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2" r:id="rId3"/>
    <p:sldId id="305" r:id="rId4"/>
    <p:sldId id="304" r:id="rId5"/>
    <p:sldId id="306" r:id="rId6"/>
    <p:sldId id="307" r:id="rId7"/>
    <p:sldId id="316" r:id="rId8"/>
    <p:sldId id="314" r:id="rId9"/>
    <p:sldId id="315" r:id="rId10"/>
    <p:sldId id="312" r:id="rId11"/>
    <p:sldId id="308" r:id="rId12"/>
    <p:sldId id="313" r:id="rId13"/>
    <p:sldId id="309" r:id="rId14"/>
    <p:sldId id="320" r:id="rId15"/>
    <p:sldId id="321" r:id="rId16"/>
    <p:sldId id="317" r:id="rId17"/>
    <p:sldId id="318" r:id="rId18"/>
    <p:sldId id="322" r:id="rId19"/>
    <p:sldId id="323" r:id="rId20"/>
    <p:sldId id="324" r:id="rId21"/>
    <p:sldId id="310" r:id="rId22"/>
    <p:sldId id="311" r:id="rId23"/>
    <p:sldId id="301" r:id="rId24"/>
    <p:sldId id="303" r:id="rId25"/>
  </p:sldIdLst>
  <p:sldSz cx="9144000" cy="6858000" type="screen4x3"/>
  <p:notesSz cx="6858000" cy="9979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0A0E"/>
    <a:srgbClr val="FFFFCC"/>
    <a:srgbClr val="FFFFFF"/>
    <a:srgbClr val="FFCCFF"/>
    <a:srgbClr val="44BC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434" autoAdjust="0"/>
  </p:normalViewPr>
  <p:slideViewPr>
    <p:cSldViewPr>
      <p:cViewPr>
        <p:scale>
          <a:sx n="70" d="100"/>
          <a:sy n="70" d="100"/>
        </p:scale>
        <p:origin x="-2730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44;&#1080;&#1072;&#1075;&#1088;&#1072;&#1084;&#1084;&#1072;%20&#1074;%20Microsoft%20PowerPoint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2023-2024</c:v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PowerPoint]свод-номин.'!$A$2:$A$5</c:f>
              <c:strCache>
                <c:ptCount val="4"/>
                <c:pt idx="0">
                  <c:v>Культура 
организации</c:v>
                </c:pt>
                <c:pt idx="1">
                  <c:v>Личностное 
и профессиональное
 развитие педагогов</c:v>
                </c:pt>
                <c:pt idx="2">
                  <c:v>Пространственно
-предметная среда ОО</c:v>
                </c:pt>
                <c:pt idx="3">
                  <c:v>Содержание и организация 
образовательной деятельности</c:v>
                </c:pt>
              </c:strCache>
            </c:strRef>
          </c:cat>
          <c:val>
            <c:numRef>
              <c:f>'[Диаграмма в Microsoft PowerPoint]свод-номин.'!$B$2:$B$5</c:f>
              <c:numCache>
                <c:formatCode>General</c:formatCode>
                <c:ptCount val="4"/>
                <c:pt idx="0">
                  <c:v>7</c:v>
                </c:pt>
                <c:pt idx="1">
                  <c:v>6</c:v>
                </c:pt>
                <c:pt idx="2">
                  <c:v>4</c:v>
                </c:pt>
                <c:pt idx="3">
                  <c:v>27</c:v>
                </c:pt>
              </c:numCache>
            </c:numRef>
          </c:val>
        </c:ser>
        <c:ser>
          <c:idx val="1"/>
          <c:order val="1"/>
          <c:tx>
            <c:v>2024-2025</c:v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PowerPoint]свод-номин.'!$A$2:$A$5</c:f>
              <c:strCache>
                <c:ptCount val="4"/>
                <c:pt idx="0">
                  <c:v>Культура 
организации</c:v>
                </c:pt>
                <c:pt idx="1">
                  <c:v>Личностное 
и профессиональное
 развитие педагогов</c:v>
                </c:pt>
                <c:pt idx="2">
                  <c:v>Пространственно
-предметная среда ОО</c:v>
                </c:pt>
                <c:pt idx="3">
                  <c:v>Содержание и организация 
образовательной деятельности</c:v>
                </c:pt>
              </c:strCache>
            </c:strRef>
          </c:cat>
          <c:val>
            <c:numRef>
              <c:f>'[Диаграмма в Microsoft PowerPoint]свод-номин.'!$C$2:$C$5</c:f>
              <c:numCache>
                <c:formatCode>General</c:formatCode>
                <c:ptCount val="4"/>
                <c:pt idx="0">
                  <c:v>4</c:v>
                </c:pt>
                <c:pt idx="1">
                  <c:v>7</c:v>
                </c:pt>
                <c:pt idx="2">
                  <c:v>3</c:v>
                </c:pt>
                <c:pt idx="3">
                  <c:v>38</c:v>
                </c:pt>
              </c:numCache>
            </c:numRef>
          </c:val>
        </c:ser>
        <c:ser>
          <c:idx val="2"/>
          <c:order val="2"/>
          <c:tx>
            <c:v>2025-2026</c:v>
          </c:tx>
          <c:invertIfNegative val="0"/>
          <c:dLbls>
            <c:txPr>
              <a:bodyPr/>
              <a:lstStyle/>
              <a:p>
                <a:pPr algn="ctr">
                  <a:defRPr lang="ru-RU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PowerPoint]свод-номин.'!$A$2:$A$5</c:f>
              <c:strCache>
                <c:ptCount val="4"/>
                <c:pt idx="0">
                  <c:v>Культура 
организации</c:v>
                </c:pt>
                <c:pt idx="1">
                  <c:v>Личностное 
и профессиональное
 развитие педагогов</c:v>
                </c:pt>
                <c:pt idx="2">
                  <c:v>Пространственно
-предметная среда ОО</c:v>
                </c:pt>
                <c:pt idx="3">
                  <c:v>Содержание и организация 
образовательной деятельности</c:v>
                </c:pt>
              </c:strCache>
            </c:strRef>
          </c:cat>
          <c:val>
            <c:numRef>
              <c:f>'[Диаграмма в Microsoft PowerPoint]свод-номин.'!$D$2:$D$5</c:f>
              <c:numCache>
                <c:formatCode>General</c:formatCode>
                <c:ptCount val="4"/>
                <c:pt idx="0">
                  <c:v>4</c:v>
                </c:pt>
                <c:pt idx="1">
                  <c:v>8</c:v>
                </c:pt>
                <c:pt idx="2">
                  <c:v>8</c:v>
                </c:pt>
                <c:pt idx="3">
                  <c:v>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6214016"/>
        <c:axId val="156215552"/>
      </c:barChart>
      <c:catAx>
        <c:axId val="1562140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0" vert="horz"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6215552"/>
        <c:crosses val="autoZero"/>
        <c:auto val="1"/>
        <c:lblAlgn val="ctr"/>
        <c:lblOffset val="100"/>
        <c:noMultiLvlLbl val="0"/>
      </c:catAx>
      <c:valAx>
        <c:axId val="156215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621401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2024-2025</c:v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Лист2!$A$7:$A$11</c:f>
              <c:strCache>
                <c:ptCount val="5"/>
                <c:pt idx="0">
                  <c:v>Выступление-презентация о практике </c:v>
                </c:pt>
                <c:pt idx="1">
                  <c:v>Урок/занятие</c:v>
                </c:pt>
                <c:pt idx="2">
                  <c:v>Мастер-класс </c:v>
                </c:pt>
                <c:pt idx="3">
                  <c:v>Выступление-фоторепортаж о  практике </c:v>
                </c:pt>
                <c:pt idx="4">
                  <c:v>Выступление-детский взгляд на практику </c:v>
                </c:pt>
              </c:strCache>
            </c:strRef>
          </c:cat>
          <c:val>
            <c:numRef>
              <c:f>Лист2!$B$7:$B$11</c:f>
              <c:numCache>
                <c:formatCode>General</c:formatCode>
                <c:ptCount val="5"/>
                <c:pt idx="0">
                  <c:v>45.3</c:v>
                </c:pt>
                <c:pt idx="1">
                  <c:v>22.6</c:v>
                </c:pt>
                <c:pt idx="2">
                  <c:v>20.8</c:v>
                </c:pt>
                <c:pt idx="3">
                  <c:v>9.4</c:v>
                </c:pt>
                <c:pt idx="4">
                  <c:v>1.9</c:v>
                </c:pt>
              </c:numCache>
            </c:numRef>
          </c:val>
        </c:ser>
        <c:ser>
          <c:idx val="1"/>
          <c:order val="1"/>
          <c:tx>
            <c:v>2025-2026</c:v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Лист2!$A$7:$A$11</c:f>
              <c:strCache>
                <c:ptCount val="5"/>
                <c:pt idx="0">
                  <c:v>Выступление-презентация о практике </c:v>
                </c:pt>
                <c:pt idx="1">
                  <c:v>Урок/занятие</c:v>
                </c:pt>
                <c:pt idx="2">
                  <c:v>Мастер-класс </c:v>
                </c:pt>
                <c:pt idx="3">
                  <c:v>Выступление-фоторепортаж о  практике </c:v>
                </c:pt>
                <c:pt idx="4">
                  <c:v>Выступление-детский взгляд на практику </c:v>
                </c:pt>
              </c:strCache>
            </c:strRef>
          </c:cat>
          <c:val>
            <c:numRef>
              <c:f>Лист2!$C$7:$C$11</c:f>
              <c:numCache>
                <c:formatCode>General</c:formatCode>
                <c:ptCount val="5"/>
                <c:pt idx="0">
                  <c:v>39.700000000000003</c:v>
                </c:pt>
                <c:pt idx="1">
                  <c:v>27.6</c:v>
                </c:pt>
                <c:pt idx="2">
                  <c:v>24.1</c:v>
                </c:pt>
                <c:pt idx="3">
                  <c:v>6.9</c:v>
                </c:pt>
                <c:pt idx="4">
                  <c:v>1.7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5408896"/>
        <c:axId val="225407360"/>
      </c:barChart>
      <c:valAx>
        <c:axId val="22540736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225408896"/>
        <c:crosses val="autoZero"/>
        <c:crossBetween val="between"/>
      </c:valAx>
      <c:catAx>
        <c:axId val="22540889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25407360"/>
        <c:crosses val="autoZero"/>
        <c:auto val="1"/>
        <c:lblAlgn val="ctr"/>
        <c:lblOffset val="100"/>
        <c:noMultiLvlLbl val="0"/>
      </c:catAx>
    </c:plotArea>
    <c:legend>
      <c:legendPos val="t"/>
      <c:layout/>
      <c:overlay val="0"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1811880846105806E-2"/>
          <c:y val="2.71964380500932E-2"/>
          <c:w val="0.95020686310297919"/>
          <c:h val="0.466583078070690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2023-2024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Лист1!$B$2:$B$23</c:f>
              <c:strCache>
                <c:ptCount val="22"/>
                <c:pt idx="0">
                  <c:v>МКОУ Абанская ООШ №1</c:v>
                </c:pt>
                <c:pt idx="1">
                  <c:v>Абанская СОШ №3</c:v>
                </c:pt>
                <c:pt idx="2">
                  <c:v>Абанская СОШ №4</c:v>
                </c:pt>
                <c:pt idx="3">
                  <c:v>МКОУ Апаноключинская ООШ</c:v>
                </c:pt>
                <c:pt idx="4">
                  <c:v>МКОУ Березовская СОШ</c:v>
                </c:pt>
                <c:pt idx="5">
                  <c:v>МКОУ Вознесенская ООШ</c:v>
                </c:pt>
                <c:pt idx="6">
                  <c:v>МКОУ Долгомостовская СОШ </c:v>
                </c:pt>
                <c:pt idx="7">
                  <c:v>МКОУ Залипьевская ООШ</c:v>
                </c:pt>
                <c:pt idx="8">
                  <c:v>МКОУ Никольская СОШ</c:v>
                </c:pt>
                <c:pt idx="9">
                  <c:v>МКОУ Новоуспенская СОШ</c:v>
                </c:pt>
                <c:pt idx="10">
                  <c:v>МКОУ Покатеевская СОШ</c:v>
                </c:pt>
                <c:pt idx="11">
                  <c:v>МКОУ Почетская СОШ</c:v>
                </c:pt>
                <c:pt idx="12">
                  <c:v>МКОУ Самойловская СОШ</c:v>
                </c:pt>
                <c:pt idx="13">
                  <c:v>МКОУ Устьянская СОШ</c:v>
                </c:pt>
                <c:pt idx="14">
                  <c:v>МКОУ Хандальская СОШ</c:v>
                </c:pt>
                <c:pt idx="15">
                  <c:v>Чигашетская ООШ</c:v>
                </c:pt>
                <c:pt idx="16">
                  <c:v>МКДОУ Абанский д/с № 4 "Умка"</c:v>
                </c:pt>
                <c:pt idx="17">
                  <c:v>МКДОУ Абанский д/с № 5 "Теремок"</c:v>
                </c:pt>
                <c:pt idx="18">
                  <c:v>МКДОУ Абанский д/с №3 "Светлячок"</c:v>
                </c:pt>
                <c:pt idx="19">
                  <c:v>МКДОУ Долгомостовский д/с</c:v>
                </c:pt>
                <c:pt idx="20">
                  <c:v>МБОУ ДО Абанский ЦДОиПО</c:v>
                </c:pt>
                <c:pt idx="21">
                  <c:v>МБОУ ЦДОиВ</c:v>
                </c:pt>
              </c:strCache>
            </c:strRef>
          </c:cat>
          <c:val>
            <c:numRef>
              <c:f>Лист1!$C$2:$C$23</c:f>
              <c:numCache>
                <c:formatCode>General</c:formatCode>
                <c:ptCount val="22"/>
                <c:pt idx="0">
                  <c:v>4</c:v>
                </c:pt>
                <c:pt idx="1">
                  <c:v>8</c:v>
                </c:pt>
                <c:pt idx="2">
                  <c:v>4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4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  <c:pt idx="11">
                  <c:v>1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2024-2025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Лист1!$B$2:$B$23</c:f>
              <c:strCache>
                <c:ptCount val="22"/>
                <c:pt idx="0">
                  <c:v>МКОУ Абанская ООШ №1</c:v>
                </c:pt>
                <c:pt idx="1">
                  <c:v>Абанская СОШ №3</c:v>
                </c:pt>
                <c:pt idx="2">
                  <c:v>Абанская СОШ №4</c:v>
                </c:pt>
                <c:pt idx="3">
                  <c:v>МКОУ Апаноключинская ООШ</c:v>
                </c:pt>
                <c:pt idx="4">
                  <c:v>МКОУ Березовская СОШ</c:v>
                </c:pt>
                <c:pt idx="5">
                  <c:v>МКОУ Вознесенская ООШ</c:v>
                </c:pt>
                <c:pt idx="6">
                  <c:v>МКОУ Долгомостовская СОШ </c:v>
                </c:pt>
                <c:pt idx="7">
                  <c:v>МКОУ Залипьевская ООШ</c:v>
                </c:pt>
                <c:pt idx="8">
                  <c:v>МКОУ Никольская СОШ</c:v>
                </c:pt>
                <c:pt idx="9">
                  <c:v>МКОУ Новоуспенская СОШ</c:v>
                </c:pt>
                <c:pt idx="10">
                  <c:v>МКОУ Покатеевская СОШ</c:v>
                </c:pt>
                <c:pt idx="11">
                  <c:v>МКОУ Почетская СОШ</c:v>
                </c:pt>
                <c:pt idx="12">
                  <c:v>МКОУ Самойловская СОШ</c:v>
                </c:pt>
                <c:pt idx="13">
                  <c:v>МКОУ Устьянская СОШ</c:v>
                </c:pt>
                <c:pt idx="14">
                  <c:v>МКОУ Хандальская СОШ</c:v>
                </c:pt>
                <c:pt idx="15">
                  <c:v>Чигашетская ООШ</c:v>
                </c:pt>
                <c:pt idx="16">
                  <c:v>МКДОУ Абанский д/с № 4 "Умка"</c:v>
                </c:pt>
                <c:pt idx="17">
                  <c:v>МКДОУ Абанский д/с № 5 "Теремок"</c:v>
                </c:pt>
                <c:pt idx="18">
                  <c:v>МКДОУ Абанский д/с №3 "Светлячок"</c:v>
                </c:pt>
                <c:pt idx="19">
                  <c:v>МКДОУ Долгомостовский д/с</c:v>
                </c:pt>
                <c:pt idx="20">
                  <c:v>МБОУ ДО Абанский ЦДОиПО</c:v>
                </c:pt>
                <c:pt idx="21">
                  <c:v>МБОУ ЦДОиВ</c:v>
                </c:pt>
              </c:strCache>
            </c:strRef>
          </c:cat>
          <c:val>
            <c:numRef>
              <c:f>Лист1!$D$2:$D$23</c:f>
              <c:numCache>
                <c:formatCode>General</c:formatCode>
                <c:ptCount val="22"/>
                <c:pt idx="0">
                  <c:v>4</c:v>
                </c:pt>
                <c:pt idx="1">
                  <c:v>7</c:v>
                </c:pt>
                <c:pt idx="2">
                  <c:v>8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4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5</c:v>
                </c:pt>
                <c:pt idx="11">
                  <c:v>4</c:v>
                </c:pt>
                <c:pt idx="12">
                  <c:v>3</c:v>
                </c:pt>
                <c:pt idx="13">
                  <c:v>0</c:v>
                </c:pt>
                <c:pt idx="14">
                  <c:v>1</c:v>
                </c:pt>
                <c:pt idx="15">
                  <c:v>3</c:v>
                </c:pt>
                <c:pt idx="16">
                  <c:v>2</c:v>
                </c:pt>
                <c:pt idx="17">
                  <c:v>2</c:v>
                </c:pt>
                <c:pt idx="18">
                  <c:v>1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2025-2026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Лист1!$B$2:$B$23</c:f>
              <c:strCache>
                <c:ptCount val="22"/>
                <c:pt idx="0">
                  <c:v>МКОУ Абанская ООШ №1</c:v>
                </c:pt>
                <c:pt idx="1">
                  <c:v>Абанская СОШ №3</c:v>
                </c:pt>
                <c:pt idx="2">
                  <c:v>Абанская СОШ №4</c:v>
                </c:pt>
                <c:pt idx="3">
                  <c:v>МКОУ Апаноключинская ООШ</c:v>
                </c:pt>
                <c:pt idx="4">
                  <c:v>МКОУ Березовская СОШ</c:v>
                </c:pt>
                <c:pt idx="5">
                  <c:v>МКОУ Вознесенская ООШ</c:v>
                </c:pt>
                <c:pt idx="6">
                  <c:v>МКОУ Долгомостовская СОШ </c:v>
                </c:pt>
                <c:pt idx="7">
                  <c:v>МКОУ Залипьевская ООШ</c:v>
                </c:pt>
                <c:pt idx="8">
                  <c:v>МКОУ Никольская СОШ</c:v>
                </c:pt>
                <c:pt idx="9">
                  <c:v>МКОУ Новоуспенская СОШ</c:v>
                </c:pt>
                <c:pt idx="10">
                  <c:v>МКОУ Покатеевская СОШ</c:v>
                </c:pt>
                <c:pt idx="11">
                  <c:v>МКОУ Почетская СОШ</c:v>
                </c:pt>
                <c:pt idx="12">
                  <c:v>МКОУ Самойловская СОШ</c:v>
                </c:pt>
                <c:pt idx="13">
                  <c:v>МКОУ Устьянская СОШ</c:v>
                </c:pt>
                <c:pt idx="14">
                  <c:v>МКОУ Хандальская СОШ</c:v>
                </c:pt>
                <c:pt idx="15">
                  <c:v>Чигашетская ООШ</c:v>
                </c:pt>
                <c:pt idx="16">
                  <c:v>МКДОУ Абанский д/с № 4 "Умка"</c:v>
                </c:pt>
                <c:pt idx="17">
                  <c:v>МКДОУ Абанский д/с № 5 "Теремок"</c:v>
                </c:pt>
                <c:pt idx="18">
                  <c:v>МКДОУ Абанский д/с №3 "Светлячок"</c:v>
                </c:pt>
                <c:pt idx="19">
                  <c:v>МКДОУ Долгомостовский д/с</c:v>
                </c:pt>
                <c:pt idx="20">
                  <c:v>МБОУ ДО Абанский ЦДОиПО</c:v>
                </c:pt>
                <c:pt idx="21">
                  <c:v>МБОУ ЦДОиВ</c:v>
                </c:pt>
              </c:strCache>
            </c:strRef>
          </c:cat>
          <c:val>
            <c:numRef>
              <c:f>Лист1!$E$2:$E$23</c:f>
              <c:numCache>
                <c:formatCode>General</c:formatCode>
                <c:ptCount val="22"/>
                <c:pt idx="0">
                  <c:v>6</c:v>
                </c:pt>
                <c:pt idx="1">
                  <c:v>6</c:v>
                </c:pt>
                <c:pt idx="2">
                  <c:v>4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4</c:v>
                </c:pt>
                <c:pt idx="7">
                  <c:v>1</c:v>
                </c:pt>
                <c:pt idx="8">
                  <c:v>1</c:v>
                </c:pt>
                <c:pt idx="9">
                  <c:v>0</c:v>
                </c:pt>
                <c:pt idx="10">
                  <c:v>5</c:v>
                </c:pt>
                <c:pt idx="11">
                  <c:v>1</c:v>
                </c:pt>
                <c:pt idx="12">
                  <c:v>1</c:v>
                </c:pt>
                <c:pt idx="13">
                  <c:v>2</c:v>
                </c:pt>
                <c:pt idx="14">
                  <c:v>1</c:v>
                </c:pt>
                <c:pt idx="15">
                  <c:v>2</c:v>
                </c:pt>
                <c:pt idx="16">
                  <c:v>3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6060544"/>
        <c:axId val="226074624"/>
      </c:barChart>
      <c:catAx>
        <c:axId val="2260605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26074624"/>
        <c:crosses val="autoZero"/>
        <c:auto val="1"/>
        <c:lblAlgn val="ctr"/>
        <c:lblOffset val="100"/>
        <c:noMultiLvlLbl val="0"/>
      </c:catAx>
      <c:valAx>
        <c:axId val="2260746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60605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2593519020762401"/>
          <c:y val="1.3553688839768164E-2"/>
          <c:w val="0.42034358460637888"/>
          <c:h val="9.8605926902782789E-2"/>
        </c:manualLayout>
      </c:layout>
      <c:overlay val="0"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Лист2!$A$3</c:f>
              <c:strCache>
                <c:ptCount val="1"/>
                <c:pt idx="0">
                  <c:v>"3", %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Лист2!$B$1:$K$2</c:f>
              <c:multiLvlStrCache>
                <c:ptCount val="10"/>
                <c:lvl>
                  <c:pt idx="0">
                    <c:v>2023-2024</c:v>
                  </c:pt>
                  <c:pt idx="1">
                    <c:v>2024-2025</c:v>
                  </c:pt>
                  <c:pt idx="2">
                    <c:v>2023-2024</c:v>
                  </c:pt>
                  <c:pt idx="3">
                    <c:v>2024-2025</c:v>
                  </c:pt>
                  <c:pt idx="4">
                    <c:v>2023-2024</c:v>
                  </c:pt>
                  <c:pt idx="5">
                    <c:v>2024-2025</c:v>
                  </c:pt>
                  <c:pt idx="6">
                    <c:v>2023-2024</c:v>
                  </c:pt>
                  <c:pt idx="7">
                    <c:v>2024-2025</c:v>
                  </c:pt>
                  <c:pt idx="8">
                    <c:v>2023-2024</c:v>
                  </c:pt>
                  <c:pt idx="9">
                    <c:v>2024-2025</c:v>
                  </c:pt>
                </c:lvl>
                <c:lvl>
                  <c:pt idx="0">
                    <c:v>4 класс</c:v>
                  </c:pt>
                  <c:pt idx="1">
                    <c:v>4 класс</c:v>
                  </c:pt>
                  <c:pt idx="2">
                    <c:v>5 класс</c:v>
                  </c:pt>
                  <c:pt idx="3">
                    <c:v>5 класс</c:v>
                  </c:pt>
                  <c:pt idx="4">
                    <c:v>6 класс</c:v>
                  </c:pt>
                  <c:pt idx="5">
                    <c:v>6 класс</c:v>
                  </c:pt>
                  <c:pt idx="6">
                    <c:v>7 класс</c:v>
                  </c:pt>
                  <c:pt idx="7">
                    <c:v>7 класс</c:v>
                  </c:pt>
                  <c:pt idx="8">
                    <c:v>8 класс </c:v>
                  </c:pt>
                  <c:pt idx="9">
                    <c:v>8 класс </c:v>
                  </c:pt>
                </c:lvl>
              </c:multiLvlStrCache>
            </c:multiLvlStrRef>
          </c:cat>
          <c:val>
            <c:numRef>
              <c:f>Лист2!$B$3:$K$3</c:f>
              <c:numCache>
                <c:formatCode>0</c:formatCode>
                <c:ptCount val="10"/>
                <c:pt idx="0">
                  <c:v>46.390714285714289</c:v>
                </c:pt>
                <c:pt idx="1">
                  <c:v>40.332499999999996</c:v>
                </c:pt>
                <c:pt idx="2">
                  <c:v>46.498571428571431</c:v>
                </c:pt>
                <c:pt idx="3">
                  <c:v>52.907499999999999</c:v>
                </c:pt>
                <c:pt idx="4">
                  <c:v>60.464285714285715</c:v>
                </c:pt>
                <c:pt idx="5">
                  <c:v>59.997500000000002</c:v>
                </c:pt>
                <c:pt idx="6">
                  <c:v>64.052857142857135</c:v>
                </c:pt>
                <c:pt idx="7">
                  <c:v>69.22</c:v>
                </c:pt>
                <c:pt idx="8">
                  <c:v>53.164999999999999</c:v>
                </c:pt>
                <c:pt idx="9">
                  <c:v>57.894999999999996</c:v>
                </c:pt>
              </c:numCache>
            </c:numRef>
          </c:val>
        </c:ser>
        <c:ser>
          <c:idx val="1"/>
          <c:order val="1"/>
          <c:tx>
            <c:strRef>
              <c:f>Лист2!$A$4</c:f>
              <c:strCache>
                <c:ptCount val="1"/>
                <c:pt idx="0">
                  <c:v>"4 и 5",%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Лист2!$B$1:$K$2</c:f>
              <c:multiLvlStrCache>
                <c:ptCount val="10"/>
                <c:lvl>
                  <c:pt idx="0">
                    <c:v>2023-2024</c:v>
                  </c:pt>
                  <c:pt idx="1">
                    <c:v>2024-2025</c:v>
                  </c:pt>
                  <c:pt idx="2">
                    <c:v>2023-2024</c:v>
                  </c:pt>
                  <c:pt idx="3">
                    <c:v>2024-2025</c:v>
                  </c:pt>
                  <c:pt idx="4">
                    <c:v>2023-2024</c:v>
                  </c:pt>
                  <c:pt idx="5">
                    <c:v>2024-2025</c:v>
                  </c:pt>
                  <c:pt idx="6">
                    <c:v>2023-2024</c:v>
                  </c:pt>
                  <c:pt idx="7">
                    <c:v>2024-2025</c:v>
                  </c:pt>
                  <c:pt idx="8">
                    <c:v>2023-2024</c:v>
                  </c:pt>
                  <c:pt idx="9">
                    <c:v>2024-2025</c:v>
                  </c:pt>
                </c:lvl>
                <c:lvl>
                  <c:pt idx="0">
                    <c:v>4 класс</c:v>
                  </c:pt>
                  <c:pt idx="1">
                    <c:v>4 класс</c:v>
                  </c:pt>
                  <c:pt idx="2">
                    <c:v>5 класс</c:v>
                  </c:pt>
                  <c:pt idx="3">
                    <c:v>5 класс</c:v>
                  </c:pt>
                  <c:pt idx="4">
                    <c:v>6 класс</c:v>
                  </c:pt>
                  <c:pt idx="5">
                    <c:v>6 класс</c:v>
                  </c:pt>
                  <c:pt idx="6">
                    <c:v>7 класс</c:v>
                  </c:pt>
                  <c:pt idx="7">
                    <c:v>7 класс</c:v>
                  </c:pt>
                  <c:pt idx="8">
                    <c:v>8 класс </c:v>
                  </c:pt>
                  <c:pt idx="9">
                    <c:v>8 класс </c:v>
                  </c:pt>
                </c:lvl>
              </c:multiLvlStrCache>
            </c:multiLvlStrRef>
          </c:cat>
          <c:val>
            <c:numRef>
              <c:f>Лист2!$B$4:$K$4</c:f>
              <c:numCache>
                <c:formatCode>0</c:formatCode>
                <c:ptCount val="10"/>
                <c:pt idx="0">
                  <c:v>48.366428571428571</c:v>
                </c:pt>
                <c:pt idx="1">
                  <c:v>49.332499999999996</c:v>
                </c:pt>
                <c:pt idx="2">
                  <c:v>43.863571428571433</c:v>
                </c:pt>
                <c:pt idx="3">
                  <c:v>37.212499999999999</c:v>
                </c:pt>
                <c:pt idx="4">
                  <c:v>27.447857142857142</c:v>
                </c:pt>
                <c:pt idx="5">
                  <c:v>34.917500000000004</c:v>
                </c:pt>
                <c:pt idx="6">
                  <c:v>27.456428571428571</c:v>
                </c:pt>
                <c:pt idx="7">
                  <c:v>28.03</c:v>
                </c:pt>
                <c:pt idx="8">
                  <c:v>28.847500000000004</c:v>
                </c:pt>
                <c:pt idx="9">
                  <c:v>27.48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6198272"/>
        <c:axId val="226199808"/>
      </c:barChart>
      <c:catAx>
        <c:axId val="2261982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26199808"/>
        <c:crosses val="autoZero"/>
        <c:auto val="1"/>
        <c:lblAlgn val="ctr"/>
        <c:lblOffset val="100"/>
        <c:noMultiLvlLbl val="0"/>
      </c:catAx>
      <c:valAx>
        <c:axId val="226199808"/>
        <c:scaling>
          <c:orientation val="minMax"/>
          <c:max val="100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22619827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793814332520558E-2"/>
          <c:y val="5.5013219251914949E-2"/>
          <c:w val="0.84111243974840999"/>
          <c:h val="0.6610628098379458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Лист2!$A$12</c:f>
              <c:strCache>
                <c:ptCount val="1"/>
                <c:pt idx="0">
                  <c:v>"3", %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Лист2!$B$10:$K$11</c:f>
              <c:multiLvlStrCache>
                <c:ptCount val="10"/>
                <c:lvl>
                  <c:pt idx="0">
                    <c:v>2023-2024</c:v>
                  </c:pt>
                  <c:pt idx="1">
                    <c:v>2024-2025</c:v>
                  </c:pt>
                  <c:pt idx="2">
                    <c:v>2023-2024</c:v>
                  </c:pt>
                  <c:pt idx="3">
                    <c:v>2024-2025</c:v>
                  </c:pt>
                  <c:pt idx="4">
                    <c:v>2023-2024</c:v>
                  </c:pt>
                  <c:pt idx="5">
                    <c:v>2024-2025</c:v>
                  </c:pt>
                  <c:pt idx="6">
                    <c:v>2023-2024</c:v>
                  </c:pt>
                  <c:pt idx="7">
                    <c:v>2024-2025</c:v>
                  </c:pt>
                  <c:pt idx="8">
                    <c:v>2023-2024</c:v>
                  </c:pt>
                  <c:pt idx="9">
                    <c:v>2024-2025</c:v>
                  </c:pt>
                </c:lvl>
                <c:lvl>
                  <c:pt idx="0">
                    <c:v>4 класс</c:v>
                  </c:pt>
                  <c:pt idx="1">
                    <c:v>4 класс</c:v>
                  </c:pt>
                  <c:pt idx="2">
                    <c:v>5 класс</c:v>
                  </c:pt>
                  <c:pt idx="3">
                    <c:v>5 класс</c:v>
                  </c:pt>
                  <c:pt idx="4">
                    <c:v>6 класс</c:v>
                  </c:pt>
                  <c:pt idx="5">
                    <c:v>6 класс</c:v>
                  </c:pt>
                  <c:pt idx="6">
                    <c:v>7 класс</c:v>
                  </c:pt>
                  <c:pt idx="7">
                    <c:v>7 класс</c:v>
                  </c:pt>
                  <c:pt idx="8">
                    <c:v>8 класс </c:v>
                  </c:pt>
                  <c:pt idx="9">
                    <c:v>8 класс </c:v>
                  </c:pt>
                </c:lvl>
              </c:multiLvlStrCache>
            </c:multiLvlStrRef>
          </c:cat>
          <c:val>
            <c:numRef>
              <c:f>Лист2!$B$12:$K$12</c:f>
              <c:numCache>
                <c:formatCode>0</c:formatCode>
                <c:ptCount val="10"/>
                <c:pt idx="0">
                  <c:v>36.871428571428574</c:v>
                </c:pt>
                <c:pt idx="1">
                  <c:v>27.352499999999999</c:v>
                </c:pt>
                <c:pt idx="2">
                  <c:v>51.743846153846157</c:v>
                </c:pt>
                <c:pt idx="3">
                  <c:v>65.717500000000001</c:v>
                </c:pt>
                <c:pt idx="4">
                  <c:v>61.978333333333332</c:v>
                </c:pt>
                <c:pt idx="5">
                  <c:v>67.167500000000004</c:v>
                </c:pt>
                <c:pt idx="6">
                  <c:v>62.772500000000001</c:v>
                </c:pt>
                <c:pt idx="7">
                  <c:v>72.357500000000002</c:v>
                </c:pt>
                <c:pt idx="8">
                  <c:v>68.8</c:v>
                </c:pt>
                <c:pt idx="9">
                  <c:v>59.305</c:v>
                </c:pt>
              </c:numCache>
            </c:numRef>
          </c:val>
        </c:ser>
        <c:ser>
          <c:idx val="1"/>
          <c:order val="1"/>
          <c:tx>
            <c:strRef>
              <c:f>Лист2!$A$13</c:f>
              <c:strCache>
                <c:ptCount val="1"/>
                <c:pt idx="0">
                  <c:v>"4 и 5",%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Лист2!$B$10:$K$11</c:f>
              <c:multiLvlStrCache>
                <c:ptCount val="10"/>
                <c:lvl>
                  <c:pt idx="0">
                    <c:v>2023-2024</c:v>
                  </c:pt>
                  <c:pt idx="1">
                    <c:v>2024-2025</c:v>
                  </c:pt>
                  <c:pt idx="2">
                    <c:v>2023-2024</c:v>
                  </c:pt>
                  <c:pt idx="3">
                    <c:v>2024-2025</c:v>
                  </c:pt>
                  <c:pt idx="4">
                    <c:v>2023-2024</c:v>
                  </c:pt>
                  <c:pt idx="5">
                    <c:v>2024-2025</c:v>
                  </c:pt>
                  <c:pt idx="6">
                    <c:v>2023-2024</c:v>
                  </c:pt>
                  <c:pt idx="7">
                    <c:v>2024-2025</c:v>
                  </c:pt>
                  <c:pt idx="8">
                    <c:v>2023-2024</c:v>
                  </c:pt>
                  <c:pt idx="9">
                    <c:v>2024-2025</c:v>
                  </c:pt>
                </c:lvl>
                <c:lvl>
                  <c:pt idx="0">
                    <c:v>4 класс</c:v>
                  </c:pt>
                  <c:pt idx="1">
                    <c:v>4 класс</c:v>
                  </c:pt>
                  <c:pt idx="2">
                    <c:v>5 класс</c:v>
                  </c:pt>
                  <c:pt idx="3">
                    <c:v>5 класс</c:v>
                  </c:pt>
                  <c:pt idx="4">
                    <c:v>6 класс</c:v>
                  </c:pt>
                  <c:pt idx="5">
                    <c:v>6 класс</c:v>
                  </c:pt>
                  <c:pt idx="6">
                    <c:v>7 класс</c:v>
                  </c:pt>
                  <c:pt idx="7">
                    <c:v>7 класс</c:v>
                  </c:pt>
                  <c:pt idx="8">
                    <c:v>8 класс </c:v>
                  </c:pt>
                  <c:pt idx="9">
                    <c:v>8 класс </c:v>
                  </c:pt>
                </c:lvl>
              </c:multiLvlStrCache>
            </c:multiLvlStrRef>
          </c:cat>
          <c:val>
            <c:numRef>
              <c:f>Лист2!$B$13:$K$13</c:f>
              <c:numCache>
                <c:formatCode>0</c:formatCode>
                <c:ptCount val="10"/>
                <c:pt idx="0">
                  <c:v>59.853571428571435</c:v>
                </c:pt>
                <c:pt idx="1">
                  <c:v>64.50500000000001</c:v>
                </c:pt>
                <c:pt idx="2">
                  <c:v>44.743076923076927</c:v>
                </c:pt>
                <c:pt idx="3">
                  <c:v>25.009999999999998</c:v>
                </c:pt>
                <c:pt idx="4">
                  <c:v>29.97</c:v>
                </c:pt>
                <c:pt idx="5">
                  <c:v>26.0825</c:v>
                </c:pt>
                <c:pt idx="6">
                  <c:v>28.982500000000002</c:v>
                </c:pt>
                <c:pt idx="7">
                  <c:v>20.142499999999998</c:v>
                </c:pt>
                <c:pt idx="8">
                  <c:v>22.682500000000001</c:v>
                </c:pt>
                <c:pt idx="9">
                  <c:v>31.695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6251136"/>
        <c:axId val="226252672"/>
      </c:barChart>
      <c:catAx>
        <c:axId val="2262511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26252672"/>
        <c:crosses val="autoZero"/>
        <c:auto val="1"/>
        <c:lblAlgn val="ctr"/>
        <c:lblOffset val="100"/>
        <c:noMultiLvlLbl val="0"/>
      </c:catAx>
      <c:valAx>
        <c:axId val="226252672"/>
        <c:scaling>
          <c:orientation val="minMax"/>
          <c:max val="100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22625113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4058715698255748"/>
          <c:y val="0"/>
          <c:w val="0.31882568603488504"/>
          <c:h val="5.9723261742847283E-2"/>
        </c:manualLayout>
      </c:layout>
      <c:overlay val="0"/>
      <c:txPr>
        <a:bodyPr/>
        <a:lstStyle/>
        <a:p>
          <a:pPr>
            <a:defRPr sz="18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Лист2!$A$28</c:f>
              <c:strCache>
                <c:ptCount val="1"/>
                <c:pt idx="0">
                  <c:v>"3", %</c:v>
                </c:pt>
              </c:strCache>
            </c:strRef>
          </c:tx>
          <c:spPr>
            <a:solidFill>
              <a:srgbClr val="8064A2">
                <a:lumMod val="75000"/>
              </a:srgbClr>
            </a:solidFill>
          </c:spPr>
          <c:invertIfNegative val="0"/>
          <c:dLbls>
            <c:numFmt formatCode="#,##0" sourceLinked="0"/>
            <c:txPr>
              <a:bodyPr/>
              <a:lstStyle/>
              <a:p>
                <a:pPr algn="ctr">
                  <a:defRPr lang="ru-RU" sz="2000" b="0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Лист2!$B$26:$E$27</c:f>
              <c:multiLvlStrCache>
                <c:ptCount val="4"/>
                <c:lvl>
                  <c:pt idx="0">
                    <c:v>2023-2024</c:v>
                  </c:pt>
                  <c:pt idx="1">
                    <c:v>2024-2025</c:v>
                  </c:pt>
                  <c:pt idx="2">
                    <c:v>2023-2024</c:v>
                  </c:pt>
                  <c:pt idx="3">
                    <c:v>2024-2025</c:v>
                  </c:pt>
                </c:lvl>
                <c:lvl>
                  <c:pt idx="0">
                    <c:v>5 класс</c:v>
                  </c:pt>
                  <c:pt idx="1">
                    <c:v>5 класс</c:v>
                  </c:pt>
                  <c:pt idx="2">
                    <c:v>7 класс</c:v>
                  </c:pt>
                  <c:pt idx="3">
                    <c:v>7 класс</c:v>
                  </c:pt>
                </c:lvl>
              </c:multiLvlStrCache>
            </c:multiLvlStrRef>
          </c:cat>
          <c:val>
            <c:numRef>
              <c:f>Лист2!$B$28:$E$28</c:f>
              <c:numCache>
                <c:formatCode>General</c:formatCode>
                <c:ptCount val="4"/>
                <c:pt idx="0">
                  <c:v>37.495000000000005</c:v>
                </c:pt>
                <c:pt idx="1">
                  <c:v>46.142499999999998</c:v>
                </c:pt>
                <c:pt idx="2">
                  <c:v>31.243636363636359</c:v>
                </c:pt>
                <c:pt idx="3">
                  <c:v>44.72</c:v>
                </c:pt>
              </c:numCache>
            </c:numRef>
          </c:val>
        </c:ser>
        <c:ser>
          <c:idx val="1"/>
          <c:order val="1"/>
          <c:tx>
            <c:strRef>
              <c:f>Лист2!$A$29</c:f>
              <c:strCache>
                <c:ptCount val="1"/>
                <c:pt idx="0">
                  <c:v>"4 и 5",%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Лист2!$B$26:$E$27</c:f>
              <c:multiLvlStrCache>
                <c:ptCount val="4"/>
                <c:lvl>
                  <c:pt idx="0">
                    <c:v>2023-2024</c:v>
                  </c:pt>
                  <c:pt idx="1">
                    <c:v>2024-2025</c:v>
                  </c:pt>
                  <c:pt idx="2">
                    <c:v>2023-2024</c:v>
                  </c:pt>
                  <c:pt idx="3">
                    <c:v>2024-2025</c:v>
                  </c:pt>
                </c:lvl>
                <c:lvl>
                  <c:pt idx="0">
                    <c:v>5 класс</c:v>
                  </c:pt>
                  <c:pt idx="1">
                    <c:v>5 класс</c:v>
                  </c:pt>
                  <c:pt idx="2">
                    <c:v>7 класс</c:v>
                  </c:pt>
                  <c:pt idx="3">
                    <c:v>7 класс</c:v>
                  </c:pt>
                </c:lvl>
              </c:multiLvlStrCache>
            </c:multiLvlStrRef>
          </c:cat>
          <c:val>
            <c:numRef>
              <c:f>Лист2!$B$29:$E$29</c:f>
              <c:numCache>
                <c:formatCode>General</c:formatCode>
                <c:ptCount val="4"/>
                <c:pt idx="0">
                  <c:v>57.54785714285714</c:v>
                </c:pt>
                <c:pt idx="1">
                  <c:v>26.857500000000002</c:v>
                </c:pt>
                <c:pt idx="2">
                  <c:v>32.719090909090909</c:v>
                </c:pt>
                <c:pt idx="3">
                  <c:v>55.28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6500608"/>
        <c:axId val="226502144"/>
      </c:barChart>
      <c:catAx>
        <c:axId val="2265006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26502144"/>
        <c:crosses val="autoZero"/>
        <c:auto val="1"/>
        <c:lblAlgn val="ctr"/>
        <c:lblOffset val="100"/>
        <c:noMultiLvlLbl val="0"/>
      </c:catAx>
      <c:valAx>
        <c:axId val="226502144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6500608"/>
        <c:crosses val="autoZero"/>
        <c:crossBetween val="between"/>
      </c:valAx>
      <c:spPr>
        <a:ln>
          <a:solidFill>
            <a:srgbClr val="1F497D"/>
          </a:solidFill>
        </a:ln>
      </c:spPr>
    </c:plotArea>
    <c:legend>
      <c:legendPos val="t"/>
      <c:layout/>
      <c:overlay val="0"/>
      <c:txPr>
        <a:bodyPr/>
        <a:lstStyle/>
        <a:p>
          <a:pPr>
            <a:defRPr sz="18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solidFill>
        <a:srgbClr val="1F497D"/>
      </a:solidFill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Лист2!$A$23</c:f>
              <c:strCache>
                <c:ptCount val="1"/>
                <c:pt idx="0">
                  <c:v>"3", %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Лист2!$B$22:$C$22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Лист2!$B$23:$C$23</c:f>
              <c:numCache>
                <c:formatCode>0</c:formatCode>
                <c:ptCount val="2"/>
                <c:pt idx="0">
                  <c:v>33.601428571428571</c:v>
                </c:pt>
                <c:pt idx="1">
                  <c:v>29.55</c:v>
                </c:pt>
              </c:numCache>
            </c:numRef>
          </c:val>
        </c:ser>
        <c:ser>
          <c:idx val="1"/>
          <c:order val="1"/>
          <c:tx>
            <c:strRef>
              <c:f>Лист2!$A$24</c:f>
              <c:strCache>
                <c:ptCount val="1"/>
                <c:pt idx="0">
                  <c:v>"4 и 5",%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Лист2!$B$22:$C$22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Лист2!$B$24:$C$24</c:f>
              <c:numCache>
                <c:formatCode>0</c:formatCode>
                <c:ptCount val="2"/>
                <c:pt idx="0">
                  <c:v>66.397857142857148</c:v>
                </c:pt>
                <c:pt idx="1">
                  <c:v>68.367500000000007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6241152"/>
        <c:axId val="227787136"/>
      </c:barChart>
      <c:catAx>
        <c:axId val="2262411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27787136"/>
        <c:crosses val="autoZero"/>
        <c:auto val="1"/>
        <c:lblAlgn val="ctr"/>
        <c:lblOffset val="100"/>
        <c:noMultiLvlLbl val="0"/>
      </c:catAx>
      <c:valAx>
        <c:axId val="227787136"/>
        <c:scaling>
          <c:orientation val="minMax"/>
          <c:max val="100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22624115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tx2"/>
      </a:solidFill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Лист2!$A$33</c:f>
              <c:strCache>
                <c:ptCount val="1"/>
                <c:pt idx="0">
                  <c:v>%,  доля от учеников 1-11 классов)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Лист2!$B$32:$C$32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Лист2!$B$33:$C$33</c:f>
              <c:numCache>
                <c:formatCode>General</c:formatCode>
                <c:ptCount val="2"/>
                <c:pt idx="0">
                  <c:v>6.5</c:v>
                </c:pt>
                <c:pt idx="1">
                  <c:v>3.0750000000000002</c:v>
                </c:pt>
              </c:numCache>
            </c:numRef>
          </c:val>
        </c:ser>
        <c:ser>
          <c:idx val="1"/>
          <c:order val="1"/>
          <c:tx>
            <c:strRef>
              <c:f>Лист2!$A$34</c:f>
              <c:strCache>
                <c:ptCount val="1"/>
                <c:pt idx="0">
                  <c:v>Из них доля ИОМ по предметам Ма и Ен цикла ( математика, биология, физика, химия)</c:v>
                </c:pt>
              </c:strCache>
            </c:strRef>
          </c:tx>
          <c:invertIfNegative val="0"/>
          <c:dLbls>
            <c:numFmt formatCode="#,##0.00" sourceLinked="0"/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Лист2!$B$32:$C$32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Лист2!$B$34:$C$34</c:f>
              <c:numCache>
                <c:formatCode>General</c:formatCode>
                <c:ptCount val="2"/>
                <c:pt idx="0">
                  <c:v>26.661538461538463</c:v>
                </c:pt>
                <c:pt idx="1">
                  <c:v>31.825000000000003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7949184"/>
        <c:axId val="227967360"/>
      </c:barChart>
      <c:catAx>
        <c:axId val="2279491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27967360"/>
        <c:crosses val="autoZero"/>
        <c:auto val="1"/>
        <c:lblAlgn val="ctr"/>
        <c:lblOffset val="100"/>
        <c:noMultiLvlLbl val="0"/>
      </c:catAx>
      <c:valAx>
        <c:axId val="227967360"/>
        <c:scaling>
          <c:orientation val="minMax"/>
          <c:max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794918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Лист2!$A$36</c:f>
              <c:strCache>
                <c:ptCount val="1"/>
                <c:pt idx="0">
                  <c:v>Доля считается от количества учеников с 1 по 8 класс</c:v>
                </c:pt>
              </c:strCache>
            </c:strRef>
          </c:tx>
          <c:invertIfNegative val="0"/>
          <c:dLbls>
            <c:numFmt formatCode="#,##0" sourceLinked="0"/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Лист2!$B$35:$C$35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Лист2!$B$36:$C$36</c:f>
              <c:numCache>
                <c:formatCode>General</c:formatCode>
                <c:ptCount val="2"/>
                <c:pt idx="0">
                  <c:v>14.328571428571427</c:v>
                </c:pt>
                <c:pt idx="1">
                  <c:v>11.149999999999999</c:v>
                </c:pt>
              </c:numCache>
            </c:numRef>
          </c:val>
        </c:ser>
        <c:ser>
          <c:idx val="1"/>
          <c:order val="1"/>
          <c:tx>
            <c:strRef>
              <c:f>Лист2!$A$37</c:f>
              <c:strCache>
                <c:ptCount val="1"/>
                <c:pt idx="0">
                  <c:v>Из них  доля учеников, представивших работы по предметам: математика, биология, химия, физика</c:v>
                </c:pt>
              </c:strCache>
            </c:strRef>
          </c:tx>
          <c:invertIfNegative val="0"/>
          <c:dLbls>
            <c:numFmt formatCode="#,##0" sourceLinked="0"/>
            <c:txPr>
              <a:bodyPr/>
              <a:lstStyle/>
              <a:p>
                <a:pPr algn="ctr">
                  <a:defRPr lang="ru-RU" sz="18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Лист2!$B$35:$C$35</c:f>
              <c:strCache>
                <c:ptCount val="2"/>
                <c:pt idx="0">
                  <c:v>2023-2024</c:v>
                </c:pt>
                <c:pt idx="1">
                  <c:v>2024-2025</c:v>
                </c:pt>
              </c:strCache>
            </c:strRef>
          </c:cat>
          <c:val>
            <c:numRef>
              <c:f>Лист2!$B$37:$C$37</c:f>
              <c:numCache>
                <c:formatCode>General</c:formatCode>
                <c:ptCount val="2"/>
                <c:pt idx="0">
                  <c:v>17.214285714285715</c:v>
                </c:pt>
                <c:pt idx="1">
                  <c:v>25.425000000000001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9575680"/>
        <c:axId val="229589760"/>
      </c:barChart>
      <c:catAx>
        <c:axId val="2295756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229589760"/>
        <c:crosses val="autoZero"/>
        <c:auto val="1"/>
        <c:lblAlgn val="ctr"/>
        <c:lblOffset val="100"/>
        <c:noMultiLvlLbl val="0"/>
      </c:catAx>
      <c:valAx>
        <c:axId val="229589760"/>
        <c:scaling>
          <c:orientation val="minMax"/>
          <c:max val="5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2957568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50024-FF2A-4B44-B871-738DA408EA04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7713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40037"/>
            <a:ext cx="5486400" cy="44905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78342"/>
            <a:ext cx="2971800" cy="49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78342"/>
            <a:ext cx="2971800" cy="49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CA908-3E23-4E2E-839D-92E801AF79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679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CA908-3E23-4E2E-839D-92E801AF79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863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Наш проект- это одна большая практика, которая обеспечивает</a:t>
            </a:r>
            <a:r>
              <a:rPr lang="ru-RU" baseline="0" dirty="0" smtClean="0"/>
              <a:t> изменения на уровне всего района.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CA908-3E23-4E2E-839D-92E801AF793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245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33450" y="747713"/>
            <a:ext cx="4991100" cy="3743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Для достижения данной задачи спланированы следующие мероприятия. Эта задача реализуется через мероприятия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663763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33450" y="747713"/>
            <a:ext cx="4991100" cy="3743325"/>
          </a:xfrm>
        </p:spPr>
      </p:sp>
      <p:sp>
        <p:nvSpPr>
          <p:cNvPr id="32896991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достижения</a:t>
            </a:r>
            <a:r>
              <a:rPr dirty="0"/>
              <a:t> </a:t>
            </a:r>
            <a:r>
              <a:rPr dirty="0" err="1"/>
              <a:t>данной</a:t>
            </a:r>
            <a:r>
              <a:rPr dirty="0"/>
              <a:t> </a:t>
            </a:r>
            <a:r>
              <a:rPr dirty="0" err="1"/>
              <a:t>задачи</a:t>
            </a:r>
            <a:r>
              <a:rPr dirty="0"/>
              <a:t> </a:t>
            </a:r>
            <a:r>
              <a:rPr dirty="0" err="1"/>
              <a:t>спланированы</a:t>
            </a:r>
            <a:r>
              <a:rPr dirty="0"/>
              <a:t> </a:t>
            </a:r>
            <a:r>
              <a:rPr dirty="0" err="1"/>
              <a:t>следующие</a:t>
            </a:r>
            <a:r>
              <a:rPr dirty="0"/>
              <a:t> </a:t>
            </a:r>
            <a:r>
              <a:rPr dirty="0" err="1"/>
              <a:t>мероприятия</a:t>
            </a:r>
            <a:r>
              <a:rPr dirty="0"/>
              <a:t>. </a:t>
            </a:r>
            <a:r>
              <a:rPr dirty="0" err="1"/>
              <a:t>Эта</a:t>
            </a:r>
            <a:r>
              <a:rPr dirty="0"/>
              <a:t> </a:t>
            </a:r>
            <a:r>
              <a:rPr dirty="0" err="1"/>
              <a:t>задача</a:t>
            </a:r>
            <a:r>
              <a:rPr dirty="0"/>
              <a:t> </a:t>
            </a:r>
            <a:r>
              <a:rPr dirty="0" err="1"/>
              <a:t>реализуется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мероприятия</a:t>
            </a:r>
            <a:endParaRPr dirty="0"/>
          </a:p>
        </p:txBody>
      </p:sp>
      <p:sp>
        <p:nvSpPr>
          <p:cNvPr id="24380306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663763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33450" y="747713"/>
            <a:ext cx="4991100" cy="3743325"/>
          </a:xfrm>
        </p:spPr>
      </p:sp>
      <p:sp>
        <p:nvSpPr>
          <p:cNvPr id="32896991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достижения</a:t>
            </a:r>
            <a:r>
              <a:rPr dirty="0"/>
              <a:t> </a:t>
            </a:r>
            <a:r>
              <a:rPr dirty="0" err="1"/>
              <a:t>данной</a:t>
            </a:r>
            <a:r>
              <a:rPr dirty="0"/>
              <a:t> </a:t>
            </a:r>
            <a:r>
              <a:rPr dirty="0" err="1"/>
              <a:t>задачи</a:t>
            </a:r>
            <a:r>
              <a:rPr dirty="0"/>
              <a:t> </a:t>
            </a:r>
            <a:r>
              <a:rPr dirty="0" err="1"/>
              <a:t>спланированы</a:t>
            </a:r>
            <a:r>
              <a:rPr dirty="0"/>
              <a:t> </a:t>
            </a:r>
            <a:r>
              <a:rPr dirty="0" err="1"/>
              <a:t>следующие</a:t>
            </a:r>
            <a:r>
              <a:rPr dirty="0"/>
              <a:t> </a:t>
            </a:r>
            <a:r>
              <a:rPr dirty="0" err="1"/>
              <a:t>мероприятия</a:t>
            </a:r>
            <a:r>
              <a:rPr dirty="0"/>
              <a:t>. </a:t>
            </a:r>
            <a:r>
              <a:rPr dirty="0" err="1"/>
              <a:t>Эта</a:t>
            </a:r>
            <a:r>
              <a:rPr dirty="0"/>
              <a:t> </a:t>
            </a:r>
            <a:r>
              <a:rPr dirty="0" err="1"/>
              <a:t>задача</a:t>
            </a:r>
            <a:r>
              <a:rPr dirty="0"/>
              <a:t> </a:t>
            </a:r>
            <a:r>
              <a:rPr dirty="0" err="1"/>
              <a:t>реализуется</a:t>
            </a:r>
            <a:r>
              <a:rPr dirty="0"/>
              <a:t> </a:t>
            </a:r>
            <a:r>
              <a:rPr dirty="0" err="1"/>
              <a:t>через</a:t>
            </a:r>
            <a:r>
              <a:rPr dirty="0"/>
              <a:t> </a:t>
            </a:r>
            <a:r>
              <a:rPr dirty="0" err="1"/>
              <a:t>мероприятия</a:t>
            </a:r>
            <a:endParaRPr dirty="0"/>
          </a:p>
        </p:txBody>
      </p:sp>
      <p:sp>
        <p:nvSpPr>
          <p:cNvPr id="24380306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>
                <a:latin typeface="Times New Roman"/>
                <a:ea typeface="Times New Roman"/>
              </a:rPr>
              <a:t>В основе:  методология </a:t>
            </a:r>
            <a:r>
              <a:rPr lang="ru-RU" sz="1200" b="1" dirty="0" smtClean="0">
                <a:latin typeface="Times New Roman"/>
                <a:ea typeface="Times New Roman"/>
              </a:rPr>
              <a:t>программы по развитию личностного потенциала </a:t>
            </a:r>
            <a:r>
              <a:rPr lang="ru-RU" sz="1200" dirty="0" smtClean="0">
                <a:latin typeface="Times New Roman"/>
                <a:ea typeface="Times New Roman"/>
              </a:rPr>
              <a:t>федерального проекта </a:t>
            </a:r>
            <a:r>
              <a:rPr lang="ru-RU" sz="1200" b="1" dirty="0" smtClean="0">
                <a:latin typeface="Times New Roman"/>
                <a:ea typeface="Times New Roman"/>
              </a:rPr>
              <a:t>«Вклад в будущее»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CA908-3E23-4E2E-839D-92E801AF793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0217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Проект направлен в большей степени на технологичность образовательного процесса</a:t>
            </a:r>
            <a:r>
              <a:rPr lang="ru-RU" baseline="0" dirty="0" smtClean="0"/>
              <a:t>. А как же предметные результаты?</a:t>
            </a:r>
            <a:r>
              <a:rPr lang="ru-RU" dirty="0" smtClean="0"/>
              <a:t> Важно увидеть, влияет ли реализация проекта на образовательные результаты учеников! Надеемся, что на сегодняшнем мероприятии</a:t>
            </a:r>
            <a:r>
              <a:rPr lang="ru-RU" baseline="0" dirty="0" smtClean="0"/>
              <a:t> результативность практик будет представлена не только с позиций технологичности образовательного процесса, но с позиций роста образовательных результатов. Понятно, что в большей мере мы этот результат увидим через внешние процедуры в конце учебного года, но… Вопрос про предметность остается актуальным и для следующего года.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DCA908-3E23-4E2E-839D-92E801AF7931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536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8807" y="2021316"/>
            <a:ext cx="7772400" cy="305177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муниципального проекта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«Единое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образовательное пространство муниципалитета на основе развития кадрового потенциала и эффективном взаимодействии с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родителями</a:t>
            </a:r>
            <a:r>
              <a:rPr lang="ru-RU" sz="2800" i="1" dirty="0" smtClean="0"/>
              <a:t>»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448781"/>
            <a:ext cx="6400800" cy="50405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Межрайонный педагогический форум 2026г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554615" y="5049524"/>
            <a:ext cx="64008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С.А. </a:t>
            </a:r>
            <a:r>
              <a:rPr lang="ru-RU" sz="2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Килина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r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МКУ «ИМС» </a:t>
            </a:r>
          </a:p>
          <a:p>
            <a:pPr algn="r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419872" y="5988719"/>
            <a:ext cx="2370271" cy="63279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п. Абан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07.04.2026г.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172224" y="202051"/>
            <a:ext cx="865566" cy="107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4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636" y="0"/>
            <a:ext cx="9114364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Какой ресурс программы по развитию личностного потенциала вы использовали?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какой ресурс в области цифровых технологий использовали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546305"/>
              </p:ext>
            </p:extLst>
          </p:nvPr>
        </p:nvGraphicFramePr>
        <p:xfrm>
          <a:off x="251520" y="1052736"/>
          <a:ext cx="8784976" cy="5620718"/>
        </p:xfrm>
        <a:graphic>
          <a:graphicData uri="http://schemas.openxmlformats.org/drawingml/2006/table">
            <a:tbl>
              <a:tblPr firstRow="1" firstCol="1" bandRow="1"/>
              <a:tblGrid>
                <a:gridCol w="7027981"/>
                <a:gridCol w="512457"/>
                <a:gridCol w="658873"/>
                <a:gridCol w="585665"/>
              </a:tblGrid>
              <a:tr h="205261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2025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2026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261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Другое </a:t>
                      </a: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(программы </a:t>
                      </a:r>
                      <a:r>
                        <a:rPr lang="ru-RU" sz="1400" b="1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доп.обр</a:t>
                      </a:r>
                      <a:r>
                        <a:rPr lang="ru-RU" sz="14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.,</a:t>
                      </a:r>
                      <a:r>
                        <a:rPr lang="ru-RU" sz="1400" b="1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мастерские роста, </a:t>
                      </a:r>
                      <a:r>
                        <a:rPr lang="ru-RU" sz="1400" b="1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пед.техники</a:t>
                      </a:r>
                      <a:r>
                        <a:rPr lang="ru-RU" sz="1400" b="1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для проектирования урока, практики открытости школы к семье, технология дополненной реальности с использованием QR-кода, ресурсы Детского онлайн-кинотеатра «Ноль +», БМК, событийный подход, доказательное управление, платформа  </a:t>
                      </a:r>
                      <a:r>
                        <a:rPr lang="en-US" sz="1400" b="1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wordwall</a:t>
                      </a:r>
                      <a:r>
                        <a:rPr lang="ru-RU" sz="1400" b="1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23,7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21,1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22,2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261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УМК «Развитие личностного потенциала подростков»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15,3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14,1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11,1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008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УМК «Социально-эмоциональное развитие детей младшего школьного возраста»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11,9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12,7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12,3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Информационно-методический ресурс «Диагностика личностного потенциала»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8,5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УМК «Социально-эмоциональное развитие детей дошкольного возраста»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6,8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8,6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390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Хрестоматия художественной литературы по развитию личностного потенциала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11,9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5,6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7,4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261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Коллекция мультфильмов «Смотрим вместе»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5,1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4,2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7,4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261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Путеводитель для современной семьи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6,8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261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Онлайн-курс для родителей «Семья на эмоциях»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5,1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261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Мобильное приложение для подростков «Мой выбор»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1,7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1,4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261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Веб-игра «Город эмоций»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1,4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261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Практики соучаствующего проектирования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8,5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1,4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2,5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261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Модульное решение «КУБРИК» 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1,4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261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Цифровые помощники, в т.ч. искусственный интеллект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1,4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12,3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261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Онлайн-гид по развитию навыков «4 сезона»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261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kern="12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Инструкция для родителей подростков «К полёту готов!»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442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i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ИКОП Сферум, МАКС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442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i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ФГИС "Моя школа" 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3,7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442">
                <a:tc>
                  <a:txBody>
                    <a:bodyPr/>
                    <a:lstStyle/>
                    <a:p>
                      <a:pPr latinLnBrk="1"/>
                      <a:r>
                        <a:rPr lang="ru-RU" sz="1400" b="1" i="1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УБ ЦОК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49992" marR="499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392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0490089" name="Заголовок 1"/>
          <p:cNvSpPr>
            <a:spLocks noGrp="1"/>
          </p:cNvSpPr>
          <p:nvPr>
            <p:ph type="title"/>
          </p:nvPr>
        </p:nvSpPr>
        <p:spPr bwMode="auto">
          <a:xfrm>
            <a:off x="165444" y="85514"/>
            <a:ext cx="8675784" cy="112416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Autofit/>
          </a:bodyPr>
          <a:lstStyle/>
          <a:p>
            <a:pPr algn="just">
              <a:defRPr/>
            </a:pP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Задача 3. Создать эффективную систему управления, основанную на сотрудничестве, ориентированную на результат и рефлексию.</a:t>
            </a:r>
            <a:endParaRPr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403725246" name="Содержимое 2"/>
          <p:cNvSpPr>
            <a:spLocks noGrp="1"/>
          </p:cNvSpPr>
          <p:nvPr>
            <p:ph idx="1"/>
          </p:nvPr>
        </p:nvSpPr>
        <p:spPr bwMode="auto">
          <a:xfrm>
            <a:off x="107504" y="1268760"/>
            <a:ext cx="4680520" cy="558924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indent="0">
              <a:lnSpc>
                <a:spcPct val="98000"/>
              </a:lnSpc>
              <a:spcBef>
                <a:spcPts val="0"/>
              </a:spcBef>
              <a:buNone/>
              <a:defRPr/>
            </a:pPr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КЛЮЧЕВЫЕ МЕРОПРИЯТИЯ</a:t>
            </a: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  <a:defRPr/>
            </a:pPr>
            <a:endParaRPr lang="ru-RU" sz="1800" b="1" u="sng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marR="0" indent="-34290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800" b="1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Работа </a:t>
            </a:r>
            <a:r>
              <a:rPr lang="ru-RU" sz="1800" b="1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 руководителями и управленческими командами ОО </a:t>
            </a:r>
            <a:r>
              <a:rPr lang="ru-RU" sz="18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1800" b="1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рефлексивные собеседования</a:t>
            </a:r>
            <a:r>
              <a:rPr lang="ru-RU" sz="18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семинары-совещания, </a:t>
            </a:r>
            <a:r>
              <a:rPr lang="ru-RU" sz="1800" b="1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публичные</a:t>
            </a:r>
            <a:r>
              <a:rPr lang="ru-RU" sz="18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1800" b="1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слушания</a:t>
            </a:r>
            <a:r>
              <a:rPr lang="ru-RU" sz="18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районная школа управления</a:t>
            </a:r>
            <a:r>
              <a:rPr lang="ru-RU" sz="18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).</a:t>
            </a:r>
          </a:p>
          <a:p>
            <a:pPr marL="342900" marR="0" indent="-34290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8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Обучение </a:t>
            </a:r>
            <a:r>
              <a:rPr lang="ru-RU" sz="18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муниципальной команды через семинары, </a:t>
            </a:r>
            <a:r>
              <a:rPr lang="ru-RU" sz="1800" b="0" i="0" u="none" strike="noStrike" cap="none" spc="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вебинары</a:t>
            </a:r>
            <a:r>
              <a:rPr lang="ru-RU" sz="18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стажировки на </a:t>
            </a:r>
            <a:r>
              <a:rPr lang="ru-RU" sz="18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краевом форуме управленческих практик.</a:t>
            </a:r>
          </a:p>
          <a:p>
            <a:pPr marL="342900" marR="0" indent="-34290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8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Организация </a:t>
            </a:r>
            <a:r>
              <a:rPr lang="ru-RU" sz="18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мониторинга деятельности РПОС, ОО</a:t>
            </a:r>
            <a:r>
              <a:rPr lang="ru-RU" sz="18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8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indent="-34290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8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Мониторинг эффективности деятельности руководителей</a:t>
            </a:r>
            <a:r>
              <a:rPr lang="ru-RU" sz="18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marL="342900" marR="0" indent="-342900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8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Создание </a:t>
            </a:r>
            <a:r>
              <a:rPr lang="ru-RU" sz="18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виртуального информационного пространства, где отражается деятельность сообществ (календарь открытых мероприятий РПОС, информационные таблицы справки по результатам проведенных мероприятий внутри РПОС, внутри ОО, описание успешных практик).</a:t>
            </a:r>
            <a:endParaRPr sz="18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sz="1800" dirty="0"/>
          </a:p>
        </p:txBody>
      </p:sp>
      <p:sp>
        <p:nvSpPr>
          <p:cNvPr id="1751027872" name="Содержимое 3"/>
          <p:cNvSpPr>
            <a:spLocks noGrp="1"/>
          </p:cNvSpPr>
          <p:nvPr>
            <p:ph sz="half" idx="4294967295"/>
          </p:nvPr>
        </p:nvSpPr>
        <p:spPr bwMode="auto">
          <a:xfrm>
            <a:off x="4997047" y="1268760"/>
            <a:ext cx="4111726" cy="4847744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7500" lnSpcReduction="4000"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indent="0">
              <a:lnSpc>
                <a:spcPct val="112000"/>
              </a:lnSpc>
              <a:spcBef>
                <a:spcPts val="0"/>
              </a:spcBef>
              <a:buNone/>
              <a:defRPr/>
            </a:pPr>
            <a:r>
              <a:rPr lang="ru-RU" sz="23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РЕЗУЛЬТАТЫ :</a:t>
            </a:r>
          </a:p>
          <a:p>
            <a:pPr marL="0" indent="0">
              <a:buFont typeface="Arial"/>
              <a:buNone/>
              <a:defRPr/>
            </a:pPr>
            <a:endParaRPr lang="ru-RU" sz="2300" b="0" i="0" u="sng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indent="-34290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1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Рост компетентности управленцев в области эффективного распределения и использования имеющихся </a:t>
            </a:r>
            <a:r>
              <a:rPr lang="ru-RU" sz="21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ресурсов</a:t>
            </a:r>
            <a:endParaRPr lang="ru-RU" sz="2100" b="0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marR="0" indent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ru-RU" sz="21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indent="-34290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1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Освоение инструментов  проектного </a:t>
            </a:r>
            <a:r>
              <a:rPr lang="ru-RU" sz="21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управления</a:t>
            </a:r>
            <a:endParaRPr lang="ru-RU" sz="2100" b="0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marR="0" indent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ru-RU" sz="21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indent="-34290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21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Анализ результатов деятельности РПОС для </a:t>
            </a:r>
            <a:r>
              <a:rPr lang="ru-RU" sz="21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корректировки</a:t>
            </a:r>
            <a:endParaRPr lang="ru-RU" sz="2100" b="0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marR="0" indent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ru-RU" sz="21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9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ru-RU" sz="21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Создан и наполняется муниципальный информационный канал </a:t>
            </a:r>
            <a:r>
              <a:rPr lang="ru-RU" sz="21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</a:t>
            </a:r>
            <a:r>
              <a:rPr lang="ru-RU" sz="21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всех субъектов образовательного процесса в </a:t>
            </a:r>
            <a:r>
              <a:rPr lang="ru-RU" sz="21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МАКС, в </a:t>
            </a:r>
            <a:r>
              <a:rPr lang="ru-RU" sz="2100" dirty="0">
                <a:latin typeface="Times New Roman" pitchFamily="18" charset="0"/>
                <a:ea typeface="Times New Roman"/>
                <a:cs typeface="Times New Roman" pitchFamily="18" charset="0"/>
              </a:rPr>
              <a:t>том числе по вопросам формирования естественно-математического </a:t>
            </a:r>
            <a:r>
              <a:rPr lang="ru-RU" sz="21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образования</a:t>
            </a:r>
            <a:endParaRPr sz="21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300" u="none" dirty="0"/>
          </a:p>
        </p:txBody>
      </p:sp>
    </p:spTree>
    <p:extLst>
      <p:ext uri="{BB962C8B-B14F-4D97-AF65-F5344CB8AC3E}">
        <p14:creationId xmlns:p14="http://schemas.microsoft.com/office/powerpoint/2010/main" val="279919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50" y="0"/>
            <a:ext cx="9123850" cy="908720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практик, представленных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образовательными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организациями: 55,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из них управленческих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6772104"/>
              </p:ext>
            </p:extLst>
          </p:nvPr>
        </p:nvGraphicFramePr>
        <p:xfrm>
          <a:off x="179512" y="1052736"/>
          <a:ext cx="8568952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786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8185726" name="Заголовок 1"/>
          <p:cNvSpPr>
            <a:spLocks noGrp="1"/>
          </p:cNvSpPr>
          <p:nvPr>
            <p:ph type="title"/>
          </p:nvPr>
        </p:nvSpPr>
        <p:spPr bwMode="auto">
          <a:xfrm>
            <a:off x="323528" y="116632"/>
            <a:ext cx="8229600" cy="114300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just">
              <a:defRPr/>
            </a:pP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Задача 4. Обеспечить достижение измеримо положительной динамики образовательных результатов.</a:t>
            </a:r>
            <a:endParaRPr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783107200" name="Содержимое 2"/>
          <p:cNvSpPr>
            <a:spLocks noGrp="1"/>
          </p:cNvSpPr>
          <p:nvPr>
            <p:ph idx="1"/>
          </p:nvPr>
        </p:nvSpPr>
        <p:spPr bwMode="auto">
          <a:xfrm>
            <a:off x="251520" y="1340768"/>
            <a:ext cx="3945701" cy="4487634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5000"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indent="0">
              <a:buFont typeface="Arial"/>
              <a:buNone/>
              <a:defRPr/>
            </a:pPr>
            <a:r>
              <a:rPr lang="ru-RU" sz="2100" b="1" i="0" u="sng" strike="noStrike" cap="none" spc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КЛЮЧЕВЫЕ МЕРОПРИЯТИЯ:</a:t>
            </a:r>
          </a:p>
          <a:p>
            <a:pPr marL="0" indent="0">
              <a:buFont typeface="Arial"/>
              <a:buNone/>
              <a:defRPr/>
            </a:pPr>
            <a:endParaRPr sz="1900" u="sng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sz="1900" dirty="0" err="1">
                <a:latin typeface="Times New Roman" pitchFamily="18" charset="0"/>
                <a:cs typeface="Times New Roman" pitchFamily="18" charset="0"/>
              </a:rPr>
              <a:t>Разработка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показателей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мониторинга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образовательных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результатов</a:t>
            </a:r>
            <a:r>
              <a:rPr sz="19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19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sz="1900" dirty="0" err="1"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результатов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ВПР, ОГЭ, ЕГЭ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предметам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ЕНЦ (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школы</a:t>
            </a:r>
            <a:r>
              <a:rPr sz="19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sz="19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sz="1900" dirty="0" err="1"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результатов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стартовой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диагностики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в 1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классе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уровни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познав.сферы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мотивации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усвоения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норм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поведения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взаимодействия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со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сверстниками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детские</a:t>
            </a:r>
            <a:r>
              <a:rPr sz="1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900" dirty="0" err="1">
                <a:latin typeface="Times New Roman" pitchFamily="18" charset="0"/>
                <a:cs typeface="Times New Roman" pitchFamily="18" charset="0"/>
              </a:rPr>
              <a:t>сады</a:t>
            </a:r>
            <a:r>
              <a:rPr sz="19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sz="19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sz="1800" dirty="0"/>
          </a:p>
        </p:txBody>
      </p:sp>
      <p:sp>
        <p:nvSpPr>
          <p:cNvPr id="1096494670" name="Содержимое 3"/>
          <p:cNvSpPr>
            <a:spLocks noGrp="1"/>
          </p:cNvSpPr>
          <p:nvPr>
            <p:ph sz="half" idx="4294967295"/>
          </p:nvPr>
        </p:nvSpPr>
        <p:spPr bwMode="auto">
          <a:xfrm>
            <a:off x="4572000" y="1340768"/>
            <a:ext cx="4182616" cy="4525963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0000" lnSpcReduction="10000"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indent="0">
              <a:buFont typeface="Arial"/>
              <a:buNone/>
              <a:defRPr/>
            </a:pPr>
            <a:r>
              <a:rPr lang="ru-RU" sz="2300" b="1" i="0" u="sng" strike="noStrike" cap="none" spc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Arial"/>
                <a:cs typeface="Times New Roman" pitchFamily="18" charset="0"/>
              </a:rPr>
              <a:t>РЕЗУЛЬТАТЫ :</a:t>
            </a:r>
          </a:p>
          <a:p>
            <a:pPr marL="0" indent="0">
              <a:buFont typeface="Arial"/>
              <a:buNone/>
              <a:defRPr/>
            </a:pPr>
            <a:endParaRPr lang="ru-RU" sz="2800" b="0" i="0" u="sng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sz="2300" i="1" dirty="0" err="1">
                <a:latin typeface="Times New Roman" pitchFamily="18" charset="0"/>
                <a:cs typeface="Times New Roman" pitchFamily="18" charset="0"/>
              </a:rPr>
              <a:t>Положительная</a:t>
            </a:r>
            <a:r>
              <a:rPr sz="23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300" i="1" dirty="0" err="1">
                <a:latin typeface="Times New Roman" pitchFamily="18" charset="0"/>
                <a:cs typeface="Times New Roman" pitchFamily="18" charset="0"/>
              </a:rPr>
              <a:t>динамика</a:t>
            </a:r>
            <a:r>
              <a:rPr sz="23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300" i="1" dirty="0" err="1">
                <a:latin typeface="Times New Roman" pitchFamily="18" charset="0"/>
                <a:cs typeface="Times New Roman" pitchFamily="18" charset="0"/>
              </a:rPr>
              <a:t>образовательных</a:t>
            </a:r>
            <a:r>
              <a:rPr sz="23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300" i="1" dirty="0" err="1">
                <a:latin typeface="Times New Roman" pitchFamily="18" charset="0"/>
                <a:cs typeface="Times New Roman" pitchFamily="18" charset="0"/>
              </a:rPr>
              <a:t>результатов</a:t>
            </a:r>
            <a:r>
              <a:rPr sz="23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300" i="1" dirty="0" err="1"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23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300" i="1" dirty="0" err="1">
                <a:latin typeface="Times New Roman" pitchFamily="18" charset="0"/>
                <a:cs typeface="Times New Roman" pitchFamily="18" charset="0"/>
              </a:rPr>
              <a:t>показателям</a:t>
            </a:r>
            <a:r>
              <a:rPr sz="23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300" i="1" dirty="0" err="1">
                <a:latin typeface="Times New Roman" pitchFamily="18" charset="0"/>
                <a:cs typeface="Times New Roman" pitchFamily="18" charset="0"/>
              </a:rPr>
              <a:t>мониторинга</a:t>
            </a:r>
            <a:r>
              <a:rPr sz="23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b="0" i="1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3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Отсутствуют школы с низкими образовательными результатами</a:t>
            </a:r>
            <a:r>
              <a:rPr lang="ru-RU" sz="23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300" b="0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defRPr/>
            </a:pPr>
            <a:r>
              <a:rPr lang="ru-RU" sz="23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Повышение качества результатов ВПР  ежегодно по математике на 4</a:t>
            </a:r>
            <a:r>
              <a:rPr lang="ru-RU" sz="23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%, </a:t>
            </a:r>
            <a:r>
              <a:rPr lang="ru-RU" sz="23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 химии на 8%, по физике на 7</a:t>
            </a:r>
            <a:r>
              <a:rPr lang="ru-RU" sz="23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%.</a:t>
            </a:r>
            <a:endParaRPr lang="ru-RU" sz="23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3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Повышение доли обучающихся, выбирающих ежегодно: по физике и химии на ГИА на 2%, по биологии на 4%, по </a:t>
            </a:r>
            <a:r>
              <a:rPr lang="ru-RU" sz="2300" b="0" i="0" u="none" strike="noStrike" cap="none" spc="0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проф.математике</a:t>
            </a:r>
            <a:r>
              <a:rPr lang="ru-RU" sz="23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на 5</a:t>
            </a:r>
            <a:r>
              <a:rPr lang="ru-RU" sz="23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%.</a:t>
            </a:r>
            <a:endParaRPr lang="ru-RU" sz="23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3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 менее 70% дошкольников имеют средний и высокий уровень готовности к школе. </a:t>
            </a:r>
          </a:p>
        </p:txBody>
      </p:sp>
    </p:spTree>
    <p:extLst>
      <p:ext uri="{BB962C8B-B14F-4D97-AF65-F5344CB8AC3E}">
        <p14:creationId xmlns:p14="http://schemas.microsoft.com/office/powerpoint/2010/main" val="331036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562074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itchFamily="18" charset="0"/>
                <a:ea typeface="Times New Roman"/>
                <a:cs typeface="Times New Roman" pitchFamily="18" charset="0"/>
              </a:rPr>
              <a:t>Показатели мониторинга образовательных результатов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Результаты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освоения программы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«Социально-эмоциональное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дошкольников»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Стартовая диагностика 1 класс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Итоговая диагностика 1-3 класс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ВПР с 4 по 8 класс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Реализация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ИОМов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высокомотивированных школьников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Доля учеников, представивших свои работы по проектно-исследовательской деятельности на уровне школы, муниципалитета. Ученик считается один раз.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Доля обучающихся 9-11 классов,  продемонстрировавших уровень выполнения групповых/ индивидуальных проектов не менее 60%.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Результаты мониторинга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результатов 					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19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20080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Результаты  освоения программы «Социально-эмоциональное развитие дошкольников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(на примере старшей группы), 2024-2025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957375"/>
              </p:ext>
            </p:extLst>
          </p:nvPr>
        </p:nvGraphicFramePr>
        <p:xfrm>
          <a:off x="323529" y="980728"/>
          <a:ext cx="3816423" cy="5040557"/>
        </p:xfrm>
        <a:graphic>
          <a:graphicData uri="http://schemas.openxmlformats.org/drawingml/2006/table">
            <a:tbl>
              <a:tblPr/>
              <a:tblGrid>
                <a:gridCol w="2220441"/>
                <a:gridCol w="672861"/>
                <a:gridCol w="923121"/>
              </a:tblGrid>
              <a:tr h="969083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Идентификация и понимание причин эмоций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после*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19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Идентификация эмоций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1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1-й уровень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1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2-й уровень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90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3-й уровень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19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Понимание причин </a:t>
                      </a:r>
                      <a:r>
                        <a:rPr lang="ru-RU" sz="1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эмоций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1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1-й уровень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1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2-й уровень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90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3-й уровень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19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Выражение </a:t>
                      </a:r>
                      <a:r>
                        <a:rPr lang="ru-RU" sz="1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эмоций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1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1-й уровень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1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2-й уровень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90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3-й уровень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122013"/>
              </p:ext>
            </p:extLst>
          </p:nvPr>
        </p:nvGraphicFramePr>
        <p:xfrm>
          <a:off x="4427984" y="980728"/>
          <a:ext cx="4176465" cy="4890144"/>
        </p:xfrm>
        <a:graphic>
          <a:graphicData uri="http://schemas.openxmlformats.org/drawingml/2006/table">
            <a:tbl>
              <a:tblPr/>
              <a:tblGrid>
                <a:gridCol w="2267223"/>
                <a:gridCol w="954621"/>
                <a:gridCol w="954621"/>
              </a:tblGrid>
              <a:tr h="58756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Эмоциональная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регуляция   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после*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046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Владение  навыками </a:t>
                      </a:r>
                      <a:r>
                        <a:rPr lang="ru-RU" sz="18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саморегуляции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1-й уровень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2-й уровень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3-й уровень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154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Социальное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взаимодействие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972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Коммуникативная </a:t>
                      </a:r>
                      <a:r>
                        <a:rPr lang="ru-RU" sz="1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компетентность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1-й уровень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2-й уровень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3-й уровень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938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Социальная  </a:t>
                      </a:r>
                      <a:r>
                        <a:rPr lang="ru-RU" sz="1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компетентность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1-й уровень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2-й уровень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3-й уровень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AutoShape 2" descr="data:image/png;base64,iVBORw0KGgoAAAANSUhEUgAABkAAAAOECAYAAAD5Tf2iAAAQAElEQVR4AexdB2BUxRY9syUJPXQQgSCgiCLVrgiCNBv2ggUrdrF3xV5R7O2r2LCAiErvKliooUgRkNA7LD11998zu7O8LLtpJCEhk+TszNy5c+fOefM2783deesKlNIfv98f8PtzRl6H5vfnbMfvz3t9XvvMTc/v37/P3NrYesuAZcAyYBmwDFgGLAOWAcuAZcAyYBmwDMRgwIotA5YBy4BlwDJgGbAMlDkGXDgIP8IyiAPpWikFpXIG+8gLlMrZjlIqz67mpb+86Cil9hufs12eHbKKlgHLgGXAMhCFASuyDFgGLAOWAcuAZcAyYBmwDFgGLAOWAcuAZeDQZ8COsKwzUOwBEC7ik3SlFBMdCKGsKKA7KOYXpdR+gQulssvy4lI0PiLbUSdSZsuWAcuAZcAyYBmwDFgGLAOWAcuAZSAqA1ZoGbAMWAYsA5YBy4BlwDJgGShjDGQLgExZuAEvDZmLi16YgBPv/Qktbx+C424bjGP7fI9jb/oWx9wwCM17f42jr/kSza76AkddORBHXv5pnigzi/VKBYMBbESZUsGyUvlL2b6wQD9yg1J58y83O6w/UL+VUmEThWEvbMxmLANliAE7VMuAZcAyYBmwDFgGLAOWAcuAZcAyYBmwDFgGDn0G7AgtA5aBss1AOAAyYe5afD9lOU44qib+d9fp+Kv/eZjz7sWY+94lmP/hpZj/8eX455MrsWBgLyz84mos+uoaLB7UG4EsfzYGuSBvYCpYZt6kP43ZDuLnn3fgp58k/912fP654MMVePPNEF5egaefFjwyB/cQ98zJtltEKZXnnRYL1qTjhz/2YOjvuzB6zm5MW5qK3Xuzstmjb4UBjjM35KUf2nDqOct+vx+EkTHv1LX5QJEcW8ur5dXOATsH7Bywc8DOATsHSvkcsNdIATuH7Ry2c8DOATsH7Bywc8DOATsH7Bywc8DMAa4vH+rQARDu/Pjp75V46vLWOPXouvC74rBim8LCDcD8tcDcNUDySmAWsUJSAcskJzIAQtnjjz/ORINk6oy8KKX0TRdSgcSEKkhJqYLzzxdcVgXXXivo0xB33x3CQw3R9+GGSE7xwZeSAt/6FLGw7492I8FAgBPUHjhxNwYPX4eZi7dgxj/bMG2mDxOnb8KXo9Zid2pAB1Golxsi+8pvedb0WZjx9wxM+3Ma/pzyJ36f/DsmjJ2QW7dwcqmUyqZPH5RSeR5DtsZlvmAJsAxYBiwDlgHLgGXAMmAZsAxYBiwDlgHLgGXg0GfAjtAyYBmwDFgGYjHA9eXcEKttaZEHAyD/rEfPkxqgYrl4rN4O+PYEkJ4RQCALyMgA/JnBfFY6kBmSB/wik1G6lbxE/B1++OF6UZ7kKaV0XikVDH44dVOlM2fZkd+eJgWp90mwJHnRMPiw/w/tO0GNG175DSnrdzGLlwYtw2/Tl2LJtp34c9oy/DlnFsbPmIMp/wbgSwvgfz8u0jspnDYKI79+3XrMmzMPe3bv0WOmzaysLBDp6enYtXsXEqsl4syzzgzXU8cJE8ipV6+e1jFlp47Js87kbRrQfFkeLA92Dtg5YOeAnQN2DkSZA/bT7/Y6wc4BOwfsHLBzwM4BOwfsHLBzwM4BOwfsHLBzIGIO6MX0GC+R99Yx1EqsWAdApv+7Ca0b1cAuCXC0fmchWn+8BB/P34y6iX5c+eNSnPHBXAyatQI/JafgrKcnodODo9DpzuFIT89C9UoJ+w2ucuXKehIpFQx6GJKMIoMazPtSo4U1AGfwwwcfenbrB4R0jS2miPhJy/CLHvDlpFUYNGE1NmzaiW2pAazdsEVrNm5YHYfV9mB3ykT8/W8WAnEB7SdtFRZ27dyFjes3Yt26dZg4cWLYPgMfqampSEtL04GRrVu2YuvWreH6aP3TacOlqacsMu+UmTqbFv6xtZxaTu0csHPAzgE7B+wcsHPAzgE7B+wcsHPAzoHSNwfsMbPHzM4BOwfsHLBzwM6B6HOA68pENH4ojwanbrT6kibTAZDVm3YhsYIXu1KBK1tVA9wurN4dgNetkJoFBFwKSzanoVPzRL2bQ17w4BVHwiXyvakZ+42JJCiltFwpJepBaAFfpB8mJhDCvEG24AfjI6JrAiW0a/QiU9bFeRQCCVWwfFN5zFhaERv9SfClpCDg24brzz8MHz5wMl6//SRkKi8yAjuRsbdKjgEI2jSI7C9WedPGTdixYwd27twJn88Xtp+RkaHle/fuRVp6GlavXo2lS5aG600/zpQ7Owj2ZeQsO/MsE0Zm00COnFp+LD92Dtg5UMbngH2PjPiUi50PAdxwww0aTi62bNmCY489FvPmzcs2Z2LJo9kw9mijevXq8Hg8GsxTlpMto0O7pp0zfeKJJ6L6R33TNpp9p4z5Bg0aaJ+M7ZEjR4bHy2u2s846K1zPPGVs5+SGMtaxbzNmpiwTzDvBsdNH0yfzlDl1DoW84cWMkxxRZsbGMXPspp55ykw9jwWPD/k2sgNNeTxMfwMGDAgfa/YVTR5L3/hBG5HjMnWFmZIDckF/otmlH4Y/cnjEEUfsd+5Ga1dUMsNnbtxwPNQ1fnCcznOLctZTj/mCIprdgtqy7ex1pJ0Ddg7YOWDngJ0Ddg6UojkQvt4tiM/O9Wi2ZzkacqqLpn8wZDoAsjctQwcp9mQAJ9StCPgDWOdLg8Q3sIXbQmSx4M9lO3Fy00o4vrEESKR8zkl1pN6F3XvS9/NbKbUfwdmUUn3BokmDpew7P0SFgY8gAqJBSOL4I8EGFDPPoIrPFwDTmlX9aJmk8LIEPq48q7H2qVZieXji6gKpcsLGsxW0nG2diIuLgxNerxcMNOSGHdt3IDMzE9zt0bBhw7Bt3vA1SGqA6jWrw+12a/mGDRuCDkR5pS8UK6X0o7NMmanTL5OnfwTrLQKaX8uD5cHOATsH7Bywc8DOgZznABdL165dC4J5J1+8DnGWTT5SznZsTzBv9Ey6atUq9OzZE9wNu379etStWzf8fzqarWHDhlGsdT7++ONwu2bNmmHWrFm6fPfdd4d1TD/s29mWcioxdcIp405bY5P+devWTfdLW3yk6z333KP7Y13//v3x119/6XqnjTvuuAM9evQAfTX9sD35IJg3ci7Enn322fjyyy+13Ug+jF5pTznmnPgz47v22mv344HXzF26dMFHH32Uba6YNgVN6dNVV10V7u9///ufDhLwmDz99NPgsSCMPJa+6Z/tXn/9dU4FPSeMvKhSztUlS5Zon519RPpxzDHHYOnSpWDq1CuuPP255ZZb8PPPP2PMmDHYvXs3WrRosZ/f9Oeiiy7CDz/8EOZvzZo1ehf9+PHjw7LFixfrYCf1DwQAwjYPxI5tm/P/FMuP5cfOATsH7Bywc8DOgeKdA9999x1yQl6OB9e6I/V4keuURStTZmB0TTlW+sUXX+gnIsWq57XkwIEDY1UXWK4DIPw+D1rwZwGtalcA0jKxdUc6ZqzZA2RmQQncAT9Wb03DghXb5OoRaHp4RbikdUa6RE3YOASllM5x4EopHVihgGWmBIMTzpT5yJ0fDHwgFfBJoEI//irVR7UwnPaYJ3Tl3gBSxEWfBEEgeV/lFqhWubIOIvCAEtQLxFdCggfZ5Kwz+O+/5VQLg2VTl1O6N3Wvtkl/jmh8RDhowpu5Zkc3w2GHHSa8ufQF+Pbt28P10WzSBmHq+B0izNOXZcv+A2HyTAnWW/hz5NXyY/kp03PAb4+/Pf52Dtg5sG8OcKGRn9ImmDfc8PqDF0GmbNJocrZje4J5o2vSRYsW6cVYlp3tnXnW7dmzB/feey/4aXYGSSgziNSNLEdrG6lDW06ZM886A2Pr888/Bxfijbx58+Y4/fTT9TWc4Ya+0s6dd96Z7dqDPJAPgnljgzuAuZB9/PHHa322NbaMTmlPc+PPjG/lypVgkIRlJw/8cM+oUaN0QIncsI46Bwpz/GgnISEBRx55pD4GDGoxWJCYmIhEwfXXXw8es1j6bE/w5o0L/ZUqVdJ2KCsqkANykZSUpH1z9kP/W7durYNFTvnBytNXznHe89AHluk785GgzrZt28A5wzryft9994Fzg2XKf//9d3Ts2PGAOM7JB/Zjse9/guXCcmHngJ0Ddg4cYnPA3v8f0DVEaTgflFK4+OKLo0IpleP4eY1kwLGafGTKazkjY55gmWkkYsmN3jnnnINRo0dHDYIw+DFS7gPOPfdco15oqYuWTAAkKwDGO4DUdKSs3Y2nRq6VfAYCEhDZuysd93+xRO/4aFg9Hll+SHADstgvGez7MQNVSoVvEE2tUiqYTZVE0LNnS1x33RxccN2v6N37V/TsnYyet0xG775B9JS0Z7MkMGDiQ/CH9gmllPSvtFCpYMoCAyaJ2Abf+mT8+vevmPN3Mi65433tC9ut2bRb8n54A1moVzX2G1vt2rWwdOkymtQpy5wMeQH7YUMTsGCb7ud015POJVGj+Ph48SGgy9SJBrbhThLW0R7LJqUvderUhkHdunXCeepZxD6ulhvLjZ0Ddg7YOWDngJ0DwTnAD2eYxcWOssDIPGWGH17LmGsPI2PqlFOf7dieYJ4y6hnMnz8fTZs21dc9lDnbO/OTJk1CgwYNdNDBKWcbIlLmLMdq69ShDcIpc+ZZR/BT9twJYIIUlEWC7UaMGAE+nufNN98Mj416HD95IB8E85SxrnHjxnLNVkfvJGGZoK1oPLMNd6QkyGI9waAAbwoaNWoElg1q1aqlP13PulatWmHQoEGgjPVO326++eZwO+bZN9s47bE/9ks5bXEXBPPUMW2Y0jbBPO04kRf+qD906NCY84L1hJMX+hHLJ/pM3+kTwfHTd9owcKbclcBgVN26dcEdBgyAmHrOVc5ZU2bq1GeZtrlI3717d31NTz/pH3li/wT9oV/ULwxwnnDHzLfffgv2RZu0/8knn+Cuu+5itfaFdYYno0Nf6BNh5hF1rrvuOtBntuGYyBt1COrFak95NH3aadOmDRj0bNeuHZ566ik4y5HzhecDueOc4Vh4rpx44omYOnWqHmM03qP5yH5zGg8DlSSIfdF3i+D/AMuD5cHOATsH7Bywc8DOgdI7B7iLluA1DtNI8NiyjmkkeE1EGDnzBMtMY4H2WMeUYJ5gPq+oVq0aunfrtl8QhN+TzcDI2T16gI92zau9vOqFAiDBIAZ3gBCtqiUAqWmYucSHGh6g/wX14c7MxOTkjWCE5Pou9bFuSzDoYIInpkOlgnKWldqXZ9mQogMaqSIRdOjQEh3kZo0XrR1aJaFns1bo0CyY9mzWENTVO0BE3bSXLJgnTN6kY19tAWLMW6fh74/OwZRPe+Cv724P669atxWo3ACV4wM4+6SaWs4DHA0MNPCCnGm0+mgyBjgYuODjqFakrMh2Q0z9bVu3weP26H5z+8QYx0SwHcFgCFOOu0KFCiDKly8PA9ZZlN43r2I6dvvNSduvnTN2Dtg5YOdA2ZwD//77Ly8zwO8Lx/DLxQAAEABJREFUIFigzMwH7lRlEMBcZzCtV6+eflyW0aE+27E9wTxlpp6LmvyENz/pbWS8jonMcwHz4Ycfxu23367/Tzl1InUjy7HachG3du3a4U+Tsx0/Lc/HUjFPOMfIxVjaopyL4GzPfDSw3VNPPQXu/OA1n1OH4ycP5INgnjLqUJePv7rtttv09Vskn9QhyFvPnj3RrVs37Nq1S4O7SVjHT9f//fffWsbHi3ERn3KCfnHnyvLly0Gdd955RwdHWPfee++F27COC9iUG3u0xe+xY3+U8xjwE/hXXnklaIftKWdKHeo77bDOIDf+OL6c5oWxQ+5Mnmksn1jH62r6Q7+cnLAuEpxrl156KapUqQLaJJw6kWWnPn1/5plncPXVV+u56vTRcEl+hg8fDh5vp90DydOnxMREvZuK85i2OK/YP+cZ6ykjTJ6+xppHnCstW7YE73XY5rzzzsNnn32m5wh5ZFCFc2TixImoX7++lnNcnIc8T6LpM6g0bdo0HHXUUXr+8bt6nGXOHfZlQH44JgaTaJvvMQycnHzyyfr7EjlOBqd4nGL1SR9pL6fxVK1aNdv7FvUtyub/PXvc7XEvg3NA/6+y47Zz386BQ28OKKVw/vnnR4VSSp/7SgXTnI6/uW6kjsk7U+YJXnM6U5N3ypknnHUsR8IEQUaPGaN3gpjgR4/u3cG6SP3CKOsAiLCibfkDkJsA4JT6laH2pEPtTUPt+ACuOKkWErJEJT0TyMhE9xPqYPEqJQJABaQR9v04B+nM79OQXKoP+vFWkvh82zH5r35IThYsGoDklAFI8Q2ED8Nggh8mReiHdgkenNzgUsGdFkbvsxEbULlKJZzZMlOGHTwBaCsWeOMcqy6a3BsX/K4QBkK2bN6CBf8swNYtW8GbvOXLloPfEcJPM2VkZqBmzWAAJpodykzAg76zzOEzJRYvDi5aUEawbPRYbxGQuWxh54GdA3YO2Dlg54CdA7HmABc2TznllPB3njH/9ttv6/+fvKbgYi4XIHfu3AmDFStW6EftGJs52aAOFzW5KFqnTp2wXV63sI59mPwjjzyC3r17g48dcsqpR0TKnOVYbfkopZdffhn8lHvFihVRsWJF8PsduDhubDrHyMVkLsayjnn6znwk2Dfb0Vbfvn3B3QJOndw44fcctG3bFps2bUIkn8YOF6W5C+WKK67QvBk5+zacUeYsM0+/OGaOnVyeccYZYECAuqNHj9YccDF73bp12i7bMOjBT91T/uijj4IcUM5+br31Vh2E4aPAaIOIZodyJ3Lij3ocH1Pnwj37o8yAPjDvTKkTzSceKzPPqE89to0EAwL8DhZyw2BbZH1kOZo+v5uE5wptGH32ScTq1+hFppw7DA5ybjJoxEX+SB2WnbbpNwMV9I3nK3eF8Hibvp265DnWPOJc6dChg54HnJMsM/jA/jg2M3cYpPvpp5/AvlhH5KTv7J+6kWXKnOCN+48//qgDJgyIcCx8NBrPI84j+kL93Pqk/87x8Bxr3769Hh/PI3Pe05aF/b9o54CdA3YO2Dlg54CdA6V9Diil9HVOtHEoFaxTKphG0zlQmbn2ZErQHlODyLKRm5SBjm5du2LM2LEa3BVCmakv7FQHQPyZoSCGxDSYa1ytArA3HZAgSOs6CdizVwIjqRngd4OUEw8a1CmPTdskI3+RO0BEpA+AUir8iCrKlFJMtMwnOQY1GPxgKkUM+1YCH+uT0a9fPw0kBuDz+aDrU31iE7ot5Eep4AGUrMgDOcLobN7hx9jpW7AlIwnlfKtwcYcG4Xa8MC8s1KlbB8od9M+f5cfaNWuRPDsZybOSsXrVavCLzzdv3YwqVaqgYVLDcBAmVv+cMATrTUCEae3atbBw4SLwZ8GChWDZqcN8VNjn/+XKueUtGBi0PFge7Bywc8DOgUN3DnCh9a233gKDB/zkPMH8hAkT9KNneO3Ba4zIOeCU52aDbbloyQVes5vC2d7k+QluflCE373ANkbOvEGkzJRza3v00UfrAAA/HU68//77HJa+FjA2TB8m5SOBateuDX5y3cicqWnHhdnXX38dF1xwgeaMOnnhhLspuIDOhV5ji20jQUdZ75SzTLmROcvOPOu5e2PlypX6epc8PfbYY0hJSdHXovwuE+qwDReO//jjDy3nwjp1KWdghHX//POP5ov6rItmh3UGufFHPS5uGw5YZn/OcTllrDPlaD6xjseKc5jzjPqRtqhDPhhke/HFF8EdOJQRTZo0gXOMZtE9mn7k8T3ppJPAnR4XXXQRqB+tX/YRC875ycdGJSYmhrl2tnGOifyyPGzYMP0BKx5Llk3fzjxtUE4Z8wYsU27KTFmmnHnClI2PrCPHDIA565knjD71mKeMiCxT5gTfH3j+z5kzR3+CkXVnSOBu8eLFmDJlCpinjKBd2mOeMGXKmKfMgDJnPrLe1Nn00P0/Z49t6Nja+/+o76t2ftj5YeeAnQPOOcDH2uYFzjYHO88P3sfywdSZNJaeU26unZwp89HA6yrKnSnz+YVSCi6BUsGYAYrwRwdAAnzuFTth9EPSetXLQ+1Jg0pNQzwC3PSByl43mKla3o2sLCAz+NQsfVMlTbL9KaXCchKiVPYyd38QJrjBxq06dECHk3oiMQFBxCdK8MMHSPBDXoE0ZLPJNrQdDX75J085UwYLiHWb9uKTXxV8vhRcc24FGUMW+Kgq1lGvsMAbA36Cjje127Zvw8ZNG7F+w3qsW78Oq9aswuYtweDHscceq4MgufVrxkE9Z57l2hIE+eefBeB3gUTWsd7CvqHbOWDngJ0Ddg7YORCcA5aH7DzwETf8xDl3AnDxkWCeMtaRL15bEMw7QRlBPeqzHdsTzFPGOrbhd3NwUZfXRSwTbEswz6DETTfdhGuuuUbvRKGMYD3BvAHLhCnnp61pw5Q2iMg8ywR95afsL7nkEpjFXsr5af3ffvtNL6SwPdG5c2fccccd2n8ugHPcHD95IB8E85SxjgvoXKx3LurSDsE+DLjIXVuCMF9//bXuz8iZUpdgnmCeYJ6ckHPmly5dCn76n5+E5y4Q2uP30FHOxWbThinBNtzpQ13meU3bv39/ff3NoA1lrItlh/VEbvyRg8GDB+Pyyy/PNjb6QNCGAa/3TZ5pNJ8oZzCga9eu4TlEOwTrDCZPngzORS7oGxlTLsDzmNAvYuDAgXrRfXIUfX6AacGCBTrwwGPL76rgjpLvvvsO5JZ9ErRL0B4fI8e5w/KBgHYJ8svHb/G8iQwisZ59MCXyOo+4Q4tzh3OU7ekvOeHcYZm49dZb8fzzz4MBotz02TfBdgTzBPORoI+cd/y+Gh4L1tM+z72ZM2fKfU4dPU8oy8lH2idMe7blMWSZ5xHPQ1NPmUX2/wmWD8uHnQN2Dtg5YOdAWZ4D3O2cF5QkjiKvk52+mTqTRq59R5adbZnnNRPhzLPsBG2zHC2lLDfwWnrc+PH6+x+7dumCcePG6cdh5dYur/WReqEASDDy4ZKAi0sk5eM9+PaRbvjmwW7ocNwxmJzsQt+LOqL/HRfggWt64NuJLgmAiHKktVCZBCiVvV4pRzkV8KVuB4MbA/9KRvKiZPR7uB86dGilP5mWkrIcKXN+1dZ8fBV9wKdvwHIin/2ynuDBNGB56+4Auh+3G1890hgnt6gbDn4wCFLYqHtYXbRo2QJJSUkoV66cDrbQF+YbN2mMtu3aopYEL/Lbb0ZGhvab7WiPqFmzxn4y1ltkhnmxXFgu7Bywc8DOATsH7BzIPgeGDRsGPsvf4/GE/18yTxnryBfkh2kkRKzbUI/6bGd0mKeMX9TM7wjg45j4xcemnqlpb/J8PM2ZZ56pbVJGOHVYJiJlLOe1LdsbsJ3Jc0fBqaeeCn5HAMGFftbRn19//RVcZKac4PdAtGrVSvvptMHx8TFBl156KThujp880A7BPGXkiwuxXFQ+8sgjtR3WO22xTLANH7HFxw6xb4ILwqyL1HeWuWMjOTlZj4fjevrpp8GgARfKeZ3MxwDxux2464G2CMMB6zgOjp1yY/ell17SgSAeT36hdSw7bGNAG9H4a9iwIejL7Nmz9XfPcFwEH4XFhXV+qfjcuXPD3LAvY5NppE8MQBHc6cIgGnUIo8e8Ae2Tf/ZnwOPNY0Ge6APBPGWx9I09kzp9jNZvNJlpm5/UaYfH9uKLLwaDdMaGs97k8zqPOEcYxDHzncfh448/1nOH887wxfnIPnPSpz+mf+apyzlPn7nzhjIn6CPPD34fSYMGDfSxZ5uOHTuCYJ76TGP5yPrIPrk767LLLtPnwubNm3UghXplEJpTO+7s/wMtH5YPOwfsHLBzwM6B0j4HnNc+kWNh3dixY5nk+TqAa8xcPydMnte5OYEdsJ6pgbPszJt6pgx+TJg4EWd17qyv1XityQAUAyKso05hw0WDgazgdo5WDYCTmgAdjgW6tQG6H69w/ikKvc5S6HMecMPZwHXdmUr5XLaMDecgnXm2uK5PQx30YOCjVYIPrZJ6Y+AHKRg4IBn9XpqMfv0mw+dricTUFFQhkIztwRgN+EN7kTAHiAfJwEwABg7aNVa4+JSqkNgOWC5qVKhQAccceww6de6E83uer8E8ZazLa/8cVzTd9PR0EKaOeYsgJ5YHy4OdA3YO7D8HLCeWEzsHnHPgtddeAx855ZQxTxnreK0yadIkcKGccgOnnHrUN3UmpYwLywwGLFy4MJsNZ3vm+Slt2jFtmVIe2XekjOW8tqVNA7YztpmnDT6my4C+G12Onf6bOo6H28jZztgwuhwD6zlupw1TTxl1TGrk0Ww565z+8fsMIvWdZV4T8vr4lltugfGZbWiPftM/yn/++WcwEMDxsb2zD/pIfcrNGE1bti9fvrwO8kTaYZtI0H4kf263Wy+q81FrtOEEH0PF3SW8fqct+jBixAgwNeVInzgWgr7Rz0g9lg3IvbM/5iljPXlimWCeMtax7ARlrDPgGBkoYN/00/hn6qPJTF1+0kg77I87JiinHaamb2fe1DmPMccXqUM9jsUcL6YsU059wwHtsC3lrKce65iyTDnrjS8sE5xX1GPKciTIq/MYsp66BPMG7IN90RZTllkXrU/usqIecf/99yPSJ7azsP8X7Rywc8DOATsH7Bw4VOfAoT8urhfHmr+sO+2000BQh/cJTA1MmSnB628DrqmzvRO8x4gFrtMTrGeaG3w+HyZNnozOnTrp4IfR10GQs85CUQVBggEQvx9NLvwIjXt+gCPOex+Nzn4PST3eQVK3t9Cwy5to0HkA6nd6A/U7vo7DO/TH4We8FoZx1Jn26tUrXFRKhb+7wwhbtKyCT99rjx+/OR9Dh16zDyPvwkTBhBF3YcKEJzFhqmDKExj/+2uYPuU1vQOEhEbCL/4TPEg8YDx4BubgOtO0tDSUdBh/ua2evrLsTJk3MHUsM2+RroNDlgfLg50Ddg7YOWDngJ0Ddg6UpTnAa2ReA5fkMefkY051JYvnASkAABAASURBVHlMJdq30IemrI/2vdDOATsH7Bywc8DOATsH7Bw4dOYA18EnSyAhGliXn2Nt7h+YElxfJ2iH1+dMCeZjgWv+rGOaE/ihlDM7dkRiYuJ+agyCcFfImDFj9qs7UIEOgCwZfCOWDr0Zy4bdgv9+vhXLR9yGlJF3IGX0XVgx9m6sHN8Xqybcg1WT7sXqyfdh9a/3ZwMcP0opHfBQSoWlJIBQap+MlUamlAq3UWpfnjpKBcvOvFKKRQ3aIHggGPwgeJAZDCjt4DgMzFhSU1N18IbynGSmzqYlP9hlj1HxHCPLs+XZzgE7B+wcsHPgUJ4DvDbkNTHTkjpOPg52+PDhSEpK0tezTj9zqnPq2bw9j+0csHPAzgE7B+wcsHMgtzlg6+0cOdTnAB8xmhPM+LmObGBkkSnrjYz3EtGCILzPMNAL8hEvrDMiZ97ITHrBBRcgWvDD1DMIwu8KNOXCSnUApLCMxbKj1L6AhVL78tQnKU4wkBGrzDqDSB0GPhid4tb5evXqoX79+uBzhvnFenyeb+PGjfUjGPgllHyu71FHHQWiWbNmKImgb5Fw+sk6Z5l5yiyCx9XyYHmwc8DOATsH7Bywc8DOgbI0B0444QTwC87PPfdcfY0bGrvNh675LR/2/cDOATsH7Bywc8DOATsH7Bywc6CszQGuFxuYsXNdnOAaOR8pyjVzrp9zHf3www/XXx3BdXazBs/UuQ4fLc81foJ1TA0iy0Ze3GmxBEA4KKWUfoQV8/kFyYqE0wbreDAYAHHKbd4ysI8Bm7MMWAYsA5YBy4Bl4FBngNeEx3xxNI76qYmF5cDOgWKaAzzneO4d6u8vdnyWActAaWLA+moZsAxYBiwDBWWAO0AYAOE6O9fbeZ3HlDB5ptFQ0D6Lul2xBUA4EKX27f5QKphXSuX6+CulsuvQFkmPBA8O6ywsA5YBy4BlwDJgGbAMWAYAWBIsA5YBy4BlwDJgGbAMWAYsA5YBy4BlwDKQRwZM4MO57h4t2EFZLJM51cVqU5TyYguABAKAAcDdIJCfYGrkJpUK/RdJFsuErpQX5p0Hg3kRR/2zQsuAZcAyYBmwDFgGLAOWAcuAZcAyYBmwDFgGDn0G7AgtA5YBy4BlwDJgGSgYAwyAGHCtnevv0UDrRs68AWUmX1LSAwqAmIBFXlIOOIDcf7WeI1hC0gyCdWKDHbLggFPHIbZZy4BlwDJgGbAMlGUG7NgtA5YBy4BlwDJgGbAMWAYsA5YBy4BlwDJgGTj0GSiUETL4YQIfTA3M2ntkyk6dMpZLGnQA5KVPZ+LYi75BUvcv8o4eX6DR2fnDEWd/CY0ekkbC1J3zBY4QNJZyk3O+hMa5X6Gp4MjzvkKznl/j6BCOuXAQjrv4W7S+7Fuc2GswTu/9Q0nj1/pjGbAMWAYsA5YBy4BlwDJQzAw83/oJWFgO7BwonjlQzKd3HruzapYBy4BlwDJgGbAMWAYsAwVhwAQ8nGlkgMOUaZ95piUZruc/noGPfliAxu074Mgzz0LTDp33xxkiIzp0krogmrSXtEA4E03a74+mImtKe6d3QhOig+icEURTlk+XvKDx6R1BNGF6WgcccVp7HHFKeySdfBqSTjylJHNtfbMMWAYsA8XPgO3RMmAZsAxYBiwDlgHLgGXAMmAZsAxYBiwDloFDnwE7QstAITAQK/DBQIcBu4nMU1ZS4fpyxGI0P6sTdu1KR/quPUjfvVfA1IE9kt+zO5s8Y7fIBGn5wa7dSGMftCft0g2kTDltUZaxezcyqKfrxZ89u5C+dzfSxYeMsH9S1vVBP9gmfc/e/XieteJP/O+3/uj7zZW44qMOuPDdk9HznZNx3lsn4ewBJ6Hr6yeh06sn4oyXTsCpz5+AE58+AW2eOH4/O1ZgGbAMWAYsA5YBy4BlwDJgGbAMlA4GrJeWAcuAZcAyYBmwDFgGLAOWActA/hlgYMMEQZgnWGbqhLFMGfMmZZ6ILFN2sOBKTcvC3tQMpO9NRXpqKjJS9wqYOhGSiU5GCEFd0dFlqd+bB2j7qdJXmu6LNjT2pgX7FBv0I0P0KM9IFbnIdCqyDI09oit9MZ+2F5k6TUVGGpE9APLXsskYPf8HHFe/HZ654D0MumkSht7+J4bd8Sd+vusvjOj7F8bc+xcmPPA3fn14GqY+Ng1/PzUNmf7sh4MHzCB7zb7ST2O2Q+MnSYnvtuPzzwUfrsCbb4bw8go8/bTgkTm4h7hnzj4D+cwtWJOOIVN344ffdmL0nN2YtjQVe1IjHM+nzVjqGekZ2LBuA1KWpWDRgkXYsnkLMjMzY6kXitzwzbRQDJZdI3bklgHLgGXAMmAZKHsMKBmyBWA5sBwUxxyA/bEMWAYsA5aBEsKAdcMyYBmwDBwwA85gB/ME12djwdkhdZzlwswnL/XhnR+Xou87c3DOIyM1+r4zVWTzkLx0c45d6e8A8Wekw58pyEgLpsyHEZKFdLKMXMqR+SzKDESP9dnAOpH7M9Pg1DVlP/vPSoduI7osM8967SNlmRlBH7PEL12WVOzR/4DUmdFy58fERcNxW8dHJQByItKyMrDctxyLNi3CQsGCTQuxYNMCzN/4j2A+5m0SbJyvm2dmBXTqfHn88cedxf3zqUBiQhWkpFTB+ecLLquCa68V9GmIu+8O4aGG6PtwQySn+OBLSYFvfcr+dvIgGThxNwYPX4eZ/27FjAU+TJvpw8Tpm/DFyDXYtbdwgyAMfvwz7x+kpKRg48aN2LF9B1YsX4EZ02Zg04ZNefC24Cq5cl5w07alZcAyYBmwDFgGLAOHNAN2cJYBy4BlwDJgGbAMWAYsA5YBy4BlwDKQXwYYxGDQg2A+GiJtUsfImCecZZMvSLp+a6oEOZbi8U/+kbXw3dieBdRMqqexPasiJsz14/H3puGdwfOwfsueqF3oAEhWVmYw6CDBCQYcokICE5kSYGCgIVMCD1kSdMhMT0MmU5FTlsnUICMDWia64VTqskSelZ6ugxhZUkd7WSLb11ZsijxLfMlgSkie9VnSF+U6pVx8YlnbEB3mzShnrfgDnZufi4S48kjZloKrBl2Ae366Bs+MvxW1ytdE48TG+GL4MPR+7CHBw/h22Eg0TWyKdPExM0oA5PDDD4dS/AiV6SFGmro9RgWwPU2qpN4nwZLkRcPgQ95+rnv5V6Ss36WVXxq0DL9OX4p/t+3EX9P+w19zZmHcjDmY8i/gE/v/+3Gx1gu/HGBm0cJFcowz9a6PlBUpIFavWY30tHQs+XeJlrOL1L2pGDpkKLOFhjxzXmg9WkOWgaJnYOvWrahXr55+P1FKITExEfPmzSv6jktgD6mpqejUqVOYC+YpM66SF/KjlNI6zFNm6guSGv6vv/76qM3feOON8DFhXw0bNjyox2fkyJF67JHcRDpvxqVUkCulFNg2Uq+gZdpv3rz5QeWioL7bdmWUASXjtgAsB5aD4pgDsD+WActAiWHAOmIZsAxYBiwDURmoUaMG8oKojQ+isEKFCpg9e3ZMD2bNmoWEhISY9QWpYPAiFoy9yHojL+yUwY+Bo1N04KNpUkVwXSgxIRGt6gSRmADIshpqNqyHCQu24r3hi7B2y/5BEB0A8ccMgKSFAiMZkgZ3XmRKgICBhqxMBk1EroMX6RLQyAju6ggFIrIYoNC6IjepyDKlPjMrQ4IjGcgKpZQFbaaLDZFTR3SNjAEUvwQ/Mmkngz5J3xL8oMzomNQQPX/NTDSr2xI703Zq0Z2n3YdK5VyoEO/H0AVvY8nq/zD+jz90Xf1ah+GJa+/Wea/bIwv+OpvtpXLlyuDBzSZ0FBjUYNGXGj2s4Qx++OBDz279gBi6cPykZfhFD/hi4ioMmrAGGzbtAvtau2GL1mrcsAbq1fFid8pE/P2v6MZrcaG+bNmyBZu3bEbFihVRtVpVcIFy1epVOuXukHVr12HO7DnCG4+LhOEKqffcOC+kbqwZy0CxM1ClShXMnTtXv6c89dRT6Nu3rz6fit2Rg9ghgwt16tTBfffdB763EgMGDMBff/2VzavrrrtO1/N96LDDDstWV9AC+f/333/3W8znIv9rr70WNtuiRQusWLECTMPCYszQn5tuugkjRozAhAkTsGfPHuQUhOC4zLwinz169ChGb0teV9Yjy4BlwDJgGbAMWAYsA5YBy4BlwDJgGbAMkAGv14vNmzfnCOpQtyRh6tSp6HRWl6hBEAZGOnbqjD///LNQXc5p5wfXGohoHcaSR9PNq2zIr6uxeFWaBDkSpUkiWjUD+vVORO9uQfTrnYSeJyVCKpGYmIh5KTvx9cRlLGaDDoAwEJElwYVMBh72Q4YEK9IFabLAnY6sUCAiQwIQOpDhzwDbZ0gwI0vymdpOBlhHOe2GoevTcXg1hbEvnYh6iQqdWlXGJ/e2QAbtSiAmQ8C2YbCN2KZd2tOp+EibzGdKPlP6ZF2W+GRGt2HnWlSKr4Kd6cEAyBE1jsIJDU6VIIgb//l+w2OD7oU/ENDqA+58Sqcrd6+EUkp8D8q1MPTCg6gUP0IVEkQmqUEBgxPB3L7XbMEPxkdEN1agZF+rYC7eK4coIRHLN5XH9KUVsTHQCL6UFMDnw40XHI7/PXwq3rrrVGS64pCBnchITQw2LKRXBSXHNwserwcdzuyAs7qcheNaHge3240Vq1YgQwJgC+YvwPYd2+HxeLS8kLrWi55KqcIyZ+1YBkokA9deey3WrVuHJUuWlEj/isIpBlH79u2LQYMGwblIz0BDhw4dwl2uWrUKDRo0CJcLM9OoUSOMHz8+m0kGX9q2bYvCCrRkM17AAoMa9evXL2Br28wyYBkoTQxk+bPgzvTi/MOuwMWHXxtGhxrdwbrcxkKddlVO1e261OqJ9L2ZeWqXm11bbxmwDJQqBqyzlgHLgGXAMmAZsAxEYYBrllHE2UR50cnWoBgKrVq1wsTx43BW125ITk4O98jgx5mdz8LkiRPQunXrsLwwMlwDj0SkXdZHygq7zO/8GD1tAxITQ5YTEA52JMvS+MDRPiAV6NAqEdwRQq3EhET8/OcqzPh3M4thyOo6EPBnSjAgHX7//oAEIAIaoiOpn7qCgAQqAllZeudHg2peTHzlNDANhOQBuYnTu0Sk7KeegGV/RiYW/bcZg8YtxciX2+OFG4/D5yP/hT89AwEJdEAQyMyEGAakbUCCG5QHpE+/9G/SYD7D4TPzGeGBpUtARSmFdAmQ+BFAVsCP0464GLUqVUfFcm60OSUDLncmep11PmpXqyH1WVi1d7VunxFlE4NSCjke3FQhna1NyrwgMvjBwEcQUpnHPwZVfD6Aaa2qAbRq5MKrD52KXl0aawu1EsvDE3cYeNCRww4QpRSUyg5tIA8vlSpVQvny5bVms6OboWOnjuAjqhgdVUrJocpCJo+b1oj+MmbMGEQiumZQqtT+nCuV3X+l9pWDreyrZaB0M8CdEYmJifpc5aOyuAuAj2VSKjjXKVuzZo1+dNTIkSP9EimDAAAQAElEQVTDg2XePCaJAQbmlQq2oT3apa3IHQSRukop/Ygu6vIxUUoFbTAfS3fp0qVRdybQRmR/dJjBHgZ9TjrpJBZjYsiQITjqqKPC9Tm+B4e1TCbn9MYbb9QBGPpITY7t448/1jtSWCZY5/SfOk5eybnRufrqq8O8kWtyrlSQO+rRXrT2lEfTp10GhBYuXIjjjjsO/E4kZ5nHg21zgumP84d69IP+U84yU5aVyu6n0x/ON/pC/cLkn/YsLANFyYDMapQ27N2bipQ1K5Hl92OVbwUeGHkXRi8ajhoJtdAorplc8/qjjskv+h1r9MBlDa5HJXciHhv1AF6a/DRWblyJDLnuLm08WH9LHwNFeS5b25YBy4BlwDJgGbAMWAZyZyB3jbi4uFyV8qKTq5EiUGjVqhXGjx2DLt266SBIcnKyDohMmjC+0IMfdJ/3/k7kR0ZdJz75YhAuvPJ6MHXK85KfMm8zaiZWFNVEAdAqSSdITgH4WKzkFB8mL/JpYVKSJKkC+fPEV8CkOeskt+9PB0D2FffPBShS8iKQP8lAbr4gIYUAKpUDRksQY+QrZ0gQIQFMWa6UIAvXfsgPzUtectoOW8pCi8vjxZuDF6LBhd/hyMsGY/gfwcBDICC6AlFnB9IHc9KrlgWgAgEREMFEaiQT/c+/T00HLiRUI/YU4v0tUT5OoVplhU5d43DXxb3hcilM3vQb0iQARGtZEd8BolROPbFFMDjBHIMUTIlowQ8GKbROqhwggoq5IRWQYwqfTxQl76tyHGokJkoh4i+hCsrFuSKE+4qrV6/ZV5BcZFlE+/1lSSCLuz9279qdra5ypcqoWqWqDnqkpaVh957s9dmUQ4V27Y4P5YJJu3btgpkor0pF55w+x0IUM1ZkGSjxDHz++eeoW7cumjZtCi40X3bZZfj999/1+xYX5Fl/zz336PLevXtxwgknaD0+OooBAjNA5ilLCD37sXLlyvoxW7k9Oor6fLwS9Y4++mjdhgGWatWq4dNPP9X9so67Ixi4iKVr/MhrysCGCapGa8PF+W3btsG5+0Gp6O8L0drnJuP4GFDguKjLsTFt0qQJk/1Af84++2ycc845mhNeDJjdK9u3b0ebNm1A3tiwm1yUcHcLdfhIqltvvVU/bmvixIngd4pQTrA9j3k0fdpiIMIck+eee07bMGUeG0T80A8GS5RSOhjDR2YNHjxYB3oYpOLj1ljmMY81HvoTbQ6yK6UKj3/as7AMWAayM5CZlYlde/cgIAEN7lKuWL4CVm9frT/MEx9IQOWs6uhZ70pcdPg1GmfU6Ia09HRU8VdH5bhEzF4zE0+NeRQZgTTUrVEbtWvUgku50Ljc0VrftGsUfxT27k5Fl9rnZ5OzXMtVb78+srKy4PxhuW2VU8Nt6QdlRof56q7a2ezQNvusippaTp/oO9vSL/pk6lgmWEcdleHBuXUvD/dHW8bPrrV7huVGP7JvI2eftEsOqUPbRkY5fSCYz0knlp/GVl7aUpf90zf2xzJ5MxweUGobWwYsA5YBy4BlwDJgGbAM7MdAXoIbedHZz3AxCRgEGTdmDLp174Gu3bvrgAhlxdR9gbr59MtvMGL0eAwd9CmGjxqX7yDI0jW7gYR9XScv8qHvwBQw+IHQT6uk4Po4gyIUcek8UdosXraDxTBcSjHo4IdfFv39WUwjkQVekGexzh+AX5AlgYis9Ax8dN/x8O1IxRm3/Yx1W/agw22/YO6yLfj+6VNRr7oHY145DQsHdtV4/dbjwBu6pNrl8Nf7XXF++yMQl1Ae9/VqhUWDLkT3E+uCi+1d29bEjA+7YO4nXTH9/bPQuXVN6VPCF+xXbgj5qTi/LMpnBehXpK866qIHxxtHZgIS9vBD2ot+puCVr3/DzH/SkeB14fCG6Zi3cQzcboU65WohPRQAycjKvsjDhSrayhGpUivo2bMlrrtuDi647lf07v0revZORs9bJqN33yB6StqzWRIYBPEhbz/UTYQPvvXJmPzXZCT/lYwLbn0X5mft5uCXu3jhx+HVQpEfU+lI69U7DAweUMSUZeZzQlx8HDIzMpGekQ4GOozuqJGj8N/y/8DvBtnm26br+DgsUx8trV69GkzQg2n16tWjqWlZLM7pcyzohvbFMhBioCQnzoVqfueEWZRes2YN1q5dqz/xr5QCF9y5CM6x8BP/5cqVA78Tggv3J510kl4Q54I1kS6LYGeeeSZV9XdFrF69Wi+Ca4Hjxdl3vXr1dDDFUZ0tO3LkSCilwHOVfmWrjCg47SqlwLYRKtmKixcv1n5mEzoKJiDBwJBDHDNLnhITE7W/uY3LGGFgiUEmBgO4S4LckmNT70zpD3et8JFlTjnzVapUQefOnZnVQRCWeXwo4LHiLgs+zovBnKFDh4J9sY7gMY+lz/r8gHYYcOH7J+1WkyAW8fTTT+sAG1OWaTPWeNiOx9oEUpxzkO0sLAOlgQFexSlZ+C9tAH0OEayUQvn48qhXpR7iPHFI2bwCkxZNxNMTH8NjY+/H6MUj9M6Qht6mqBNfH16XF63rtcU7F3yEV3q8hcuPvg4JcQloWr45WlU/HslrZuGhUX112qJaG2TtdOO58U9pO+yS9l6a9CzGLRy7Xx8MCvD6n3wyZTmpUmNti758Mut9ZEiQhPXEnrRUrN+8SQduvpn9JTbv3qQDNfOXLsKKdavluj6Azdu2gL5zdwv737h1MyYsmLBf39RZvmoF/AE/VvpW6LHTz//WpoC+pKan4eER9+rgD20lxR+JqcumRrXDPvnI3j3pe1DdVQdbtm9DTW9ddq+xYctGEDnp5ORnXuzHGv9WuZYmb+SvVEIzaF8sA5YBy4BlwDJw8BiwPRcvAy1btkQ08D7SieL1Kufe+ASbnDWAvOjkZqOo6/mVBG6XG0rxrqeoeyu4fQY/hkvQg8EPWvnxm8/yHQRZKmtk+wIgsi5OQ6l8AZISEzHgliRIgmGTfUhJCdXr6kQsXrld58yLixneQPDGguDCSRg6eBCAKfsl8ME85CbEL6hXozzeH/oPIHLaIV77KhkVEzxodngFCYyMQqOLf8CZd41G6yaJqF/Di/S0NK3vz8pEozrlcP6phyM1PQuZmRnIkoX2BjXjsXiFD2feORy79qQjIz1VAjCZ0kb+AuxBUvGLXYpn0jWFAhFo34IqEtAJZijLEn2/4NWxn2N9xhZ8O3E39qYmyM1aAFNXfYs96TvQsuqxSJdftsqSYBBTA6Vyn1QMUhCQA9GhQ0t0aNUKrQQdWiWhZ7NW6NAsmJrgB1J9xnyu6aQ3WkLj/TMw+7PzMe3L8zD7x7vD7Vau3QokJoERrp6n1QnLo2XqhYIgTKPVR8qaHtkUmXKsEuITsCJlRbj6wosvxEWXXIRLL78UV151JXpd3UsjrBAjw4XU3IIfbKpUbM6VUvpEV2pfyjYWloHSwkAVWTCPXKg2vvP7J7jjgu9dhPmkP1OWudODC+hcyL7yyivx+eefa7Rt2xb8ZD/tcFcDd4BE22Hh7Ltr1666LdtEggGF+++/H/SFO086duwYqZKt7LQ7YsQI9O/fH2yXTSlUYFCDu17oZ0i0X8Lv52jfvn14TPspRAgYaPD5fPp/AhfxyU+Eyn5F+kHhDz/8AO42MQEkyooCxkfaVir3IBH1DgZizcGD4Yvt0zJQphiQa1m5sgEU0CCxIR44+Ql0b3Yufpz7A35fORF1atTGEbUa48kzn0O3o84GfxJQXn9Ihfmf5g3F/SPuRPLaWahZrhbqexojLlBOByJmrJ6OCuXKgyn/lxxb5zhd5oec2JZpjarVcXjtw/brI1762JO2l2pgWrdcfezN2Iuf/hkKtqlTs7YEaby6ni98JGqVuCrMYvG6xfoDTvyQk2/ndr1jmP1npGfiyKpHY8vuzVqP/SdWrrJf3xzfJt8WeW+XK3nhh/0RGXJtSjvLt/yHLTu34M/lf+hxVnBVQvmEclHt7NyzG5n+DKRsWY46FeuiIiqhclxlpGxdrn3Ym5oq9wepOerk5Gde7HPHNP2OHH9aRhrIm3bEvlgGLAOWAcuAZcAyYBko4QzMmTMH0cB1DidK0jDysrsjLzoHa0zk9dzzzseokSM0epx9jj4GB8ufnPpl8MPs/HDqFSQIEmzvgw/ykyoI/fXtmahzA4b5MDnZUa91tLauNy/BHSBSCgSUhAgIBhiYBgHehRHKJVm5I5NFGxgg9CNinXPIeXF/92XHYPmQizDxrW5IrBSHI+tVAL8HhLpZWX70v60tfk1eJxf8fv0pLn8ggKb1K2PVhp0I+P3iD7RcwhsIhLpnHpAClJgRH6XPgOQJSIrQj5jXOQZJxAqWbfgXfy+egOq1UlG5QXl0b/wo9qb7sX7nOvy48B2t273OWTrNEj90JvTCsYSysZNUITcV8PkAn287Jv/VD8nJgkUDkJwyACm+gfBhGIJBEl84RQF+vB6VrdX/ftmAxMREdG0byCaPVchr8IPt+QVADZMa6i84nzd/HkVhuN3ucD4/GQZBctPPifPVeXqUV2492HrLQMljoF69euBOCgY18uIddx2MHj0aBPOmzZAhQ/SjmkxAxMjzk3LHAoMUDKJwt8CsWbPy0zxHXfrFx3Vxd8HIkSPDugy6TJ48We9K+frrrxFtt0VYuRAy9IO7Pq666iq0zyXYwmAJ+cjt2JhjaII7HBPzZkcI3ebOk9dffx3cBZMXfbYpKLg76MknnwSPIVOWaSvWeIw/uY2TNiwsAyWWAbk2dMl1a2kDP8kFfS2r9KL8gyPvxr2/3IG/10xB0mENcW7Ti9C7xc34Z/18DJOgCOSHgQVeM/E777bs2YwqFatg1qoZOhiQIIGLtPQ00QLcLhcqJFTQKQXkhmWXyHVZ0orlK6LT4d337yMrC9wlzjZMAwE/m8Dj8sj1fRVUqVAZXo8XrCfcLjcYYNmRuhM7BQiNSadybCA/xzc4Ebzu/zvlTykBSimc0+TC/fv2S99yTyAaYl/p/hIrVQmPg301qFsfCd548IcBim6NzotqJ6Cv7xXmrZmL8nEV0KbWiWAgZ8uuLWwKcSIIxNZRKrafebcPRI5fOpYxuWWMrlIJCC+wP5YBy4Bl4KAyYDu3DFgGLAM5M5CX4EZedHLupWhqua7Q88KLMGL4L+AOG+6+GSWBkHPOPQ8MRBVNrwW3OnLMePzw9SdhA/wOEFP4MbQTxJRzSpvUqwJuNPBRKZUv+8D19eRFQEqKrLFT7Khn3VENpC3lIbigmJMXXriGITKXglIClwsQSBZKZJA8wRumNZv24JYLjxFl86dw/5XHYc2m3WhcrxIuOP1wtOz9EzrcPhK793IXx74F+hOPqYG9aZn4bPgS3VjJqxL79WtXxOJVMjQRyJ/4IBUiVyrkh/SvpCx3ByCYV0qBeSjRDf2FAyAqAN6mfTf1JRxRLQOHVchA+cBW3D3kcxxT/VzsSgvgj5RJ+HvlZMS7EoKfUssKGXEkvKlRh+RJSAAAEABJREFUytGBo45Z8Rgk2CfBD6aUDft2AFLWJ6Nfv34aSAR8Pp/Wy88OEMT42bzDj9HTtmJLZhOU963C5Z2TYmgemLhlq5ZQSiErIwvz5s7TC7QHZjFvrWNxXi+0i4VWGAxhmXkLy0BpZ4C7FhjM4KOKlFL6vOOjrwilguUVK1aA3ynBsXJHQb169fSjrpjno5z4uCWnDvWcYICF/zCVUhgzZkzMIIPZDcFHQjFI0KxZM6eZ/fJOu9yZMmDAALDtfoohAb//gp9goK5SwbH17dtXP6qJY5k5c6Z+9JZSwToGTvmF4Keffjr4zz9k5oATjpM+5BZsYbBk8ODB4CPLlAr6NNIRvDGOmGNIm0op0N/vvvsOlFNfqWBb2mGflPOYR9M3Nk1KXQZSePw4J4zcpM5joJTCCy+8gEsuuQS9evUCv9uEKcucJ7HGwz7oT+QcNH3YtBQwYF0s3QyooPsuOYfr1ToMLZo2xzFNmoG7NxJUOb1g/93MQahb+TCtyGulaSv+1vnWh7fVux+YxnnisHLrCqyW60PmWx3WBhDbOgUwZ+1ssAzHz569exAfpQ+His7OXz8P5bzl0OPoc3XZ+cIAxGHx9VG7Ul2kbPkPezJ2626ka8iQwqo1KtbE1P9+Q2pm8E6Fj1ot5yofdXym3b67CEDJL+SHdsonlAPHLEX8tfxPxLID/dEqYO2ONXLb4ELLeq3BHSTcFcK2wfpgL2u2R9dx+vntjOzHATrAAsRqq+uD5kG/py6T8WcExx/s375aBiwDlgHLgGXAMmAZsAwUFQPx8cEPzORkPy86ObUvirr58+fjoksuxU8/DgXXSkwfXBdgQIS7Qri2YuQlLb3wyutxdrfOuOCK6/LtWpN6lSHL6FHb9RuYgoGjU+BD5I9I5BL7qAaVs1XI/ZVCQIlMEJA7jIBLyhJkgM4z6CAVbiKYd0lesV70rnp2IhIrxuHX985H3erlMfnds9GicTVc9cwkMRjA9l3p2LYzDee1byA3bh5AzBDxcW5c1ukIfDF6CYI3G5LI3xF1y4OP1Vq6Zieop+8RxA8X2LeBGAn1D/EhoFzQPoseU4R+Mv26tTb/179foXqFbTisih/VKvgR786Ab/dGnNnoGtQu3xyp6W58N/dLfV+SwU+5+UNGHIlSwkvoxsYh3pcVcnVUSqdCttS06tABHU7qCT6aKohECX5IXaoEQaSe+kwKivWb0/HhJLdMhhTceFH2A1tQm7HanX3u2Xoxc+GChdi2dVsstUKVKxWb83qhIAjTQu3UGrMMFDEDXGBesGBBtn9czi75D83nCz7KiQtbfPQVwTwxYcKE/R4LdfHFF2sTXNRmPcE8hc7+mOfjoWiHYJ6ySD2W2Z52qMcdDAyW0DfWsY1zDCzTFnUJ+k9dyp16bOsEdajLNgT7K1euHJyP06LcgI/jOuyw4KKf005+8pE+cZzcbUI57TA1Pjvzps45TgZxInWo5xwXx8cy5dQ3Y6EdtqWc9dRjHVOWKWe98YVlwswFpiwbUJc2acPg0UcfBTnljhPqMWWZY2Y5sg39o5z90w9jh31RN9IX6lpYBkoqAy65VixtUHJdq5Rc5wqpSilUqVwZ1ROroUqlKmDd+CVj9C6Bl89/HY1rNBEtwOVyY976ZIxaOFx/B8h9Jz6m0+krp2HC0rEafDQWvx/E1FF38ZYFeteGNhJ6yfJnIVofSiko8c0lnPK5yL+lTATt0+Z1zW7D6dXO0rs5uKNj1649aFf7FMS543Bi0sl4/7L/oVal2hoPdn402JOCDjyMWTxSj4dCvt8Mn/+zLjvHp5RcC1JBIM1APwjeJxANEhvCjGvO2mTMWTcLoxaMiGpHsYHY2bhrI9bvWIf0rHQ9DqWUSCG1SgPys3nPprDOjFXToZQSqdxWyL3AiH9+0fZf6fl6+DgopcI6sdoqJTrCIxTAx26N+XcUXG63tquUgpI6clwaoQdhXywDB5kB271lwDJgGbAMWAZyYoC7O/gY8JxAnZxsHIy6iy66CEOHDI66hsQgyPBffka3bt0Ohmsx++zRtTMu6nUDTPDjhmuuxDndz9JBEAZCmI/Z2FFxWou6yNi+Bvutn6cCA/omaeg6KQeb+bRuZtpudGxTNygKvbqUkgtuJRffAiWAQMnNFARMlcsDpQQsuz0Ay5J3SX5nWgCn3z4cHe74Beu27EGHO0eg/R0jsX2vHz9PWYUjJFKz8odLcd5pDYI7QBTEFvTPhBlrMfyP1YBL6XKFcm58fP9J+OufjRhBOYJyncjNgUv6VIT0q+gjfSJcEhjR5WCqjclLZqa88E/MnNz0KtzYZQhuP/tLPH7Zx3inz5t48OJrMHrjJNRveDo6nnA92hzXBd+uGYwEbxyyTPCE7UPgjZlSYixU3i8Rsn2p24VoHwb+lYzkRcno93A/dOjQCikpKUEkT9bN5HCIHrM6x0yB4Et14fy2e/Hz883RsV2DAtnIa6O4uDice/65aNO2Dfz6UQR5bVlwvdw4t8GPgnNrWx4aDHAnxLZt28BdDIfGiOwoCoEBa8IyUOYZcCkXXHJtWNoQ54lHWiAVj466H/+b+QFYNmNgfvn2ZXhoxD245+fb8fzEfjodtmgwjmzYFNPW/YkHRtyNx8Y+oFPKWzQ5BkRkHctH1D8CiZUS8deaqdoO0/Lx5RGtjx8XDg77UrFcJbAt7bO/pyY8goFzPkZmZhZS09Kwev1acBfI9BV/484fb9G2mXKnBSfm4i0L9Rj+N/P9sN8cz28rJmGZ719dx7IZ3zdzvkSGSsvOCdxQ8kt7MyU48fDoe8NjJher96yIaod9kFvae2tqf63DPr+RPtgn6wnq8Di8OaU/Hhx+D5ZsXYxByV+i70+349eUSbpMOcvPTein5axn3SMj79fHMLe2H01/F00bNsa0tX/o9n+s+j3MsTnmpSl1y/nG42FhGbAMWAYsA5YBy4BloKQywA915gUlzX8+OvvYY4+N5ZZ+JNbatWtj1h+MiuuvvkI/AmvooE/B4Ad9YMrHXxHMU5YbWjWpgW4n1wc/oBnWlfV35n0+wOdjzkAKUsenMp13Wn20a1bDVOjUBVnU5y4KyM0iePEqQQUIlA50mICHByy7ROaSIITL7YUnPgHlK1dF+SrVsGJLBk6+dQRWbc6QciLKVa6MVVvTcdx1P6PxlT+hy/3j0a7PcIyctg4pm/aixXU/4a53ZyKhUkWskrbtbh6B7yevRMe+o0U+A+UqsX0mTuzzM0bP2Ai3xwNI3263By7lhQiglMggN0AiVy436LNUwPxkZgV0tkXNY9G6diucWOd4nFb3VHSu1xHdD++Kng3OxaUNLkSvpMtwbVIv9E66WqdsFCX+QTG4IK8zUV6uvyVJBz0Y+GiV4EOrpN4Y+EEKBg5IRr+XJqNfv8nw+VohMTUlCCTDhwP7Oa15HHp3roNK5YWTAzOV59ZNmjbBEY2PyLP+gSrmxPmB2rbtLQOllQE+woiPuuLjlZ555pn9doSU1nHR75x2GuRUx7YWlgHLgGWADLjlutCt3ChtqCTBheZHNEO7o9uAKctmDMxTxjonjmt6LI6o1whMWx15HJo3agamLNerVQ8E85Q56+pUq42qlarqfmiPtmtXrx0uU2bAOvZPX+I9cWBbY/PIBk1wuPRTLq4cAnLtzSAIj4HH48HRSUfpsTD1yDU8wTztsr3xm+W8wOmHi/ct0pHL5UKD2vXDY86vzVj9Ht+8DYoSLY9sgcb1jgBT9nNM46NhOCbPpQ08DnI4DvKf7d4yYBmwDFgGLAOWAcuAZeBQY+DiMxujRVIlWVOXVfTU4Ogkh74DU9BX1t2hf0QidQx+nH5MJfTq0lhLnS8upQAFFyABBRWGG+G83ES65CbGJUEPDQk4uD1ueKTsLVcBCRUqoFJidVSqVgsVq1WTckWUr1AJFROroVLVaqiQmIiKVVlfQ3QckPrylaugotRXrl4NlatVR6XqUk95JZFL24pVa0r7qvAmlAP7VO44uKRvl8ujU+X2BP2UsnK5QSD0kyU3YW2fPB4tH2uH5g+3w5H3t0Wje9qi/p1tUOf21qjRpzUSb2yNite1QrlrWiHu6lbw9GoJdUXLkIXsCZ+dnl2SvdSiZRV89v4Z+PGb8/Hjj9fuw6i7Mclg0lOY9KfBG5j95xvZjdhSNgZy4zybsi1YBsoQA3yEER9l5PP59t8GWYZ4sEO1DFgGLAPRGPBI8MMlC+SlDXEeLxIrVkENua5myrIZA/OUsc4JysrHlwu3M3WUsw3BvJEzZZlygnkji2bH1FE3li+0wXrCG+fBK5Ofwy+Lf0RNGQfbM/1s1kcgmKeMbWL1x/poYBv2QXCnyqMj78/WD+vzazNaP8Uhi/SVZY7LcFzaUp5z0c5FK7MMWAYsA5YBy4BloIgZsOYtA4c4A3Wql8ct5zTDKc2rYemGNUiRdTCk+oBUDtwHX6pAipu370aP46vhlp7NcFiN8qzMBpeCEoELSm4WIWDqkoBCEF64ROaS4EIQHrjl5szlErlH8m43vN54xJcPBkLiEsrDGxenoWUVK6FchYpRwfq4+AQdMIkvX0mnCeUqIi6hQrC95MtJICVObLoZ+HB54VYeKJcb9MUNj6Qu0D8FN5T4CUkR+vnrqemY+cx0zHl+Bha8NAP/vjYTy9+YiVVvz8L6d2dj84ez4fvfbOz6LBl7v0hG+pfJyPx6DgLfBBEyoxOlFJQKQgvsS5EzoFSQb6VUkfdlO7AMWAYsA5YBy4Bl4NBhwM3rWLku5DWihVw3FxMXFeV6vvkRR6Nd87ZgyjL5Z8oywTxlBwLaoK3Ifg7Epm17YPOE59yh8w5iR2IZsAxYBiwDlgHLgGXAMlCSGDhMgiAPXNICb9xyAnq0qYbq8R5slmDI5g270biKRwc+3rjrBDxwZQtEC35wLC6+AEwYRJAAg9wkQQIJSlINuYlUEnhwKy8YeHBJ2aODH3Fwuz1wS97jdsMrgRF+MaLHK3JPnAQxvAJJpeyNi0dcXFw2eOPi4PWKjldSybsl9cSx7IVH5G7u9BCbHgH78Uhfyu2CW3ng0nk3lMsD+qaU5JULShAcj321DJRZBuzALQOWAcuAZcAyUKYZ8LjccMv1ooWnWHmI9ySgWqVqqJVYS6cs8xgwpZxgnrIDAW3QVmQ/B2LTtj2wucJzrky/6djBWwYsA5aBg8eA7dkyYBmwDJQZBtodWQMMhPzv4VPx+3s9NJhn4CPyOz8iSXFRoNwSSJBARjD1wiVBByVwSSDCJcEMXY7zgGU3ZQK31yMBjnh44uLgjo8XeOFNiENcvBfx5eLgjQ8iLsErMo+uY30Yohcn+l7Wa7At23jhkbYeseuNk7zuywtXKO8Sucvt0b4oj8jFD6bKLXkBx2NhGbAMWAYsA5YBy4BlwDJQlhjYN1aP8oALshZuy4MEw+w8KIZ5oDz7TkCbswxYBiwDlgHLgGXAMmAZsAyUMAZcganv1nwAABAASURBVEAAbh1kiIMJPLglyOARmNQTHw+WPfGiw6CFpN6EeHjjpBwfDwYy9kHkohNfLl4HQuLLJUiagAQpZ0dQHp+QIAESAe2J3TimgjjJe4i4eDD1xsXp1COBGJbps8cbJ4EQkYv/HgEDNCWM3+J3x/ZoGbAMWAYsA5YBy4BloAwz4HF74VZuC8uBnQPFNAd4zpXhtxw7dMvAwWXA9m4ZsAxYBiwDlgHLQK4MuAKi4orzwiNBi+BODgk4SADCzeCDwKSeUCCCwQdCy6WNN8ELbzwRB0+cQGQMYsSFUi93g0jwwxsVcfCyvnycBFHiwaCKJ15kYo9pnLYdB+Y94qPuU+o9cXFwx8cLWOeFW8qu+DjR88poiu8vgLz/Fp9XtifLgGXAMmAZsAyUPQbsiC0DhgGvyysL3x4LZTmwj7YqnjnAc86cfza1DFgGLAOWAcuAZcAyYBmwDBQ1A/m17+rW4j+02fMVTgoMxqmeoTjF/QNOUkNwIobgeP9gjbaZ36NN5ndonf49WqV+h+OIvd/imL3f4Jjd36K54Ohd3+Lond+g2fZvcBTh+xZH+SQvabMwvsPR279D8x3f49idg9Fi1xAct+cHtNo7FK3ThqJdxk843v+L+DICJ6sR4stonBY/Ch0SxqJDhQnoVHESOleajC6Jv6FHtSk4p8YfOKfm3zi37nScW2cWzqk7J7/j308/7yENho6keUDS3EA1R7BEivbPMmAZsAxYBiwDlgHLgGWgCBio6K2AOHe8heXAzoFimgM854rgVLYm88aA1bIMWAYsA5YBy4BlwDJQqAx899NIfDXkZ3z+3Y/4ZNAP+Oir7/HBF9/i3c++wduffIW3PvkSb3z0Ofp/OBCvvv8pXn73f3jxnY/xwlsf4bkBH+DZN97H06+/h37938WTr76t8fgrb+Hxl9/EYy+9iUdfGoBHXnwDD79AvI6Hnn8dDz7fHw8+9xoeePY13P/sq7jvGeIV3Ps08TLu6fcy+vZ7CX2fegl3E0++iLuIJ17AnSHc8fjziAXXO889hpzw9rOPgnhL0reeeQRvEk8/jDcFbzz5EF5/8kH0f4J4AK89QdyPVx6/Fy8/fg9eekzwaF+8+OjdeOER4i48//BdeO6hO/HsQ3fgmQcFD9yOp++/Df0ET953K5689xY8fk8fPNH3Fjx218149I6b8dDtN+LBW6/H/X164/5brsO9N1+LvjddgztvuAq3X3cl+lx9GW7sdTGuveyC8AF/bsi7aHrHmah740k54yapD+Ew0a1348nIF246BfWImyWNBOVEyOZhN50MIlefxI9IHY6FYwoP0JHhY8zmL1iMUeMml2mQA3LhoMZmLQOWgTLDgB2oZcAyYBkIMhAIJvbVMmAZKCYG7DlXTETbbiwDlgHLgGXAMmAZCDFgk6Jk4LLze+Cqi8/T6+w3XHkRbr7qUtxyzeWyBn+FXou/64arcY+szd/XpzcekPV6rts/csdNeFTW8R+X9fwn7rkVT90ra/333Y5nHrhT47kH75J4wN0SF7gbLzwssYJHGDMgJIbw2L145bH7JJ5wP1594n4dX+j/5APoLzGH1596EK8/9RDe6PcQBvR7GAMkHsGYBOMTjFMwXsG4BZFTfMN1IIS5XArR4Ha54HYdGFwxbCMPP09//xbeH/M1Wp2WhnYd0tH2jNho1z4dBm2o1z4DbQnmI0G5gaNOtztd+oiAllNP2jBv+mlHWT7AMXAsHBPH5qSAC/7zF/6LVWvWoftZHco0yAG5ICdOjmzeMmAZsAxYBiwDloGyw0A5Tzl4VZyF5aBszIEScJx5zpWddxg7UsuAZcAyYBmwDFgGLAOWgdLGwAEFQErqYD+f/ANOOtOPXXv2Im03kC5gGgkjTw3V6/KeANKIkCxbG8oNQvVsk8H8HunHgTTJa7muCzh8UGB/bGeQrQ/qO0Ad1nMsHBPH5uSdi/2rQ8EPp7ws5hkAIhfkpCyOv6yP2Y7fMmAZsAxYBiwDSinEe+Jl4dtjoSwHXstBsZwHPOeUUvYNyDJgGbAMWAYsA8XGgO3IMmAZsAzkhwFXfpRLi+7e9DTsSUtFeqoEM1IByUoe2ZAh8nQNhYw0wJSZspyZFgDBPMF8NEhXIDLFFvUMWNZysaNlUs/+MsQnlpk30H2G6o3MpPSd4Fg4Jo7NeRz8fr+zaPPCgOVESLB/lgHLgGXAMmAZKIMM8EMQCe5y8LokCFI2YMdqj/NBnwPlPOXBc68MvuXYIVsGLAOWAcuAZcAyUIIYSF7qwzs/LkXfd+bgnEdGavR9Z6rI5iF56eYS5Kl1pbgZOCQDICQxM1OCGoLMTAlkZGVHVrgMZGX5QZ0skfn9AWQJ/JLPymIdQBkhaqIblJk6pqzzSxAiK+CXegek7BdbWof2JB8sSx/0ScqZhPSTKfUEfWC6H0Q/Q4+FI8sOv/SdXVJWS/vGbTnZx4XNWQYsA5YBy4BloKwxUN7LAEicLApbeF2WA8tB0c+Bcp6EsvY2Y8drGbAMHHQGrAOWAcuAZWAfA+u3pkqQYyke/+QfzPx3N7bLWmvNpHogtmdVxIS5fjz+3jS8M3ge1m/Zs6+hzZUZBg7hAIgfmRl+ZOSEzCykS31WpuhJhCNTUuYzJc80S1K/yMKQMmVOBOsC8GcIpN5vIEEL1tFO2J70lSH1usx8ul98zMrmYyyfKad/kTPTftoqkhHYT6DtT4mVWAYsA5YBy8ChyoAd134MJLgS4La/lgHLQLExwF1X+52IVmAZsAxYBiwDlgHLgGWgGBhg8GPg6BQd+GiaVBGJiYlITEhEqzpBJCYAIkLNhvUwYcFWvDd8EdbaIEgxHJmS1YWrqN355dd5IH6ePBc/TZqDHyckY+j4WRgydia+Hz0d3478G4OG/4Wvfv4DXwybgoFDfxf8ik+H/IqNmzYjk1s58uBkpEpWaFdFpgQinMhylJn3az3AL3Lm/f4AAhKkCEgKqQsQkmc5Wz6KDFomnug0AG1L8saO2V3Cvugf6yUGA/rh9DFqXvxgG7Ge7c8GQLLRoQuWE02DfbEMWAYsA5YBy0CZZICP4/EqLywsB3YOFM8cKO8pXybfa+ygDy4DtnfLgGXAMmAZsAyQgSG/rsbiVWkS5EiUYiJaNQP69U5E725B9OudhJ4nsQ5ITEzEvJSd+HriMtEtOX8v9n8LF1xxXVSwLj+efvLFoGx2WGZ7ps4+WKa8rKDIAyCBAHDuGS1wXofjcH7HlrigUytc2LkNLjqrLS7pejwu634irjjnJPQ69xRcdd5puOYCoj38COCXSfOwdt36AgVBMv1AhgQNskGCEbosafjxU5LP8vshMQ8dsPCLw/InvQc0oF+D+YAKQOnKgIhDkHqIrGHVJAy9bTwaJiah05Hd8c4Vn2kdLsbTJsfDPAMpWaJPZIp/mdI3fc0UPxgMoX+UZ0iZeSeoFzkxaTNSVtbLlpOyPgPs+C0DZYoBO1jLgGUggoEK3grwSADEwmt5sPOgWOZAeU+5iLPQFi0DlgHLgGXAMmAZsAwUPQP8zo/R0zZIYCPUVwLCwY7kFGDgaB+QCnRolah3hFCLu0N+/nMVZvxbcr4TZNqM2fjxm8+ignW794Qf28Uh5Ijho8Zls8Mygx1MnX2wnKOhQ6yyyAMgEgXQlE1bkwknpq+V8uoM/C3yv1Zn4i/J/7kmA1NXZmLKmizd5pQTj8d7g8Zh1Zq1+Q6CcHcFgw1MIxEQ80GZXwc9qMdFc4k5QCIvEuQAGiU2wrDbJaBRtRHcAQWXxDsIVioGQgAoyI/kSeKqDcsxfMYP+LrPz3j03GcxbPq3cEkQRjTAGAkRkLLEPqBT8YF5SKd+EdCfLKYiZD4S9JEyba8QXnbt2o3rb+mLcy++WuOp515FenpGIVgu3SZ27dqFiy++GKeddloY06dPL92DOgDvI/no0aMHUlJSDsCibVraGeCcuO2228C0tI+lOPzn+cLzxrynME9ZcfRdEvvgvHG+x5Z1PkriMSqIT5HHlfP9YP7v5GKsW3mQH6TuTkPfG+/F2pXrdLsPB3wMIj82rG7+ODd8kfsbL7s5Kt+jfxqLXudeHT4ups2hku7dnYqH73wUTEvzmA7OI7AK8m5l21gGLAOWAcuAZcAyUNIY4OI8dyYwza9vU+ZtRs3EitIsUQC0StIJgsGPFEl9mLxIgiAiTkqSFwmGyCs88RUwac46ZksFKpQvn2c/z+l+lt4BYhow6MFgB1MjI9/UM+WykHLtvkjHycBCZAeyxs94APxK6TQgClkSZMjyK8YDkJWlRAIc3bAirr3iEvR762usWLFK5BI10DUH+CJBC21BuhEXYOCWctX4RAy+dSS+vuVn1KxUWwc0vu0zAtXKVYFH2PKIslsau8WGBvMicHmBz39/Hx37HYuuz7XD5H9Gwy36Bi6xTbAPpmIGTCFyJS8sK7GlhAdJiuWvQoXyeOf1F/HLkC/x9OMPIC5OBlEsPZfsTipVqoSvvvoKU6ZM0el7771Xphd7nXw8/fTTuP/++8s0HyVu9haTQxkZGXjggQfQrVs3zJ07V6csU15MLpTKbjZt2oSbb75Zv5+MHj0atWvXLpXjKEyn7XtKYbJZcmw5jyv/hx7M/518BJYHbuQXSim4Ay7MnTEXbuXCXffckW8b+e3T6gePk1CPGX9NR9qu1DDngYyAyGZALpP1cTmUuIKM7emHnsZlZ1+OBfMW6JRlykvjOO0jsGB/LAOWAcuAZcAyUDwMHGK9MOhhFueZspyfIS5dsxtI2NcieZEPfQemgN8JgtBPq6REnWNQhBmGQ/i9IIuX7WDxoICPtWIQwoBOmLwzpTy/uOGaK8HgBu2YttGCH9Qz9WUhlSX6oh0mgx3OHhjsIPx8kUoGSLL8AHc3SIIsucvxi9y0qVKpIm694UY8+943+Hfpf3naCcKbqKDdgH60Fe0T7NMgIIGGINi39BYQh6RywJUfYOeeHbjmrXOxaccG9H77PCxZtwDvX/MN6ldugEE3j8SvD83XePr81yXIodCQu0Xu/hWdj+sGV4JC7063YuyjM3Dm0d0gsRF0btYNkx+Ygb8emyftZqBL825QrgDoI7tl6pfBS/fwS0hIp+IOfd6HoL5S4msR/q1YuRpX9L5F7wphyjJ3hjz13Ktadu7FV4NvSnRhV8QuEqNP+Z33PQq2NXqmHMsW9WiX9glji/KDjZNOOgkVK1bUi/7mk8svvviiXgzmp1wNuBi8a9eubPJhw4Zp9yk3balvPvVM+XXXXYeUlJSwfX5qlovKtEddwtjRxg7iy9FHH42aNWsiLS0t6jjpJ/0lnGPk2F9//fWw59Qz9RSSB+qwHfUix085+diyZQsOhC9nP7GOoenju+++228XUKRfHIfx3/gVWWafzjoeXzP2yDpn2ZmnTSKajPLiwNtvv426deuCi/gtWrTQ6amnnopHH30U5IW+mWNoxke/KOf4o/HJOrbhMacuQU5k1sZxAAAQAElEQVTZ/t9//9VzjHxRzpRzgH3xfKEO5wVTlmmL/TBPfSKajPLixJo1a1CvXr39uuQ4OB6OgRg2bJjWifTZWXbmqewsO/OsIyJlLJNv9ufknLoHC+Y9hf1H848y53GNVo4cUzQdY4M8c/xErLnDuRZZF23+Rvps2kTKnX0VxnF3+hfZV0k5rvSL/zuZGu6Zz8l3J3/UPRCUd1dAfh9/5VYeuQJV4G6ErwcOwg033RC2Qdk1l/ZG1zO645JzL8OaFWt1HeW333hnjmXTbsArb+HJh/ppG7RDsLx9607Qxk9Dfg7XzZEATCATWp95joWpU58+sH/an/7nTK1LmwbUpQ2jQ3k03yP7ZV/FDXJfqVJltDu+HX6d8Lvmlj4smLMAxx57rA4cU4fj4bg4FmLkT6O1LsdIDp2ckC/aYB05ov67b7yPSBuU0yZ1ixMfvvsx6sj/1J9GDsOxxx0LpiefcjKeeeI57aP2+zIz5y7VO2DoH+W333AHfhrsmC8z54Z5uEbavDvgfV2m/sifRsmcDbbXY3943xxkXaRM8yE6bJsfVPDwk5cHctbatpYBy4BlwDJgGbAMlDUGGOzgOqBZnGfKMuV55WKp3G/vC4D4wOAGQrs8khITMeCWJEiCYZN9su4Wqgd/ErF45XZmcgX9YTAhN1AvV2MhBT7WiuONBqpQzrSgYHAjMghCWxwD5axnuSyhGAIggeBCv7Aqa/rg4j5TIlOCENz5weBHlgj8cuspieiLsuOvUqUKuPTSq/HKx0OwYNGS3IMgEiQIiC1oIPwTCOWCqSixXim4XJKXVEm5dpW6+G7KQLjENwXoXRqfT3oH5eMq4KhazXHt+z1w1ostcP375+HYei2RJMEP86grJfoNqjdC52POQXpmGih3+RWSqjbC8o1L0UuCKnvSdsMlN7WuLJfYlhbSLwykPf/oH8H8PigJjShRVftERZDbsnUrTj/lRHwz8APUqF5N98CdIU8//oDeKUL5r7//IYv1EmWVWucukl6XXYR5/ywUaey/WLZ2STBlzPhJekcK+zB9x7ZUdDU7d+7EVVddpRe/uduhV69eurOPPvoIp5xyiv4k9yOPPIJXX31VLwIfeeSReqcIywyUMOXuES4Ujx07VrjapdtXrlxZ67HupptuwuzZs7VcKYX09HQ888wzeOihh3D88cfD6/Vq+9SNtKMb7Xsp8pxS++bcuHHjwE/5cizRxtmzZ0/ND/3u3Lkz+Ol34+Aff3De7NKL5StXrgRtmDpyy7FPmjQJO3bsABeNaZ9jd/IbHx+vz4GC8sV+cjuG7INzgD5wHG+88QZefvllfRxzOi5K7eOJ41JqX1mpYH6XBMh++OGHbGNXKljHNoRS+8pK7cuzjlBqfxnlRY358+fjwgsv1N0oFfSBx5gBI3JFbnmukDPuFOKnv7nYywax+GQdEW1uxMXF6fPt999/pwpWr16tyzwGnFfsm/OjTp06up4vSgX9Yt5Aqf1lpq6oU44/OTlZBw1NX0oF/eE4OMfJF8fhfK9QKqgT2YZlpfJeF6nPY+Q8z5zBIuoWF5TaNwbznsLzLpZ/Su3Tp49K7Svnt02s9yilgjajnaM5zV/2H2ve8z2OOyF4jM17/oEe92j+0YeScFzJU7T/nUrF5nbz5s3o0qWL/l/qPJd5nAsKpRT4aXQX3MgvFBQ++2Qg7n/gflSuWCXc/rOPB+KKXldg0m+T8GS/J/HR+x8jK8Ov69nG2Y+zzHZc1Ga7Bx96EC+98hJ+GfkLmjZtioFfDNTlcvHlQO7Wrl6n7b/2+mvo/+rryEjLBNv+MeVP3c/aNet0mfrsIzM9Cy8++xIeeOgBnHrKqdpWpO14bwLoQyzfo/W7Z9de3Z9zTMWR55i6d++BZUuWhbmdkzwXbVq3kaOitE8cDzkknxzrxHETYfxleycnxx9/gm7D8ZOjsRPGYrdca65fsyEqV8UxRmcfC+YvwIUXXKh9lAt8nXbufBa2bN4C+vjpR5/hiiuDc+6Jp57Eh+9+FOZl585dWLN6rZ4vr/Z/Ff1ffj3MA239/cffusw5unrlGrluqwwVcEHz9/JLuh35myD8cZ69JDKWmzRtEpyXUnb6mpc8zzmlFOyPZcAyYBmwDBQ5A7YDy8AhwQCDBQx2RC70s0w56/M30FBwI3Vfq749E3VhwDAfJic76rWOT9fl5YX+0K/cQL282MuLDgMVedGLpUP+6A99duqwTDnrnfKykHcV9SADCOguuNOBwQ/IC3c8ZGVKjQizpOwXjYBcNHPnhxTB3RAi0n8bt27Dlu2p8Afc6NbjErz5xU96JwgXlrRClBelFOQPcjcBJSNUEuBQbgUGOpTJu6Xao2DkLsnreiDcFvxRgEspIPiHa06/FeMemYdPb/0Zlcslokn1o+DKgv5RMpBHznkRM//7A5l+iXLI0Nm0Uc0mWLdtDfhdImJGbkIUXC6Afbrpl8CkYX9cCswrpqILgVIA/UAR/qxdtwEN6h++Xw+z5CbU7MxYvXYdtshxodLu3Xtwx72P6N0hK1et1tusIuVX9L4Fm7dspVgjli1dWQJeuMBvFq1ee+013HnnnVi7di3mzZsXXgB2usn57CzzE678xC8fFZSSkgIu8LCeC/tmcei///7DBRdcQLEE/AJ6gf2SSy7RwQ8tlJdYdqSqWP+cfn/99dd48skndYAmln/Dhg3TwaPTTz89PB5yysDOwoULwcVyPgaoXLlyehxc0OMC+D333IOOHTti/Pjx4AK3rpSXSH5ZZkAiv3yxn7weQ/prFvuPPvpoWTyoFD6Oscbt5InHfv369eJ98I8+M/fhhx/qxT4zdspMHfOEs+y0yd0CaWlper5Qr7jh9Csyb7ht3bq1douc8RjyWFOQE5+sizU3aI8c7N69G3PmzAHLtEe7RxxxBLPZ+KCuOccONl90jn5y10xSUhKLGk7uCjKXnGOMnGfOusjx8xjldJ5p54rpxemneU/h3I7ln5MzumjKOY3J2UckT8OivEcZm9HOUc7RaO8H7J/vKWZeRs57pw/O9/yCHPdY/tGHWLyRq+IEeYr830kOYvlO3/g+UatWLWaznctakOtLbIUEdwLcLne+wYDArJmzMHfO3HDbvXv24p9//kGbNm20rHnz5tiyZQvWr1uvy2zT+5re6Ni+I87tcS7Wb1gPl8sF0+7Ciy7Uem6HP7yWo46RMVhm9Gif5W1yncU+eYxT96Zi/rz5YR/Yvv+r/XHJpZfghBNOyGafdca28YF22BdtO31nP9H6pW5xg37THwYJ582dh1UrV4lIQb/Xy/WvGROPj+E6ZUUKyBN9FWUJHGXnhOP/68+/cP+996NLpy6YMH6CPnbUJ9jG2GW5OKGkc92fckMpBbekBOV79uzBgn8WoG2btqDOMc2P0X5vkGt06pAn7nwzdSz7tvq0DeZPPPFELFm8BNTn/6Dy5ctrO9SfPXN2eK6uXLESuh3nphI/IH4wXwDwnDPnOuyPZcAyYBmwDFgGLAOWgVwY4CI8F+ONmnPBn3LWm7qc0ib1qoA7PnQ4Qwc29mn7pJy8CEhJcQQ/QtWsO6qBtA2VD1bCcTth/CAHhCnnJ2Vwg/w527MPY4Ny1lPPyMpC6irqQfJiWOIACEhkg6nECPRjqQIK8LsU/HKxHRDoHSABSOCAkIw49tDLn6H/u+/jk0/fx5DBAzF65GCRAq9/9iP27t0bcyeI3Efom0+3y6VTFwMM0pe+yXG74HYJmLqh8+F60duwfR0uO6239KMEAG1d0+EObBJ5/RpHoPMx5+KSAafhpg/Ow5703aAWdSA/LRq0RVpGKn6e/o2UIH0rMLBRt2o9rNi4DEop8Ee613KX+OT2uIJ5pi6XtHFByyTPti7xycW8gGnIBM0EUcivDGIcVjf7M+pnSfDjp+Fj8MOgT7PtDGHXzh0gLPMkYuqUO3d0xLJVsWIFXHf15TqYEhkwob2DBT66pkaNGli0SN418+DEjBkz8P3334M7Gfipbi70m2bOxSGlFLgIxzounrCOi6UsEznZYX1xgr6ZRa0hQ4box4Hl5F/Pnj31LhB+ct+Mkf5ykWbWrFlgEISLMJQZOPvgp6W5IG7qItODyVdO43aOIfLYcwzLly/X3JEHlvMCp00uYjAIkJd2RaHDx14NHTpUm1Yq+F7GYBXlzgV+rZDPF3ISbW7w/KOpadOmMYEpczH58MP3D9SWJL7oMPlq27Yts/uhoHPJOcbIeeasizZfnPW5nWf7OVyIAqcf5j2F5p3yvPoXq41THslTrPeogpyj9DsWnD4oFXzPL+hxZx+x/HP2k1feaK8owXPV+b8zlu8871u1alWorvC6s5ynHFwF+CWX77//Pn75+ResTFkZtsDP8jjtOctsY/5Hcq7VqV0nZjtjw9mesljl+vXqg3Uzps3QKcvU37ljpw7Mr1uzLtwX5QT1mRrkVM6pzrQvrtT4ctGFFyF5VjLmyrVnu7bt9PhM3awZszDk+yHhaywn17E4cR4fnh8nHn+itslxGbvMFzf4v/PHoT/CpVxQ8suUARrKj0gKBvi1HOKZ6PAk0WVnPkYdr6Fmz5qNxYsW49hjjmVT6UFh5vSZGDJ4H3+8RtU2I+2wnE/wnNMd2RfLgGWg6BmwPVgGLAOWgUOMAS7O87FMTPM7tCb1KsPni96q38AUDBydAh8if0QiwZGjGlSOrDgoZQYkCGfn5MLghHbBD5o663PKc13WaY92IvllPfVysnOo1bmKekC8EYVEOwJupQMfOtAhCwH8bgt/FiBxEWiZZDJZllT+UOu403DyBVfjwj4P4vw+D+Gcmx9EjxsfxLvPP6hd5qejsrKkgS5lfxHzUNKfy+0Cgwket1tSNzym7HHDpfNukSuBR+CGS4IM9315GyolVMHAO39Cjcq18cltP6Np3aPx6KBb5OYB2JW6Ezv37sQZx3TXj8WCUoByIc4Tj66tLsDwmd9ByS/0j0KDao1Qq0pdrNqyHEopLYUk7MvjdcPtdsEj/ngYANFpUOZm2e0Wn6UseZfoKY7J2EDh/+zatRsLFy9B9WrBR185e6hdqwb4+Kp/ly7DZsduDqdOXvOxbHH3SZ8brtkvyJJXu0Whx6AEd3C0bNlSP8YmOTk5x24437nwyE8wcqF/w4YNOeqzkjfnffv2BRd1TcCgIHZoq7hQEP8OO+ww8FOIfHwV88ZXPuqI3yuSG7dGv6B85acfBlmMP1zkp3/0uSDjpt+0x8cdde3alcUCQylV4LYH2vCOO+4Ad7V0c3wJOj95Tjkf/cZFG8MZ577hjP1y/KbOySfrCHIbbW7wPOLiKB+/xZTlXbt26d1YXFxl25yg1MHji7u/OO7jjjsuqosFnUtRjcUQKrVv/PmZ/zHMFam4IP4VpE2sQfBYxTpHWRdt/uY276P1VdDjTh+i+VeYHETzt6Ay87+zWbNmiOU7zxG+p/D8L2g/sdrx0+ix6nKT83/MbbfdFyOHpgAAEABJREFUBj7Gj/+vCnKc2Ud+jg05ijbH+J7H9z7neyBt08fI6wbKI5Gb77H6jbRTnGXOB84LPioz8v0zp/MnGif5OQbFOUb2xd3F69atQ+T/VMrNcTOPSuX/VP7PY2CRbXncTB0fI+isYz31+D+VO+t4TUqZAR81x3lFm3m5RjXtcksP5JzLzbattwxYBiwDlgHLgGXg0GPALMibxXl+J0WkLC+jPq1FXWRsX6N3gWTTlwDHgL5JILhDREMrBIMfmWm70bFNXS3J7cXpF/2NBerlZitavbHnrGOAwuCR++5yVuWapx/GJlOWI/k18lyNlSCFA3XFdaAGcmsf3PkRAGMVflEOBCToIRGAgCzMsMxgR6ZkskTGPJEVUNABEtHPEvDRWFlSkSVt2V5EeveH3/msLApDUEpJ4MAFdyig4PG64JVgg0fAVCPODa9b4PVKnehKncfrwe6sXbjq3XPR+70LsHnHBtzw/gW49oPzsCN9J35dOAb1qjfE6Efm4Izm3fQOEIjfCP38vfQ3/LZ4LAIhVst7K+LZC9/B3BUzMXnROMCltKZLAiZu6csjgY24UL9ejxveeIGU6Z+HZcl7xHfm9VgYBAnZ1oYK8SU9PQOvDngPXTt3RMMG2T9ZfWSTxpgxa45+zNWY8ZPh/H4O5yOwqNPh9FNy9CqWLe4MGfrTCOTWPkfjhVDJm2veWJrH6HAR5KmnnkL16tXxxBNPgJ/y5OOt+vfvr3ujvs6EXprJYg8Xhanzyy+/gJ+uYxX1nHap06lTJ1DOeoI3vVOnTgVtx7JDveKE0z9nv7H8YwCHYyd4Y3/22WeHxxgfH68/sUqbXJQw9pgnz3yOPdvxsQ7kivXUZWrgLOeXL/aTl2PIPriQ8u+//4L+0C/6x/axxs02xkemzrLJ33zzzUhKSgrzYfQ4VjPfuBCyZMkS8Ltn+OgYZx35jFwMoo3iAsf/yiuvYNSoUaAfTFmmnD7wOw7M+cFzxnDG8cfik3VsG2tusI4LOeyLi4B89CG/X+T888/PlcuDzRePIRemzjzzTD2POJfM8SU3CQkJ4PsA5ZHvFRy3geGIZWc+ssy6nOYLjxP75Xxmn87zjLaKC/QzWl+x/KO+c1yGQ/LLxb1oY2IbZx/Ock7vUbHO0Vjzl33kNO+dfvNY8z2/sN9DYvFG34oT5Ng5Xh4Xvg+QO/oRyS11eQzNOeI8rtQ/ECilEO+Oz7cJjsE04ifo+f/7scce099bldNxNm2YOm3w2Bzo/xzadL4Hsuzsw/l/MLKOZSIn33l8ov2vY7vihHNM5K1Hjx5o0KABmHfW5eX8cXLC9pyL0d73nHaLc6ymL6/Xq7/rjbuG+D+VKYOclFOH5wwfEcj3a55Lt99+u9yveFmlv0fMHLePP/4YzjqllOaNx5Zj5P9XpZRux8f08b2INvl/h8EQXRF6USqoFyrmK4lzx0GpgrfPV2dW2TJgGbAMWAYsA5aBUs8AF+TNAj/zHBDTSBnlOaFVkxrodnJ9+Hy+fWoS/GDB5wN8PuYMpCB1fPzVeafVR7tmNUxFjqnTL+NftJR6ORqKUhlpJ4pKvkX0w2mXZRphGk3OurIAV1EPkhff7ENiHNwIgiwo+CWYwTKDIgx+sJwl0Q2mmQx+MNAh19DcEcJASKbfBb/I/ZTzhQZzAK+/XS4JaniUBEGIYN7DYILA7VVg3i15j+i4JHVLMMKV4IaniqCyF2t2rcIV7/XAmt0r4a3khUewetdqXPRme3Tv3xY3f3oxrnj3LPy2dDxW71yl5S+OeBiuCh6w7eXvnIXR84eh90fn43mRuyu6sUZsXTjgLExeMh7s2+11wxXngkfgFnjEB3fIN+2f+Ea/3DpVcMmYODYUwg8fOfV2/xfCwQ7u7nj68QfC3+HhrGf+0w8G4JchX+KR+++CaeeUs446lBFGh646y8xTj/pOW21aHQfKWU8429NGcYE3jHwkCx+TQIwcOVIvtLJ/Z919991HESj77LPPouo888wzMHXUc9plnjLC6PCmlze/tE05deiD047utBhf6Ifxz9kt5dH86xl6/BX95lg4JuoaG6wnnDLaTZLAALlmO9plPeVMTdvIMm2zj/zwRXu0z37YLtImy0opJrj00kv1o7zoF/2j0NneeVwoj+Un69gnx21sGF1TR38MuAhSq1YtvcDBdkbOsTIQZ9rS1sEAfeYno5k6+2fZ+OvkTKmc+TTjIT8E7RgZ7fOT5Mcee6x+/JU55tQDkO38YzvTPzk72HzRHwaE6IsTPL5cWGW98Tc/c8nJDW2YMvPGHvuLNn7OYx4b1lOXbchxcYJ9Gp8j+43mH/XpK302IIc8R5RS+r03ckxs4+zDWebcMXbIEecU69kH6+gTy6a9UrHnr9FlW9qkHxxDpJx11KFdgnnK8nPc2Saaf+yLfbJv2qQe+6C8OME+2Td9IOgP/TLySN8bNWoEHkMeS+oTzFN2oH7zujPOHZdvM/TVHHc25v+IyDlCP83YqBPZJlrZ8EJ70doolfMcc74HRrbn/KWPsWwbfeOD03elcu6XbYsLkbwxABU5Z5zzicch1vkTyQnbcdxsQx7YF8fF1Hm8KTsY4G4P/k9l6uyfZfpLv+k/x8F6zm/isssu2+8ahW0+/fRT/b5I/ginjHljk/wZXdplnbNMWX7AoCP9yk8bq2sZsAxYBiwDlgHLgGUg7wzE1rz4zMZokVQJOggiAQ5qSqgDfQemoO8HKQj+iETqGPw4/ZhK6NWlcVB8kF75WCvuwogG1h0ktw7pbl1FPTp9MSyBC78EMH6d+Ct+//VX3eXvkyX/WzA/9fdg+oeU//ptMsYPH6p1fvn2c+xRHsz84zcJgAAMiAQkgKIrc3jhPR2DBl63AndTeL2ubGkcd3943fBK0MEb74EnziP1Hni4A6OcB14JgMRV8yKhehy8iQIJfjAIEpfoRVy1OMQnxiO+2v6IqxqPuMqCqqIjbeMFCVo/DnFVBCJPqBGH+Kpip7xH+vcgjn5oBH2MLId9l7G4JRCSh+HD/lgGLAOWgdLOAHd7PPDAA+And/kJXq/XW9qHZP23DFgGiomBuAIEQIrJtZjd6OtlR63zPfDWW2+V69SieQ+M7Nfhgs2WQAaUUkAJ9Ks0nnMlkEbrkmXAMmAZsAxYBiwDBWCgTvXyuOWcZjileTUs3bAGKT4fkErQmA8+yft8wObtu9Hj+Gq4pWczHFajPCsPGvhYK+duDGeedQfNsUO442IJgASEQD7Gio+v8kthDzzgI63aduiEKRL8CEhwRFSwY/sW1GjcAp5ywYnYrmMPzPt9IrKkUu8UkbZ5ulFTgJsBA68LHq8S7EvdLHtccMcpeCQQ4vZAghAKnviQjgRFPIK48l54KkqQQuBOkDoJlHglH1fRC6beSsE6nac8VPYkuBFXIaQjuh6ReyqIrgRXjNxTwQ2P9OER/9w6lf69IqNvIov0mWW3yN0yJqUU7I9lwDIAFBUH/BTkwfxUKPuP9mnQohpvUdvleArCJwMe/GSz85OvRe1rYdqPNeaC8lGYvpV2W+SwuM4R9hXrWJZ2Hg+m/+Q18hgaWWH45XUVTbCgMHyLtMFxc45xV4yzzvkeGFnn1CtoPla/BbVn2xUPA+a4mR0hxdNr7r2UpnMu99FYDcuAZcAyYBkoiQxYnywDOTFwmARBHrikBd645QT0aFMN1WUNd7MEQzZv2I3GVTw68PHGXSfggStbHPTgR07jsHVFx0CRB0B04AMBpKamYtvWzahSow7GDv0O27duQcq/S7Bl3VpUrl4HC5elYM+uHdiw/B/4NqzDgiXLsWDG79jt24Ita5Zjx5YN4COyAhIEyQsdyg24BG4JcASh4Jb7YQYTPJJ6GWzwKHAXiDuU10EJCYp4JDhiAiQeHZhwgQESL+vi3fBKkMPLlGBe4JE61lPOIEgwL+0Y4Ihn6oa2KXmvyJgP9it10r9XQJlHfKPcbVL674YeC8cE+2MZsAxYBiwDlgHLgGXAMhCVAaUU4txxUesOEaEdhmWgxDHAc04pVeL8sg5ZBiwDlgHLgGXAMlC2GGh3ZA0wEPK/h0/F7+/10GCegY+8fudH2WKs7IzWVdRD1Ts2JGjh8iagUmINNDnySNSoUx8Vq9VAg6RGSKx9GBo0ORL16iehxmGN0PrE01Hj8CNQs2FTJFSpgXademoXy1evjSyXklCKGNOSnF88EjjwShCBAQXCGwewzNQTr+CVIEdcvMgk1cGNUGCCdR4d2HDBS1mCpBLg8GqZG16WRR4naVw5F3Rq8lL2CuKk3ittPALdTtp6EqRPyuPEnk5ZFkj/9MUj/sWF8l7Je5kX/72SZx1955hgf0IM2MQyYBmwDFgGLAOWActAdgZ43el1yQVUdrEtWQYsA0XIAM85nntF2IU1bRmwDJR5BiwBlgHLgGXAMmAZKDgDroI3zVvLgD8A7trwZwVw0mntdaOWbU9Au1PO0Pk2kro9SudbndIBWQGF407uAG8gE8ed0F7LTz3/GvARWFl8FhaNaWnsl4Af8Hj98MT7ERcfEPglmEEEJBXE+XWdN07yuj4g5YAENwKiC1DOYAQDJPEJQJwEL+LKKUlN3gUd6CjnRpwDWhYOhoT0TTsJutAe4ZF+48SuV0D/vAnSL2XGL/okea/475WUOhwLxyQRINgfy4BlwDJgGbAMWAbKKAN22Lky4HF5ctWxCpYBy0DhMWDPucLj0lqyDFgGLAOWAcuAZcAyYBkofAZchW8yu0V+Goh7NiQmgbWTP8O6SZ9i/aT/YcPEj7Bu3AfYOP59bBjzLjaOe0fSN7FxzABsGv06No3qjy1jXsfWca9j25j+2C55fgG4xFN0B7m9eBlQkMCCNyFLghV+xCUE4ZXUK/I4gadcAMx7GXCQss5LGlcOMHUe7hKRQAWDFV4GMwRMvRIU8VAuul6BzovMK/XMeyRPeKXOSz2x65GU8IqOV+xqH0TO/tkfEfTBD285f9BnpgT1ZEzk0zn2xUv+cxZtXhiwnAgJ9s8yYBmwDFgGLANlkAGlFPhp9DI4dDtky8BBY8Dj9kCp4AfaDpoTtuNDngE7QMuAZcAyYBmwDFgGLAMFZcBV0IZ5bcfvAOH1MHd21Gh/PWp0uAHVz7gB1c68GdU69kHVjreiWufbUbXTnUjsfDeqdLobiV3vQWKXe1G5632o1EUgaYWz7tW7QAJ56Pjcqmejzl8Xod70C3D4zAsk7Ym6085Hnb/PQ+0/z9WoOfUc1JxyNqpP7YHqU7qj6u+Cyd1RZXI3VJkkmNgVlSYJJnZBxfEhjOuKiuMkL6gk+coiD6ZdkTixG6pO7I5qk7qj+q9no+bv56D2lPNQZ2pPHPbXhTh82kVoMOMiJM26GI2TL0WTuZfjqHlXovnCq3DM4qtx3JJr0Xrp9Wi3/EacsOImnLSqD05ZcytOW3cb2m+4HWdsuBOnr+uLe1vdgrf+9yXe/uQrvPPp11i3YUW5nP8AABAASURBVBO6n9UhD6yUDRVyQU5GjZsMC8uBnQN2DhyCc8C+t9n3dzsHcpkDYyb8ZjnKhSP73mj/PxbmHBg7/nd7ztlzzs4BOwfsHLBzwM4BOwfyNQdGjp0EYoSkI8ZMxHBi9AT8QoyagJ9HjcdPI4lxGDaCGIsfh4/F0OFj8MMvgp9HY8jPozD4J2Ikvh82Et/9OALf/jgc3wwV/PALBg35GV8Lvhr8E778fhi+EHz+3Y8Y+O1QDPxmKD775gd8OmgIPvl6MP731WB8/OX3+OjL7/DhF9/ig8+/xfsDv8F7Awfh3c8G6TVYrsVyTfat/32BNz/+AgM++hxvfDgQr3/wGfq//xlee/9TvPreJ3jl3U/w8jv/w0vvfIwX3/4IL7z1EZ5/80M8N+ADPDvgfTz7xvt45vX38HT/d9FP8NRr7+DJV9/GE4LHX3kLj7/8Jh576U08+tIAPPLiG3j4BeJ1PPT863jw+f548LnX8MCzr+H+Z1/Ffc8Qr+Dep4mXcU+/l9G330vo+9RLuJt48kXcRTzxAu4M4Y7Hn0csHKqrx0UeAOGOBT6SKisAbJz8P2yc+DE2TPgQm8d/gM0T3semcW9j05i3sGXcm9g69g1sG/cGto7qr3d9+Ea9ih1jXsPOMf2xe9zr8MtRyMMTsPDOc4/liLeffRTEW5K+9fSjeJPo9wgGPP0IXn/qIfR/6kG89qTgiQfxqsYDeOWx+/DyY/fipUcFj9yDFx/pixcevkfQF88/1BfPPXg3nn3wLjzzgOD+O/H0fXeg332346l7b8OT99yKJzRuw+N9b8Vjd9+CR+/ug0fuuhkP33kTHr1T8nfcjIfuuBEP3n4DHrjtBtx/6/W479brcO8t1+GePr3R9+ZrcfdN1+CuG4mrcecNV+GO63uVmuCH3+/H3tQ0MJXDWKR/DIJYdNBzw/Jw6PDQtVN7dDj9ZDC1x/XQOa72WNpjaefAoTUH+B5t36sPrWNaXOeonTu5zRtbX1xz0fZTdHPNnudFx62dtx30faK9BrFzrDSdCz26dARxtqRndz0T5xDdOuFconsnnNe9M87vQZyFnmcTXXDBOV1w4TldcdG5gvO64eLzuuOS84keuLRnD1x2wdm4/IJzcMWFgovOxZUXn4degqsuOR9XX9oT1wiuvewC9L78QvS+4kJcd8VFuP7Ki3FDr0tw41WX4KarL8XNV1+GPtdcjluuvRy39r4Ct/W+Erdfd6Veg+Va7F03Xq3XZrlGy7Vartly7ZZruFzL5Zou13a5xvvwHTfhkTtvxqOy/vuYrAM/3vcWPHZXH73my/xTsm7MteOn779D1pPvxLMP3Cnry3fhuYfuxvMP363XnF+UNeiXHr1Hr0dzXZrr0688fr+sV9+P1554AP2fJB6U9WziIbzR7yEM6PcwBjz9sKx3C555BG8RsgbOtXAip3XzIl2wPYjGiycAgoD8Aomn34DKp9+IxDNuQWVBlY63oXLHO1H5zDtR6ay7UbnLPZLeq3d9VOx6Pyp0uR/lOt+PhM73wdvpPmRJBIQBlaLky6VciAqXG64DhYpuuyjHU5JsF/WxK0ljtb5YBoqCAX0OFYVha9MyYBmwDFgGCo0B+15daFSWOUN27pS5Q24HXAYZsOd5GTzoxThkO7+Kkezi6sr2c0gyYM/V4j+srqLu0hzUDH8A3AUSgNI7OaSITBHsmPQ2dkx8GzvHvYkdY9+Q9HXsHNsfDHaEIW24iySggLzsACnqMVn7lgHLgGXAMmAZsAxYBiwDlgHLQPExYHuyDFgGLAOWAcuAZcAyYBmwDFgGLAMFYaDoAyCMdASArCyFgMuFLAlmZEo50w8JhCiUP/MOJHS4Cwln9hXcg/hO9yIhtNuDTf2iL+rwS/CD5YIM0rYpGQwE9wGVDF9KsRfW9TLMgD2HyvDBt0O3DFgGSg0D9r261ByqEueonTsl7pBYhywDhc6APc8LndJD3WC+xmfnV77ossqWgYPGgD1Xi5/6og+AcMuGYvBDIVMiH9z1wZ0dfolmZBESGPFLfZZEOQi/H3r3hz+gQEgiKYIyqdPP0ip+nmyPhcAAd/EUghlrwjJQZhmw51CZPfR24JYBywBKDwX2vbr0HKuS5qmdOyXtiFh/LAOFz4A9zwufU2txHwN2fu3jwuYsAyWZAXuuFv/RKZYACGMgDHYw+MHAh19JQIO7QUKBDz4mK0uiH34GQSTI4Rd5QDzzi56RSRWkqsTHP1avXY/3Pv8O73w5BF/9NApDRk7A+g0bJfiTWThHtxRb4XEuxe5b1y0DB50Bew4d9ENgHbAMWAYsA7kyYN+rc6XIKsRgwM6dGMRYsWXgEGIg3+f5ITR2O5SiZ8DOr6Ln2PZgGSgMBuy5Whgs5s+GhBny1yC/2tzWI/EMZMj6v9+tkCWBDz8U/BLwyApIKgYzs6ADGwx26DqJdnAniA6cSF7+wOiYTvkibUrq38jJf+LYo4/GHVdfjKvO747xv/2Bn0ePx549ew5aEGTu3CUY8svYMGU80VauXIlvfvg5LCvqjFIK7FcpiWoVdWfWvmXgEGRAKXsOHYKH1Q4pHwxYVctAaWBAKfteXRqOU0n0USk7d0ricbE+WQYKkwGl7HlemHwWp61Lb3sS6enpyMqSxasoHZ9z7QM51rNJ+wtvy1HnhB435lhPGzlBKTu/cuLnUK2bMG4Cpv01Tc9NPxdSD9WBHkLjUsqeq3k5nIWtU/QBEIliMAhC+P1KP8pKPwJL1sH9EvFgXoNBEQmIcOcHYxxZ8kKICnTwQ/SDg5eKYKbYX5fMHovJ3z0XxPfP6/TX7yT9/gXJCyT9b9lStD/hOAx97y480/dC3H7LnfgvZQ1mj30XU4e9it8GvxTEEEmHvIzfJSWWz5mAjIwM+P3+Qh9XnXo1sWbtOmzz7dS2UyUYNXv2chx+eH1dLo4XBj/8nAuC4ujP9mEZONQYsOfQoXZEC2c8qRnRb8IKx7q1YhmwDOSXAftenV/GrL5hoDTOnQXzFmDBXAFTA5YFPwz+AcOGDsNPP/6UDb/89AvmJ8/PhnnJ8zCPmD0Pc2fPzY5ZczFn1hwNw1UZS3Mdbk7H4Z+5/yCMOZIPYf4cOQYGjuMxj8eByOVYZGQUzX1rroPNRSHMhcxBPW4Zb3isMk6OT88xM69mzkHyzGQkz0jG7BmzMXv6bMyaNgszp83UmPH3DBDT/5oOYtqf00D8/cffMMgPFwd6nk/9bSoKivz4mQvNhVZd0LGwXWZmZpGsncQanKxXYu/evXrN5qI+j+lARc8bH9Hpudc9pD/Q2/OGR3G2BEK69roHZ13RF50uuxtnXnoXOlx8B8646A5t+kyR8cOxp5zXR7c96ZybdGoCK6YPrZzPlwOdX/nszqqXAAZ27dqFnTt3Yvny5di1c1exnhMlYPil1gV7rh6cQ+cq6m653q0kZpElwY0sKXARnI+74q4PBj50gMMl0S9xRFTkhIUOklCuYwHSlnKpDv5JOZgp/tc1/05D9cOb4rSTk3DaSQ0FSfDXPRar41tjdYJA0kqVq2jH5v+7Gsc2rYc4t0tHYqesqY5V3lZYGdcSWTWPxslt6+CktrVxYpvaSIjfivVLJmL37t1aVxsoxJda1RPFWiKmzfsXPNE2bd2BYZMno0GdaiIvvj8lx7/4erM9WQYOPQbK9jl06B1POyLLgGXg0GTAvlcfmse1OEZVGudOo6RGaNQwiKSGSUhKSgJT8lWhQgWUL18+G7Zs2YKGDRtqNGjQAETDBlKu3xDbfNvQUFKDBvVD9SLz+Xw0aRGDgUYxjgP55vFIahA8LsyTf5a3bt0Kzb0cDx4HQpeF79yORVpaWpHct8YYXr7ERzQ6AhpJwdSlXMHyEUegcaPGaHJEEzRpHEKTJmjauCmaNgmhaVMc2fRIHNX0qHDK/FFHHgWP24NmRzYL4ihJBVyEzy8XB3qet27ZGkSrlq3gRPly5dHqOJGF0PK4ltBo0RJcJM2vn/ki/QCUORbCORbmcxsPd2MUxYdHYw5F1qFMEOmbt5/ST/cY9NYTOv3u3ad0sw9fuBufvfoAvn7zMXzz9uP47t0n8P17T2LIB/3ww4f9ZC0G+OatR8FjMf7bN3Tbid+/qVMTADF9aIMFeMnv/Hr44YeRGwrghm1STAz8u/hfVK9WHTxf/lv+Hzwej6ypFv6HqotpOBHdFKw4fe5y3P7MENz0+CB8+/NUHWA07xUjJs8L103+Y74OaJq6gvVW8Fb5PVcL3pNtaRgohgBIQEfDrz0G6N1M4fqjBc2BGwQ3Ng9Ao1kWbjxKIOlNGpnoI+nNzTJx81EZUpeBG47MwPVNMrUt43yxpxL2P/rwDGRunYOsbXOR5ZuDn0Ym60ddXXV+d50+dvfN2q0nBwzFhbe/jSqJlXH5NTfgzK7noOERx0iQIw2Dhv6OtA1/IZ3Y+DeOrrkDSlrxkwCZmZmSK/y/JodXx6JZ87F+/XosT0nBwbiJYPCr8EdmLVoGyg4D9hwqO8c6ryO1cyKvTFk9y0DxMWDPy+Lj+lDrKercKQWD5N0eoV0NQO7X5EUXor/wA1lEuDaKutMe9bhgyNQiNgPkjNAawqkzr2XyEpZJ3vwV5FjwnjVbO2OshKT0TSneYe8/H8kBIROVldpjXWZOeAsmkpG/cF4yYR3J6z+pZ2Ahv1wUxnkezRcjY0o4x7dz1069yE5etO8l7EX76/RJuDUypkTkeLhoWZzj+fz1R+H1euFyueB2u/VCMxebDb5950mUK1cuW8A3MgA8fOCLWic+Pn6/9rT529B3wn046chPPr/z66477wqb79OnD1566aUwnHVhpViZbbMw+MPBmLUtloKVFwUDq1etRoXyFVCjRg3MmT1HL/ZzjhZFX6XF5oylaehz9dm45LyOmPPfbr1Dhu/T9H/lVm+4bsy0tTo4bIKPrC9O5PdcLU7fDtW+ijwAwquKD77+Cf36f4J7n30Ddzz+Mm5/7CXc+sgLuPXRF3Cb4PbHXhT5i7jriRdx95Mvou9TL+Oefi/hvqdfwX3PvoYHn+mPh557HQ+/8DoefemNg3os9CYGbmnhf2D5x+yJi9P+bPCl4aMvf8RXw8bgqx/G4Msho/DJN79g8A/fY+K4EZgyaSz+mjIRGemZEvn36zbZXsQWT7yi+ieeUDkRSACmTEvGsNGTUS4tFfz0TzYfirjAXT3RulizfjMsLAe5zYHCqI82/0qTLNY5VJrGYH0tXAZ481e4Fq01y4Bl4EAZiPVeXRj/x6yNQ+96yTnfYs0dp06Jysv9SzZ/pKwXKrMJ9y8oBH+dNc57oLANsUcdltPS05i1iMZAiKdwlZTJWbgcymiZ1AVvY5mRO3W5ueXRCKnopFQfCxmW8Z+pHrMelbywjoOXrPMvrBOqD5dFyZmXorSmRCuyqBcbdSYfLwd6ntODcHfiijjlKIpA/vaThTVKXqa0jGfM1AX43w9T8O6gCRjw+WiH9ioWAAAQAElEQVS8/dW4bPh48G/4/Oe/tc77304C8UEoZZ74RNp/ITrUfUfaO/Gm2HxPbFOH6euf/ozxf8xHampqvnZb5Xd+HVbvMJhAx4cffqgfpWRmCesYEDHlnNJty5ehauOqWLa88CIgOfVn64BVK1ehRs0a2L1nt6aDAbqNGzfqfFl+4WPkNm3PRMq6XTr4wTLXWskJ8866ovwQOvvLCfk9V3OyZevyxoBLXxjIhU9Rpb0vOB1Xnn0q7riqOx675VI8ffdVeO6ea/Di/b3x0v3XZcOL912HIHrjhXt74/l7r5X0Wq3/bN+rQTx911Xod2cvxEngQSklwQT5l+nwP2/DLphW8OIwAMY/NF9yZXFkzb247vZ78MCjD+Cvab9j4oQxmDh5DCb9Og5//jkJs2dNw8IFc7Fw4VwsmD8Hs2b+gUbVg9/F4fRChuAsFnr+yKTqSFnvw8jJ05CSkoJGR9Uv9D5yMqgUj5UfSqmoarWqV4FF6ePAHMzScOyMr6U1VSrnc6i0jqu4/N6599BcODEXc8XFo+3HMmAZyJkBpXJ+ry7A/0t7fXQIXyM6Z5NSOc8dp25JysudGOSWSEPn6VyAL7FBPWK/ds4mYoM6BMXm05vMW+zPgOZJOCOnOk8VliVlmfeuktV/LOtM6EWXqSvQ+ZA8nITkps7P51iHK0tWxvhoUu2d+E9edJ4vkWXKIkEdp8xZDuXZR0ZmhlMr17xShXieh/xgp/RFQenzkGWCMiLb2FlRUpGH8ZDvTZs26V0UzjldHENaumId7r327BB64J5rzsa9gntEds81PfT/6r6S9r26B/qK/G7J3yV5jat64K6ru6NWtUp6XYxrY7f36o7bDK7sjluv6IaaUn/LFd1B9Ln8bIydPBU7duwAH4uVlzEqVbD5xUBHrCBIXvoFtmH5sqpo3Lkxqi5bLiWEfpZjvARVGFgJgjtEtmHW4A8RLIfSwbNCbZz61A2Z0YmjbvwsbWP8cl0BLB+PD7WNkE64QjybNVj6MrZyq8/u2+ActrPMmD0XkQh5U2zJtL+nYfOmzdjm24YdO3eAu0DGjR2HsaPHYsyoMRgzcgxGjxyNUSNGYeTwkRj5y0gM/3k4+F1cPw/7WX8/F7+r68cffgQxdMhQ/DD4Bwz5fogGy/kNwBXb4CM6+u2v+Xj54wl46r3JWLt2LYYMG4UpU6boJ+CM+u0fvQPuh3FzsWTJEkyb9Q/WrVsHpRT6vvgTrrizP0aO/0OfZ8X14UKlCnauRgy7yIvmfZZpJNh5pKykl4t8BwijkJUrV0b16tULhGrVqoFge6YGlSpV0tsGSXqxQSYp+wrob2WX/9AStbj6tF147waFD29w4Z1rswQZePuadLx9dRre7JWKt3rtEuzBW1fuEdlevNVrD+7u5qaZbAhA7GWTFG6hfv26SN27Bz6fD0hIxJlndi/cDnKxFhCuGOFkmotqjGortgyUbQZ47thzqOBzID3t0AyAFNdFWsGZty0tA2WLAfteXbaOd2GOttTOndAtTPheJlTOkRvqCDhmwnkbpO2wzgglb7I52izrleRJOND8SRqVM9Ex9Zp36hGUy72alkmeIkLrSlmnFAgUFLxxXsmV0D/xd3nKciwX/Jfyn/40OxcHZyXPwszZMzFr9izMCuVZnjFrBmbOmokZM2eAeabTZ04HMW3mNEyfMR3Tpk/D3zP+xpYtW7B02VIs/W8pli1fpj9UyLWO/DBBjg/0en7K1CkYNWYURo3dh9FjR2ufRo8bDYMx48ZAY/yY/LhY7Lqxx7MsPBaOiWP5bcpvWLd+HSpXqoxNGzfpD8NGuxZmwJQoqsEEAgpyKgRPs0DwDOGrZLXMLxn5E/8gQSnWSOKXvPxRrueA5PnHOUEZaBCiJwUtk/zq9evBx/9FG6NU7/fHdtq22NivMhcBgyC9ruyltRic0Jm8vmxbjmVVG6OR/DauOh0zTWBCt6+G4y/tgz59+uDS4wGJj6DNJSx3QWOE6i5pg6qiu3z8WGw7/lKt26dLVUyXQMc2kfOPdcsadwnWdW6DRo2rYRmNSeW2bdtQrXEjbUOK0skyBF3YhuVbIb1o6b6XZbHqq4Z8C/pXdfrMkJ19TU2uXevjTFankWUtLMIXPn6PwYmqiVX19xXx/alihYrYu2ev/p6itq3bgt+lc9yxx+HY5sfimKOPwTHNj9Hfb9T4iMbg9yQ1SmqEhg0aokH9Bji83uGod1g9nR5W9zDwe0XofmZmZqn4TpE/F2zD7Vd1kqBiB1wnwcOePXuiS5cuOP300zEleR26XfsyUjZk4t4+l+KWy07CxWe3R9euXbVOuxM74tWPRmH37t0org8XHsi5yuNiUTAGXAVrlvdWbrcbCQkJOT4LMfLZiNHKfJ6iAetpk7bz7smBayooMSJXVfIPJeAIgkDyAZFBYFKdB3WlSV7+pG1e1Aqis0JO9Dd/2I315a7E8R3vAhJ74pMJHrz5/Ur8nrypICYL1CbgD/3XL1Br28gyYBmw51DB50BqalrBG5fglllyUZqTe7Omz0I0/P3H3zD4c8qfIP6a+ldOpmzdwWLA9lvqGLDv1aXukJUYh0vb3AnIvY5eNA4tInMhmYvKBO/V0tPT9SOCnGnNmjXx+x+/a0z5cwoMZsmiNBceZifPxuw5s5E8J1mns+dKWVBiDlIJdCSn40B3uejPY0IwT8wWnnnfyjy5J+cGLDuPxZy5czB33lwsXLRQL/5z8Zl2Syq4qOcE/axWNfihSvNhSi7uETWq1wA/aMlUo0YN1KxRU6NWjVrgfK1VsxZq16ytv5uhyRFN0KRxE3AB8fDDD0eVylVoPl84kPP8hJNPwKntT0XnLp3zDX5XhVJcz8iXu0WqfOIpJ+L0DqejW49ueULHTh2RWC1RBwXWrVmH1StX68VZZ4CAgZF5c+Zh7Zq1ejHTWXegg+E5w2UbWeXhco+8Awbg12tE+yyzjqV9eiqkB62r5aLElMsjTAOiwaCJbid5ltkXy/lFQefX8uXL8fWgr3V31/W+Tqd5fVkuQcOqjRtp9UaNG4cDE1qArZj+/YdgUOX7re1wSZuqQfF+rxJEWVYNjRuF6hs1RuOtEqjQEZBg3fFtg32waVWpryaBj23YBolH7msn4Y7GjbfpQAu2LcfWao0RsshmAukjp3ruJtG7VsZimdjepvuXZlH+2oWCICaNolJkIj7+iu9BDIQw6MH37JQVKahSpQo2bNyA+Lh4maOB8PnB+cRgBh8BxYV+gm25w8i33Qefz6exddtWnW7zbUP7Du11+yIbRCEaVu4ErNwCrNgMLFu7EytWrMDSpUuxcOFCLF68WD9KbsaMGfhvQzpSZAmUOikpKbpu/vz5CCgPivtxWAU9VwuRtjJnqsgDIIXFaImww+sF+Q/FNw95N5E/P+RF/gJQIpeCw03KHMXcsrp9bkr5r2fw46Whu/H3v1uQvmIqfv99ItIDO7E3zY9hk5Yj+Z//8m+0gC3MP/UCNrfNLAMHnYFxY8YdVB/ycw49/PDDKAgO6gCLsHNe7BWh+YNmOisPj6Fo3qw5ItGyRUsYtG7ZGsSceXMO2jhsx5aBQ4mB/LxXH0rjtmM5cAZK29xRUGjbpu0+tG6LNq3baJANfho1L+AnuvlpVbZp06oN2ghat2qt0zYt24BgnUV0BnI6Drxv5cI+F/X5eBQnWEc5EZZLQIBl9qRlUmb7WrVqgYEAyitXrpz9tpfCIkBBTAYQ2NcslOU49wklF5JLLtufbss6Qmp0OZSavBT1X1ZmFtasWYOKFSvmm4sDOc/5AdD4+PgCfbj0z6l/YvLEyeD9TH7BRzAVZiBBkygvLpdLP9qcYzLg43q4syZaSp0F/yxA46aNsTd1L9atXYeJ4ybqQAd3SixZvARL/12KeofXQ63atYpg8ZbBDHGcazcC+ZPjHwB3XaiQmFMwIALOOw0tkEr5Y+vg8Q/IGpI0FRltaDBPyPxjWbIF+gvaz19TBj8YoGArBj+OanYUs3kEgxOy6Dw2GOT4cOwyKUjgIty6WngHSBeMRU6PlQo3yUumaiNIqAX0fZnkTNyETatJEGbbsuXYtnwrqjkrWCmIWc/gx4xquLRPcAdIY9HN7e9gBD/o0z///IM9e/doJM9LhlJKg+fU/AXztdztcmuZUopNNPSclAnGlOc0ofP8ULfMVc7d1LRUHfzgechzzu1267Yl8WXZivX4YPAMJCYmYtyUufjxl7EYP348/vzzTzCwwUAIx5Ceno7Nmzfjxx9/xKgJf2LWrFlYtGiRDpRs375dzscArrr7Tfz6x6xiexRWQc7VkngMSpNPrtLkbEnwlW8OQfj1SQIdtpc8BPJGIkJxU/6h8XXf+4yUcv7jG0/OGgWr/XrKVqzf4cO6lbOxdtsmHNWoJuJUJXzwQDM8eHUSPh1SfJ/4DZCrgg3DtrIMHHQGxowag1WrV2H4T8MLxRfaGzNyjH4GJ5+v+cXAL3K1m59ziF9YVxDk6kQpVUhLS8+z53PmzMGzzzyLqVOnhtusX78e/Z7qhy+/+BLFHEwJ+xAtw0/7RJMbmblgHT5qOHIDPwk55Psh+pmvJjV2bGoZsAzknYH8vFfn3arVLAsMlLa5o+94ZLFO1kxA6DIPFGVMC4jCslPA7ktdM80XOQ9BlzkKlpkKwjLJ81gxMchWJ8JwWdorpeByu+D1eMFPC3NBrU6tOkiX6yreExfVPSwK+iM+06/IMYbNSX04Lxk9VpHpVMpw3r+L3GlHKamUP9pfs26NVAV0UCi/XBzIee5yucBFSX4faiS2bt2KgZ8NBHW42yOyHvLD3TsGlSpWgoHP50OF8hXCKF+uPMollNNgHYMLuV1zivl8/xlfOSaDCy++ELK0gvPOPQ+BrADOPffc/dI6teugefPm+pHoDEIt/285Fv6zUD+mrNkxzVC5SmXNA+3n26kcGnw94ncMGjEFg0ZOFUzBN5J+M3IKvhPZ+m2ZeHPQZI23vvkVb38zGW8J3mZ+kJSljqaHjPkDQ0ZPxZAxU/ADMXYqfhAMHSP3HTLnho79AwbUzy/yO78YQIgV/OCCMT9Ql6MPy5ch/GgqHTjogy6NRbY8x1ZRKiWg0Xgrli3fFqyj3WqNEYxfJKJaNUed1qiKRhKh2LpsK9C4EapqWeglUWxhG5ajWqh9SG6SnOqrVg3aYv9Gv4Sl/P4KnrtNj2yKFi1b4MQTTwSflsMdHvrc98Zh5aqV+r2C71cGfL9mXimVfUQy7xSUlqU6gh/cycnzsrDPI91RIb38+W8W6jdqjuNbNsUN5x+Hu3t3wU1XX4DLL78cPXv2RLdu3XDmmWfqoEbfvn1x3y2X4dbLT8ZFZ5+h68466yyceuqpOOGEE9D2xDPwyKs/FNujsHI4VwuJHWsmkgFXpMCWYzOgFN8U5N1BoqM60CFpAMFflifu7YMJe/pg/O5bMG53H4zddTNG77wZYyXPdNT2GzHCdwN+3nodcQFMCQAAEABJREFUftp0DX7ceE24M8ZOwoVCzExfuhf9r6mDjx49Q1t95q4uOt2dmoVdvi2AL0WXi+NFrl+Koxvbh2XggBhYs3qN/kIwpxEGK9asXQO3y42169bivXffc1YXKN+1e1fs3rMbmzZvwvoN63FN733vB7EM5vcc4gVrfhCr30NBnp6Rkedh7Ny+E7yx+uWXX0D8/tvv+GPqH+jVq5f+ArXvv/++xARBeKGb08DMzeo53c9BNHTv0h2dz+ysP2W7ZesWXHzpxdmQk21bZxmwDERnIL/v1dGtFId0FaYOmopV7GrHPxg5VedYsjhIDJSeueMgiLdHUgzIPRH/NKSc3z8uytAGodsG9KuYoyQQLNjX2Azk9zhEo1RkZJud6FRsKqXgcXv040N27d6FRkmN4Pa4dTCE1xg8btQvKdD+iN/GHz0OKZhUsvqPZUIXzIuMXyacLu1XJ1KzCMhFYX5iOKlBEhLiE/LNRVGc5xs2bMCEcRPES+jHQ/HY6EIeXjRnDr3IMqt4vRlNzrrCBj8YxuOg+zPHJCJVslhbVRaqjzzqSD1ePg5o185dOPqYo8FFWx4rt9sNpZQOhKAQfpTYuKLHabiix6m4nOh+Gi7vfiouE1wqcqlGenzzIOKaIzXuGKR6j8Eeb3PslnSX51gOCxd1PQUXdDkVF55FnIKekl7QWVKR0UbPsyQvOF9kLOcX+Z1fJvjBfj4b+Fm2Jwi89tprFOeI5cuWoXHjRtl0sj8Ga98jsMYua4x2MR+BBTTq3AVVp3+vH5f14dhtOL5zGwQDG1XR5hJH3fhgdIVzYNmybRL/CGrtc6IqGlWTIAwiAiNhhRj1ElFpvGxssP9lgMRXwi1KUmbJv0tQs3ZN1KlTB3wM1hGNj9CPxOP7Fuc9g4Lz/5mvd0mxzHPJCYR+KAtlZW4GwEdAte/QHgx6JCQk6NTUl9SUOztSUlKQstanH4HFx2AtX7dT7+zgI7D4+CvuBOF7GD/cuHRdqn4EFnVSpN2///6rd4okJycjWaCU0jxQv6jHnN9ztaj9KQv2bQAkX0dZ6TcGvlEEGPyQqEWAH0+QNLh9KYDzOhyH8zsehwvObIULO7XGxWe10elFkl7SpR0u7Xo8ruh+Iq4852SJmQTw8YIu2Lg7AVLIlyd5Vk4VzUAWlqZsl4wPlSsmoGGdDNzw2Di88OrbyNw8XeTF8xfwZxVPR7aXg8/A1un4+u3RkOuGfb4sG4233347iNHZavbplIDc6NGjwU9VrFyxMuwNgxXX33A9rr3uWtx8y8247fbbwnUHkuEnnFJTU3O25+ggv+dQfneAOLo65LLcup/XQTVMaqiPdfvT2uOf+f9gxMgROK7lceCnbK7sdSW2btmK0aNG59VckerldoPr9/vx+defx8RX336F74Z8h3ETx+XBz+UYr5+JG9riHs4PxqzQh7XyYMSqWAYOeQYC+bneWTUVgwYNCmPkPzui8rPjn5FaJ1Z91Ea5Cuvj1NOB39n/8BVo2KI+7M/BZSBfc+fgurqvdy5M7isF75Xk1SHKf1ZsBsQGkf/GZbSFcOYcObkjKDMp8xpKv+qXcJ2zveQV5FcWgrh4ppQCP7BzRKMjoFwK27Ztw7at28BrkIDcB2tDJeRFj0f8Z0rQrbCPImeZkNExkXvwYOJ8Ne0oM3mlFPjJau6EWL1mNQwXfHZ+frkoivP8p2E/gd9Hclidw/D1V1/js08/w0cffhSG8zqYfBAcXySMPDKN1CvKMu+PDO859RPwB7B502ZkZGZgz+492Obbhi2bt8AEPzh3mc/JRn7qOH009EuwpZ/vU1I2fFEqboGrHoGAkpUiAVO/TDUB66kbYBu2FYEuS2rWg3Sd1EsLSvON/M6vvNwv5uREo8590LlRhEajzuijhY3QObQrhF+C3qdPZ+xTZd0lyB4PoaxP8IvO++RQp20DfC9CeJcIfWD7YLuqbS4Jfd/IPhmk984hu7HrQ/137iy+B23RcrEih874HsSFfQY+OMfj4uL0Y+QqVKiAk085GQzO8pFPlC9ZugTM++V+UM8zmVxMaZ4pofMyF/mdIO07tNdBj4RQ8IPnD0GdkgoGQOib8VP+RcmppE8gKKXC/6eUUlTTMmbM2Jl3gvLi+t8WyM/9gtNJmy8wAy4e4NIEjjQnf1lfVFBKThp9LvG/FzMB8B8v5I1EyZuGJFG7pr9gva4NtZM8gya1a1bHF/NaY0d6vEgK/69hYqoOdjz6+jCUD6zWHXQ9viYyVo1GpjsBDz3/qpYVx4ufVwPF0ZHt4yAysBXTv5Ygx6h/I3xYhtEjt+CkXnfizjt74aQtI1ESYyAMRmSkB3cKcNE7YhBFUrwtH8GU/JxD+dn54dTNyyCd+vnJ58V2Uenk51Mc9RvU1xeSp55+Klq3ag0++3r48OH604+8iDz99NPB7eJF5Wt+7OY2rnYntkOfW+RCPo9w9v3dN985i6F8tfBzfIM3Ml1K7KejQg7bxDJQ7Azk9b1aBzV+B06/8kpcqXEOGq4YjkHOnRihAMlwXwut0+OYyijUn/qnartXXtkDhW36QP0si+3zOndKDDdyWyN3Q8G7nFBe+yZ5nRbkRdrSpm4qeTHO2yhdtC8xGBCeyBlBvnRKVZEz0WDeAeoE71GlVuS6zMZS5J9SSi8kc9F/w8YN4HeA8JErO3bsABf9KfOHFtVQkn5kLDHdkVt51oXHGtJl2TH04HyTOi2XBgpK7wLnguKy/5ahZs2a+tFRBeXCXwT3xJdedik2bdmEtevX4qKLL8LlV1yOXlf1CoMLeijAj1KqAK0OrIneAZKLCQY9lixZgv/++w9pqWk4stmROKzeYZg+bTo2rN8gyzMB+GV+5mIm39Vc7+F545cJwxUhSaQvaNAYD63W8Svwa/roAsF8psypffoB3UbbkIZMuTYUVJE6UaQdqcr3n59O5LtVaWuwDbMGf4jvp8OxS6S0jSH//u7csRNjRo/Rc56PfeOuJ6WUfq9mAIMBQb4//7PgH/3UigULF4DBa7536XnLD3HruSVzLDTBKN+5cyeiBT9gf4qUgZJ+rnJuHGrIZQfIFDzfvj3aZ8MNGFRGd8jL2wT4n2rfJPDL5RClAvlvRbk5Q/hlOykrVmJ5ykqsWLkKKSkCKTPV7zWiD3kDann0kahZoxpGr6iFLb6dcNowtg4k7Xp8AhIqbEaFnYtw67XXa1PdT2mIKePfxzzBVeedrGXF8eKX8RZHP4dYHwdtOC+98hqIZ559Ho88+jju6ntPHnyRxVEGOXqdhOpO7WVLsKTpSTi+GoXV0PjIatiydSsLhQL6SeTP1/27/mPKH2jStAnSM9L1hQU/XbG/VsEk/KLEgrXc1yo/51BePs0TTWdfb7Fz0drlRRbbYtHX5OfG7+eff9afmOOzrs/oeAY6d+oM5j/44AO9O2jGjBlocVwL7fTXX34NAy2Qlxmz5yISIi6SvyzeURWJZRTwxnH5vl0ioe3pAGWDMWvWeHCbPRGu0r6zPrSrJFxBmbQJ7yyJVg61+dCpR4PUDdWF7VEevFli/2EMnoVgF9HaUGZsM/8h9pkLlrWd8bP0TZjOm10x2m72/grtSx85FIsSzUDe3qt3YNUKoOU5p6J+eDSVccxpLZEo14vBS+0d+GfeCjQ8XQIkp+7TCqqvwtRBIxHcMJKXvLTSwZRobSLrpGz/DpgBXpcQ+bk2ydvcOWDXCtXArNnyHkgkz8Ls5NlBzJmt+1jC6788gMqTf58MBIBZYieMObPCZepYxGYg1nFQSmHTpk16EYwLYRs3bQRBGa0x3bh5Y7ieOpu3bA4vqG3fsV3vfGhQvwH27N2jbXGBbeu2rWxe6Peu2ugBvMhduUwjmUi0wYRw5FnPoiiFEqPA6cfaYJk5Kii52+cni90eNxgMUkrhQLkoivO8UqVK6HhmR7oMfiqcvvIxNgaU6cqIF+fag8mblKrOPMvFAe4AyakfBj/4Rej8bkY+TrjOYXV08OPo5kej0RGNMHPGTL0TpLB9V+IU5wVnCNdz+EFYnWp58MUvgQ8/d3xI0S+Kfj/kelpAmdSJWE89qQqmYkD+5DyCLuvXgJKEH6+ldv5RFPMr/14UdYuqaHNJH/QJ7eYo6t5Kiv0KFSugx9k90Pv63jjm2GP0d93QN79MNL4HnHjSifqDbzfdfBNaHdcKnTp2Qq0atRAfF081BOeszGKZdDw/2I7v5+077L/zQzcoBS8MRDvd5HmnFM9WOY1knOa9j+N16ikV1HHKijtfNs7V4mY15/5yCYCchsd++w2//fYCuqIpbvma+U9wZeQ9WM59HDK1Si6A+Kf/O4X+a+kTSU4sOb1ETGFwuA0bNkRSwwZoJGjQoIHk66OhpA0b1hc90RZVNuMOkI4nH4/Op5+EVz8egrUbNusv6AlaOfBXBjtGvXODDnhcdcHJB27wACz4+W50AO1t0+Jl4OEH79dfALV9xw5s8/nw1oA3CuzA1q1bUK161XD7atWqY+uW4LJjWHgAmcLydemypTjt9NNQrVo17c2vk3/V6YG+8HmafPzXsmUH9uiv/J5D+dmdQd38jJP6+UF+bBeFrj+PgYKNGzeCz1WtUL4CPv7oY2zZsgWt2rRC17O66mdgv/fee6hduzbOOuss7Wanszrp1PnSrvVxziIiy9kqD7DglwvenEzMmi6LR1Hw9x9/w+DPKX+C+GvqX9oUd37w03O6kM+X5ePHAl14Q3Ipjt82w/ForK2YvrWx3KhIXZfGWDZ2PJaHbMduE1KIkrDNtuMvDdmriukShDDvKKwLfxljaIt80IS5WeKulWrBnSyXBJ8tzDbR/WZLBjKC4zLmqL+vjzahm7BIu1VDchlzny6oOn1meMy0apEbA6W33p+X650dq7DCVwWVK0eMs3J9NExcgZU6ArIdPl8isDL4+KtBgwbBuTkkomUuRQmSzNsOsYb9f3Kq21/bSvLGQEGuTfI0d/LWfbFoyTKK/g4p7pbUaNkarQWtWrbSuyYbNmgo9z95g36UiXjdtnVb+b/ZToP5tm3agqlU2b8YDOR0HPxynVCzRk3UrCmQtFbNWsG8lGlO14lcp9WDOtTlwjkX1HgNe2STI5GZkQl+zwS/B4TXSi1atIBSSoN2SgzkHjuWL+RJPJYb8aAGy8Fc9lfKtR7FCjqgwA/ScI5GckFO8suFPy//I9h3PsBFvvr16+Oaa6/Rj7Dh8eOnvg1YprmVq1aCgQMDPs6LYB2/55BYt34dDPg9hawrTgz8bCBcHhe+/uZrIR/Z0ixkYfz48Vi/fr2+T2Wgh9//wSAVx9imbRs0kPUXfliJjzTmcSss3zm1uH4ThhjmoQzKOWsEUqAsKwvQqQQ9siT4kSWpnIrSAsFFaMlxHUnbgrQjpK2ImQuClRTkE0Uxv/LpglUvIgY4zznny5Urh4oVK4JPJuC5TznBfPny5XVd+47twXObAW3K2Y4L7sF5F4BfJiQD2aUx+LGZsLEAABAASURBVPHHzMV444vf0f+rWfp7OVNSUsDHmL/wxid47KkX8PLLL+sP3Q0ZMkTWsn/DokWL9BGZOHEi+vfvjw8/+w4jR47E2rVrQS75XTJVqlTRgX/yevHt76LTZQ9h/K9/67VZcqUNFPKLn28ShWzTmsuZgVwCIDk1noLn2zt2g0x5Hu11eRUG3dBe8g7c8DyeF9nzU0L2qHvDIOh7u1WDcENoh8kZZ9wY2l0yBS90uAnfaIVQG538iVe73obBq3VBXv7GgJ73YNhayWIdRjyR+5cIU7PAUPIPS+9i4H8ng33WnP+jlqesxPLlK7FM0hWC/1JWYfmKlWAq/9EAseWXBl/+MBxf/zgCP4+ZBP70G/A5eKGZmZnJInAIvfrlTfYQGk6ZGMqzTz8F37Zt+OC9d0r8eA/U14ULFspCVGX9xXlndDhDj5fbQVet2u+NSNfl52XmzJla3aS6UICX/J5DedmV4dTJj0vOdnnJ59V2foIqTt3c7Af0G29uWsDECRP1/69zzj0HSUlJ+jtreAN1/InHo95h9XB297NxwYUXaEO8+eIXTuYUBCnK4AedyO3Gjs98bt6sOaLhqKZH4YikI9AoqREqVKiAOfPm0KQGeeAni3Qhzy/LwRjfsrEfykXn95i+dSu2+kzjaji+baNggV8wiG2QtxYp59RGgibf0xYxFvvCh2xTbd8XHtLe1mVYriMgwbpwX9JD7n9sAwnKsJ9Iv0U+/ntsbdfH8Xxj6jvGk1MHy8cLF7RL/82Yc2pg6w4FBvL7Xr3/mBORWEWkO3ZAQiDYnnha8DFV57TE9t+nBq+fpTo/f6um/g7IgiXNRrbLqS5S15bzx0B+r00OfO7kz7/C0A7/f+WtkRgMlyWf3z9n23A+ZDe/tsqa/v/Zuw7AqKqs/Q02sJEgSCcJxVVQuoUiJRQVC6jYcFU6/lsUd63g7rKuoG4TtypgX3FVEHWtQGgCVpoiKiWTgCBFSbCCQuY/333zZt5MprxJJsnM5CRz3m3nnnvud8+97809770JxyuQtoEIx1HS5CEZFkkz9MCDw+ochrpH1TWbzHwXPL+X8qkRPgHCkJtFfF0oN9S46YYU+jP9YV9Ifr244eePwpRLwoTk8ZNJS74w8CiBDx6PB4cddhg8dTzG+cNrpXAsjj3mWCSKRVXNc+pKJ4C9KYqwv375/XDe+edh0DmDEiaOtcfjCZNYNcmRo0Ya7K+59hrQvpwh3/fPPtIWORZ84oP9IZ/H4zH8nTp3Am9A3b1rt9nkTRbepvc+2Q8C/8RifJKgpUhoxTzga64OlQEBp4cUMM19TpaB/PCANinVJGRc5AmfFElEOCRuyoTPZCR4SFZ/E2xW2asRAb7uasEbC/DwrIfx9FNP49n/Pou5z83Fc888B97IRlq2dBk6dOyAbdu3ga/HozOUKtI++DsifNqvj+PJD84hlqcDvbzkI5zUvhsuO7cr7pB95htGDcHll1+OwYMHIz8/Hz179sSZZ55pukInNZ35F1xwATweD9auXYuGDRviwgsvxPVXD8L4q/JN3Ysuugj9+vXDWWedhW7duqHtT7rgN3/+j9mbjfd92zRUgQPHogLVtEolEKgjS6xU98UhKTYfJ5/JkAPzxBnyaCHaSQpogREPLxVP2zRYT41I/OFJuHZAO7yxlB4QH7ZtFd4BvWCehSguxKZzphn+waY+5ZmIHBh3kmSZj51nEnJgugnO/8PjEq/KjzntRW2AJzI5iwmkPtk4aynUyjwBkpMjcT/lSUhtyXvdsLPxi2uHYcpNo/DgPbfgsb/eaWRnqgPE+I5MD/WQTgg8PGtGpdVtEPbER/gTIZVuwC+gMrquW7cO+QPyjSTeQWVfJLz91tsmrzKHDRs24Pzzz8fq1auxVzaFKyorVeaQ0/GQSNxNv904UyLx+GVHDTzwRC1zFvDOSPPF8fDDzF01TD/wwANgm7l5uTir51ngn9P50aRJE1x9zdXMDqGqdn6wsTJ+Q2IkCtkXbC+/9jKc9MbCN7Bw8UIsXb7UfDk8dPBQiAS+XoAXiCGZrhLiGLicTzxYZD8xEbtqtDrO/MFoE1tIJUudbTmdHXtFbgPwrk+JJPah8+P9Brh8ArGoav0TU025qxYBV2v18cejPvZBfByhyjifDDE8OTjN/nEO83RIhDqhEsqn9n2ED3E2ekV6gjtWWXlJmlMBBBK5NnFlOxXQoUqrmC82VguyJSjfgyTOPAmifXhuNdTwRPN6Dj590KljJzTIaoAt3i2GCr2FsIl5LVu0xPvvvI/33n4vmtjanU/MSYKCcxz4nVOyAp9AWSDHEZFLpTqH1TFPENSpUwfcNOI10aebPgVfhUXnB++W5VOyLOeGu8cjlZBCf34MqBH7SrLjDCHldp5Jy8GkJZ9lkjQfj8djNtO58c9Nd94dHI7F8ccdj2OPO9bwJYJFZeb5imUrEIv4NC+f8OWTveF8tAV+v+Ed4okS+84+Isl/4ToyzT68+9a7Zq5zvjvpw7Ufmju+eYMPXwfUtFlT82oyjhNt0ia+DuvU005Nqra0E2Mmcu1NhwbjJpSIdT3uk2tqwHZ4HCrzmPghKSeV+ay5Iv4Rs2VE5XxidFJs0j6PiUkODJlMMiVIlbGvBJtS9hpCYLnsq3qLvKh/fH0MHDwQQy4Ygry8PKMN53iZGEHPXj2RlZWFnr17micduNnOV2Bx7ny598tyv/lBxyLnjxGS4gfPEcejqKgIm3f5UPwFULQH2Lp1K/i7QNx34XfYVf4bUHlDK7/H8bs7Q6a5Ftr1o9V999138fV3ME+a0dlaFZDIMFWF2CTK5JpEcc6Q8fSlOmZ1daM/+21Wa4nY/BKF5C2/exIwahRa+9MBmY50y175aFdYjG2+rXizABjQq5VZ2bcVe9Eut6WJk53yTH1swoxr85GfPwADBlyPZ7ZKKdvFFjwybgiGDDlfvHZ3Ywnkj/mk1ZXfqBVpUT/mlMV2onDIuVBKPOC5bUvhNmwuEuJTIMWfobDoM7mYZ3qb9FVOdSKH/BKAC5FUBNMMOcG4QDGeScSFOJP6o31JAIHsE9Bg0yaZvayzF1s2Aie1acBEStC+ffvAx/nnvzEf/3nyP4ZsxbxeL0pLS+1kwiF/+6Np06bo0KGDqfvRRx+ZsCKHVJlDdAZUhNz2+fbbb0ci5EYuv9C74csfmI+TTzkZSxcvBcftV7/+FRqf2Bi827FL1y5GBC+g7Cc/mojzw2TW0MF2cMRr/oLzLgDpnIHnYGD+QPTv2x99e/dFz7N6ype1MtDhYcu44qorzCsU+BoFO89dmIUGDWR+e0sisAfzS1a/jy0N2iAvm2yx6rA8EuWhTZugPHCzrFLyYunQAG0GXobue59F8Dc8YvGH6ZudDdNN6hhWpMnMRcDdWt0Sp3UC1r3sfKLjK3y0fB3Q6TTIlbEAVF++vBbDeh2WJJ3OEUm6+5Ri3ZvFyDnNkhhaJ1ZZKKemqgcBd7YTSZcayvMF2/UhmHDGgxyhMT6F+JOTfgLSySedjFN+cgpOOfkUNGvaLOSpxdatW5tXULTObW3Ki4qLQgVpSr5bBkFwYu+Mk8Okg8PErEBdj8djNvIPP+xw81t4fDVKdlY2GmQ3MA4R3sCzf/9+cBx49z3kz+PxmDpIoT/TxzB9uNllssL7LpmR+D0eD+p46phXn9L5wdehhmPB/I6ndTSveoP8eTweuN08rOw852vmSHzVnJOOrnc0+N5/m+hUNCQnG/6WHXX2eDzgBmmiVJWbo+wLydkXxiP1p2uXrjhv8Hnm2pw3rtGRQ+cHnTM2/gxJzjwk4c8DD8pkw4ZmJAHszUsTl0yfbALR6VFmOz5kn8yZLpO0fGTOCbPoE4hbyaA8WUtpl/5s4UzsU2Yrllg15U4TBPiq5uJtxWjbui3O7nO2uWGPtt7ghAY47tjjzCsOOSfsOcC5y67xab6j6h5lnmrjmshyOjZZzjh50oU8Hk9AVUc0kOeMfLjwb3j98dvwp5uHYMF/JmHT8hnweIL1nbyR4vyuTbwilVU2L+Xnqr0IOUPG05jqVFr3bbPxKKZhUi9Zy8UCospr1Rv5WIRlK5ajQGJ+/weKvZvMUxLl67XDuMcXoaCgAI+OA2Y9/RYsnjYY9dCreOWVV/DSS3eir93mqn/h2nnNJVWVH04UahG5DU4MOe8JEB60yWuJNjktTNi6VXPpYwu5YJQ8cfZQAgk8CMlHTqZSzWRElp0JubajJxP6on1IEIEGp+PqIcCrf/87/v73p7DxpPNg/SB6gnLisVewnI+IcrN70OBB5kKiT98+uHT4peAJjyL5OiCGFSH77gM6PrhZvmLFioqIMXVSaQ4l4qAgr+mAy0OizhU3Ynlh6IaPPPxS2LFTR2z/bDv+9c9/4aSfnGR+a4JlqeT8oD5uneX20x/myY9FC7F46WLz9MfKt1eajSW3cthmdMpG14GnA+8963/tU/B3PoAGyN670OQ/+x5w+sCuMI4BOUavE72lvIGDkW23M78kVN5ljrKF3uhCAiWx9LaY8gZejjZbpF9GnvC7aSOvjdSZb/r80BagjSVKj7UAAbdr9fEdhuCCTvvw5uzZ4O97zJ79MopzLsAQ+4kPHI8OQ86GMFjlL69D/bN7oWUAQ3FgvMy6b6IY4fGgYyWrU28ERCL0L1ZZKKemqgMBt7ZTHbok0gY36wy/fKkxcQlNOtohQnlhUSFem/8annv+OfCcxPPVlKlT8OTsJ7F67Wr88f4/gjeJ2ddm0UTX5nyDPQEQfE1cQiZJJs0Iv85KaKc9dTzgZv9hhx9mHB3cCOPvPrRq2Qp84oN3GdPxwSdA6KhiPW6kI1X//H2mnuartT9dTl1nPuMe4RBi/w+rcxgOP+JweDwe8DUx4Vh89fVX6N61u9l45N3UUjOhTzLmuemfs1Xpg53HkOTs/9fffG3mD/crnNVSJW70dSrjoj8ejwfc6D3ssMPAcXNWZ5r5JMadZRWNi0qmqs9EqLGQJIipyRLA+ZRHmSTKxAnCfPvJD6bLzEaR7PlIOcukqtSw0mVMeCheDlJuCpisACXDvirQbM1VqWUt8/VXtA/a/hFHHmHWbX539Xg8Zu+i7FCZFPuMo4P2TyJEzGdI4jmW88Im5qUTUf9wfe08zi27zOPxGHyOP/54nHDCCQGyeW0+O+2sa5dVZZjqc5VLEfvvDBlPZ6rDDlWcNuGhSYuQf414P+IKaYXe+YB3iWxG5PdGK/BvBZbMbwfxFTBReWrRrPIyKiHBV1YGWW1Egg8bt2zDxsLPhLZhk3c7Nkl8k3cbNhYxb4eE2/Gp5G/c8pmU7ZB6PIHKCU9qZ+qnTO9GyNShjdCvNjj3l+eGbvi1ORe//OUvDV2dQt4Pfqnj73xceNGFaNy4MXJycsx7Yxnv0qWL+RJeVFQUoY/usvj7EXyn5Nlnn43evXujtLQUW/hDCe6qh3Cl0hyqCicFO0tnSUWIdWPREYcfHqsvdO99AAAQAElEQVS4XBnf58w7y3hnKl9fRoZUc35QJ7cXarxbzjz90X8g+ORH7569cdYZZwV+WNbdhlIeBk64DF2z2bJNYXnZXXGZeeUTX/s0EHk2m4QNul1mHEkTwmVErBMmVySFts3yCZHlGV5/WcR3cLFuWD/i6kCnh8gMyKMMSbOvIXlOuU6egRGwE1D0k5EIJLJW0wkyYsQI6zc+JAw6P2xoWqKX5Ns8wddYhebb5VZ4NnLAv5amblAm00P8zhDGRzicLUzbZdC/GkIgEdupIRVDmpVvL1i1ZhVWrV6F1WtWg3GGdFiQke/e5rnz852fY8fnO7B9x3Z89tlnLArQrt278M5772BBwQI0PKEhLrvkMhwqO4T8fvm47Ve34dT2p6LnmT1x269vw48//Gg2eAKVNWIQiDsOe3Zhz549xqFBpwaJG/t0fPCVIN9+9y34hMAXX3xhxom//8G7hblpxA3+L778Ak0aNwH5OKb2ZpFpPMUOxIKvTuMT3IXiVGOc10q0s12CA4n93/3FbpCIA/vHJ1z4RDj7uP/AfvDa31vsxRGHH2EcHXwdGLEgf9MmTUFe8ri7fgoFqbLznH0MSLR3ovwZpixSnr88FQOjs61YJN0j5Qm/x+OBx+Mp5/xAFf15RK7Z7hFnhXxAtWT3x4TWNocHdHgcFEcH+Q4ZJwhwSJjkI98pRYD5SI+Fx1T0pymbMmEOJrPCh8raV4Ub1orVggDXX65pXKfowKCDg+Qr8xknJ9cp27a+2veV2B2tr1pUS8lGiA3PZ3xazKZUUVTnavWPRCUdIEC7Cb/FCMubEVf7Vjl5mD/fi/zerLAVs8dOgjdq/U2YeV0+BgwYgFEz8/D7W3vElt/tTPRaMT02T2VL5QQbS8QhOdNxMZK1B23zWqCdn1rnNEebXCGGOc0kLtRSyMSbo7WE5sTIirEaSPMyn+BTxV1Q8YpAQgjwywtfe8UvL488/EhI3Q8/+BB89yMvLHjH4V//8lfzztkQpjiJZ5991tSxHR7ff/+9qfG///2vQk6Q2jCHEnWs2PwG2BgHPt4bozhiUdNmTTFg0ABTxg2cVHntlVHIf6Dt+qMxA77Kgu97Zci7OLnhwXSpOOT4ZZ4X0zEFaKEioAi4RqA2rNWuwVDGhBBIR9vp2rmrcaZ36dwFXSVOYpwbDvzdDt49n9MyB7mtcs3mDB0csv0XwOXtd98GX2vV48we4Kt7jj76aNkD9GHqfVPxxOwnzIb8f+f8F/f95T6zkeP2vBdooJZEiHu3Lt1A7Ls6xoFY8/dWGjVqFPi9FaZJvIOY+YSIzg86QUr3laJ4azE+XP8hvvrqK/PbH3z9E59iPvbYY8FXYvH7LuukJMmudF5uHvJsysszOp/R7Qyc3u30IHU93TzF0b1rd3Tr2s3gxidcaLd0kPD6n0+6fLb9M6z/aD343nheP9H5cVqH02DsupXlak4Uh6TNc+mr3bZPdjw98EACO0uizBUm+QQyUzni0JOae9z1p1p7NG/+Cjw/fyXmCb0g8RcYLliJlxauQJPsw9DxhA3o3PAjdDrxI3Rp/BG6Cp3eZD1IZzZbzx7hf4tW4pXFQotW4JUChm/hlUVv4VUhduZVKbeJ6UQpafaVaMPKXy0IdOrcCZ46HvDVfOs/XG/Ol/weR4cIn/TiGm6v0fZvFFEx3ljAkER+hplONg7R+unxeEyRxxMMPR4rzgKPJxhnOtmkczXZiMaXJw4QnmniUU9MXjoTI1o5+Zi3BLNG8EF85jPt5AlP+7C1uFA8Jv3R28hpiRGzloTWXzLD30ZPTFq8CIsWFaCgYCEWLrwVPeQUDpyFW17/By5ryfZIp2PivL9gWDPGu2L844/H73FlODzuK2/2foZNfios3o4tRUIMi3dIXGibkIlvR6GEpntJ8Pi717D6Ocuqv0ltURGIiQDfe3nmWWfisssvwyWXXhLC2+6kdhg5aiT4OwikEVePCCl3k7j88ssxceJEtGnTxrDzKRBu2DvzTIHLQ22ZQ4k+AeIGvoo4QJxyU9H5Qf3iXdjxC/zjTz2OV994FXydyIJFC1CwpADLViwDN53eXfUu1qxbgw2fbKC4KiI+CeF8MqKKmqnVYrXzqYRAza/VLdFrRC/Hq7Kgf2mCQM3bToJA8SuYVDHnIjtuvtRIZqyPzSvffXr16IVGDRvhk42f4M2VbxqHh0e2CX/1y1+BDhRu6E+6ZRJuvvFm8G5J5yZOrCZqVZkDTxt+biAHMGC5EPOIrcBrft/iaHE20enBpyOysrJw/PHHg04OOka+3/+9GQteKzdv1hwHfzwIbppRRkBuCkaMfp7yipl8ZgsOxCiQZp6Qx+PBjp07sHXbVmTVj4wF7yTmk8Gsa2xe6tmhRF1/KjvPP934KQxtktBPGzdtlG75sHHzxgBt2rwJhrZscq1bTTCavrBP/r58KmGq9mfooJ4YJjR0UA8MHdhLqCcuGtgDFw7oKdD5JLTiF+b3BOmC/B64QOIMz+8vPGJ/F0h4fv8eGCL5FjFukQhx5As/MxIkt/b1/jvvw6Z333oXby1/C8sWLzNUML8A81+fj1f/9ypefP5FQ/PmzktQE2WvCgQ8Ho/Ztzjs8MNkf3UrHpn1CP779H/x9ttvg9/7eOOm3S7TdtzjCS6MXMvt/HQMK7LuOvtp148U2nlO/qqKu52rVdV+fLmyYMmZxfKsR4tTSrSy1Mt3/yPoldJ9G2aP6YdrHgIm/HYEjP+jIvLiYcvyqiTqHE8+eYTa5LVAm7zmaJvbEnk5zc1THnn8LZCWzSTeFG1aNEXrVs2QlyvUqinKxLCSNQFeXFqMF5eS1kko9MY6PP7iOmz27oinvZYrArUKAd7lxVdd8a42krPzLGOek+rVq+dk0XgVIUAnUSLkRg1+gXfDF43n6muuBm0hWnlN5ce7SDur11mYcP0E11RT/dB2FQFFQBFQBNITAW4GJ6I5+Umsw5Ab72f3PhuD8geZu+znL5wPOjr4xCJ/GL3xiY3Na6+Yx00b53vMKUPJQoBYWrGwo3wvZU6gXPbAzG9cHH64uXOYr346ocEJJs4no0tLS+HxeMyPexPvFs1amDI+eWOuOfzyKDMlKJISoqPpr4TyFVs+jAhjIAhEJBOgTfFJD77eKxoW7Duf/qBziHFTsYYOfFKFRGeMkzzw4CftfhKgk9qdBENtT6ohTd01y76QnH1hPCX7I6YjfltZo2DmhSQlYj5iZx4hsTzJlKPErf6beCCPKYvfKq3ZI52gJL727pijjwFf9Va3bl0TMl2/fn3YxCeialZbbZ0I0KmRnZ2Ntu3aMgmu0yQanMcjs0bIpE1p5EO88si1UiuXtnp8PQ+OPgo4ti6MzTKP2PD3Pvh0o8fjiao0nf2sz7qMsy6vRxo0aABbRk2v9VGVr64CWbdoVzGJurjhSxGeOtWjR0tcNWsJliyZhataWgt+RdqNhy3Lq5I8Hjmp8YwXoxH7dY5bvJ9hi3c7Nhdtg7d4u3nKw7t1O7zbdkj8c2z57HMUbt0Bb5HQ1s+DoMSQnUjR0L45GNq3k0XndJKqpZj6xAJ8sqVY4tX/8Xhk8ZFB93gkrP7mtUVFIO0R8Hhk7ugcqvA41qtXt8J1U7mifQGbyjqqbopAbULA49G1ujaNdzL76vGkn+2YrTy5NrFxCKQdeXZZSCjlZmOBYZnPbOAcXe9oDB44GJcOuxSHDh5CvXr1cPDQQbyx4A289e5b4GuJeM4jhcjShOxNEMggED7J4cdQMFu2xz3mDmFu4ns8HnDD/7vvvzPY8rUpkL9jjzkWfGqWm2zcFOVdxnzqxh4vYUn5j+m/X0tn3J9lBQKZACIfD7759hsUFRUhFhb16tYzT80YTFlXpESVLWXRPh5PcuZ5ubZFJzuPIcmpazR9UiXf6OtUJkX7Qz1JxJY3r3JemNDoLiWyGSRHSXGcJcZ+CEmG+UiuCavq4PFIC9KexyOhi0a+++478Ckw/vYN1wA6ROl85ivxSFx3S0pLUCKka68LQKuJha8n5Ou6uU6fceYZGHL+EHTp2gU/HvzRrPG2GrRPO+4MM2Es+cTLqg824v2NX2PVh1uwatUq8xTMihUrsGzZMrz55pvGSenstzP+zjvvgPVZd/Xq1abuypUrTb233noLJCd/suMej8zRBOZqpParOk/U41IXk6iDG75U4alDhZXcI7D9S57iYvBzZMVEWue2gP27H3l80kMot2Uz5LZoiryWTZDX3ApzcyRP0qaa1IshOYGi0nK8pfuBked2xn3/eKFGnCBcfOUSIOYiVE5pzVAEFIEAAjqHAlBUKFK3bt0K1Uv1SrSLVNdR9VMEahMCnJN6vVObRjx5fU1n2zE2z+8x1hcaifkjEeAJ9NNw+TD1j1Nxz5/uwT1/vsf8zsff//134xDh3cdNGzcFf2/h042fgj9mzU0bPgniEKtRBwKRxsHO83Crv47HbOLTwUE8+Zqrww87HLwD/MgjjjQOJ/IbnMvKwKdnucHGNPNJjuZSMkr72vDxBnzw4QdY+fZKLFm2BN4iLxYuWoj5BfMNMc78d959x7wuiq8BjYfFDz/+gD1f7sHS5UuxeNliLFq6CIuXLk4YA+pHHBkmXNlfgfX90XI3UZoyTj+Sn8nk+eOpGIToR71JfkVNGdMkZ54/Xt2Bjw4O0UX8trKCWfAzwvH0GGWkkB+f0dzkOA9S5EwmPU492DLDeMK5Dpza/lR0PLUjunTqgjO6nwG+krDf2f2Q3y8f5ww6B+cNPi9AX339VTyRWl5NCCwuWAzeNECnVZu2bXDkkUdajmtPHXDNpg1QFY/HAz654/F4wFf48ek/jyf+Td1I8b9I9s3zlMfjrm/h9ROpmyxoqAPHiWGyZKqc+AioAyQ+RgGOZnmdsd37OZavORSRDKPHOq0VFn2GLf7f/fDySQ+hom07UPTZ5/Bu2wnvdissKpY8SfP0KedJI6LSB3F2UMbST4EX1wHrivcB+0tRilwMGzYSn36Whcff2IcHXrTo423WDzOjqv9idHD3l/uglH4Y2CaTDmNn65rWYdQ5lNa9qhblj5ILw2ppqJob0YumagZcm1ME3CAQY61Oh/Ol6lh912PlzCmG7ZTjTYUM+dqzfsN6rF23Fu++9675DQ9uDnNzmept2rIJTmJeweICfu1h1IR33HwHbvv1bbj1plvN73z8+oZfmxumtn++HWs/XIvXF7yO7l27G0cINymsinoMQSDGOPBO4c1bNqOwqBA7duwAn3b4cu+X4GbmEYcfgSOPOhIHDhzAvq/2oY6njnn6htcW3Bzlhlnx1mJ4vV7jRCgqLoK32BvSdKolOnXthA4dOxg6s+eZ6NOvD/oP6I/8gfkYOHigoQGDBqBvfl907d4V3CzkHfCxsDiq3lFof2p7dD+jO/rl9wPr27IY2k/UuMYiWfNcxt1ukxtpHnFycTPemcd8Z55dlpJhivcnr0VDLH17NZauXIXFK99DvlbqiQAAEABJREFUwZvv4I0lK/H64uV4vWA5PGU/4obf3IMbfnsPboxC85csjVrGOm+ElZ/Tr1fiQ5Us+3LbsnchHnrooQA9t7rEbU3lqwAC/OFzruMAcMrJpxjHBh0gXIe4nnHdds55lvH1TstXLseadWvA1/1xja9A0ylTZdDpTbBu3TrMmDEDkyZNwvTp0/HKK69g48aN+PHHH8HXWLVs2RJXnN/NrPEejydEd2f96VHqdujQAf93Ve+I9UOEVSZR3XO1MrpmSN06coUpF59ytiH46UocDFt3xquImp/SG53P/zU6X/wHnHrh79Dhgt+GkGnWx8nlAZ8AaZ3bHG1yWiCXT38I5bRobp4AyW3ZBLnNmkq8CXJaNhVqEhgGI6OSh1JxdlBE358AQ08GcrPqY9i5/ZiFoX3rG7runPq4cWh98MmQEdPexXufVv2JSqzM6BB+aN6kIZQUg+qwgXDbS7d0tDmUbv2oCX2P5QtCa6Lhqm5TjaKqEVb5ikDCCESbltVxnqt1bWTANaTTwKLZjpMnleIdu3ZErz690G9APww+bzAuHHohLr70YkPnX3g+xo4bW45Ybm/KchPGfvLjj/f/EX9+4M/4y9/+Ar5yae0Ha7FlyxZzV3LrvNZmk4e/Q5FK/U8VXU457RRw479zt844o8cZOLvv2WbTnxv/NvURR0C3M7qZpz24AcYnY/mEx/fffY+DBw/i+OOOR53D6uDADwdMt5o0bWJkntnjTOMssOXYITfbPB5+7zXsKXPg5h/7dfTRR5u+RgvJs/eLvdj22TbEw+LERieCvxlIvkjyKIvtugWhsvN8+YrleO2N1/Da/CC9Pv91bPFuMQ5DOg1JfH2coYVvuFWtRvjSpT+DenZA8fbPcV6/M3BB/zNxQX4PDB3YG0MH95G9lj54fekK3Hnj9eXotzddb3D9/S9HYNqvrsN9t4x2Tfmn/yTwJJYR4uLg1r742zdOcavWrMK777+Lt955C8uWLzPkLI8azxuICRMmWHT56cB7q5DabtKoPUn5guKiYvAVT3TY0ml9WqfTwLWY6w+f9GAH9u/fb5zajNvUsXNHDDpnkHEA02k79OKhpp7Hk3pruK1zrLDPme3x8sO/xkszb8Jrj90aoFcfvSUQZ/7oKwaBr9MkPk55keqH12X9Yef1NucRYuysn6y427marPYSlmPvsdshBdjxNA2r6TdAxMciYHGAq4JENGy5jFcVceLwosf+cRz+uI6Tgu1SG0lJwAt7iclHEh653JfAQkOOJi5hmeQbDn+GxCv12W/Vfvwd4IEl+zB9STGmv15qnB1WSfBYWgpMGdkZ46csw3sf7QkWOGJ3T7sXpN/+7ve45dbb8bNf/NJR6j4axMJ9HeV0h4By1Q4EdA7VjnFOpJdqE4mgpbyKQPUgoPOyenDOxFZqi+2wn3yagw6NmyfejJt+eRNu/PmNuOFnN+AX1//CbMjzdSxDzh0COj+4QU9inUwc98r2id9RuQnP76nRiJv3+0r24eNPPjbOJGLJ1z7xoQG2//U3X4NPQjCe1zoPHU7tYBwD0eSxPbZL/lSiOnXqmFfB8K7naES9d3++Gx9t+MgVFqeedmpMmXxahu3C5R/t3yVrOTY6uOh05CZmosRNPI8ntTY8u5/ZHWf3OxvnDjk3YSLmHk/19YdzqEw2/TYWfQbZvpGx8cgelM/cyDrvjSWStj6NGmbDpiYnZmPTFssdQDs5/vjj4dw/chNnHda1pAeP0WJu7Us0DxHB9bhhw4Y4ocEJaNSoEfi7ICEMCSdKsPq5SE+GeLHQ8cSI9fTIcwg+OOIsd+aLAiWr8Vygrl1GfjsuPHCmnXEpM0+rkDdUN6PDc6tRgjB+qRLp8/6aDxBOkfiSmffG62/gf//7n1mLSkpLMHDQQOPEoG08+sij5ncvdu3ehR2f70BpaSkee/QxfP755+Baf9jhhxlHmnM9T9U1HC7+uIYfe+yx5kmPWHOIT4KQj2ufU2yi9cnvrJ+suNu5mqz2EpXD3Wknsb4znY7xOK/AWolp/fujP2na03h6nD/ONGnc09gG8ozD009Ps/gkf9pKQkPaFlJn3NPbmCnkr2MnbRkmvRL3DBiP/5q4sL51HwYP/j88+5nE8Tb+POQXmGPiTL+HBy79NV7YwfjneOW3IxmpMuJJlgsMT37OxcOO04D/9vg8/OHvT+LGKQ9g1K/vxuibp2KM0NhbpmGc0PjbpmH8bfdgwu3TcP0d9xj6v0n34mcS/5mEyVC+1C9kWGdg5FmkLIzslwW+BotFD7wojhGhdZ/uA58WmTLdOmFffuerLC5Hd066Hd9++y32ffUVSkpL8a9//L0cj6sMzhBXjMqkCCgCERHQORQRltqc6YMaRW0ef+07UhMCnZapOS7poFUtsh377nVzh/qCN8yd6+audt7ZLsS7wnlX+6tvvGrKFixaYH53IR2Gsbp1tL+jRtvwZ/624m1YvXo1uMn5/fffg3cJ845hEr/fNm/RHF26dUHf/n3Rpm0bs1nGDTKWsX44MZ/tVndfk9Fe4eZCvL/qfddY2H1PWn8rMc+5EcdxsfcfEglZj/WTgWGyZHBjkvhSt0SJ9ZI2Ji46RF17dP4J3lm9DlPun4Wxt/0B42+figl33C15azGsX3f8+aEncONv7gnQLybfgzeWLjdl1Jd3oycyZuTl3lNC4+bSvrgxzvXASYRh/4H9KCkpMa8SCi9jeSQqWf2c9QqsZ/ei+4SByDNM2eh62QTryZAJg5Ed8mRIA5x+ebCsjeG3Dt6F81Fy+uVWvcHZeG8hHRNWGUr3Ym+bwVI2GM46/tI4gTg33i9BA8OV7deNchpYulzWFdmmLP6he5eOIUzh6ZDCJCXo8Bg3fhwuv+JyXP3Tq83mP+cMbWPU6FEgjRk7BqPHjMbYcWMNDx1abJ7zhGs2bdAmppnP8nQj6k39480nlrO/5Hf2kWm39clHfmf9pMVdztWktaeCUEec2MZrHSlcMW0yFgyaikWLFmPRHVfhyhkSLpqKQWiLcY9LfMZVaGEGbTNmePtZfHcPwoLJ07BC8n2+lv46wiv18mY86c+3kHe2yRw7HYy/hfse91qLm5HHEoToyxyrXlMM+f1jTEq5bAlJJh0S1UnD+nfEiPN7Ycwl/XH7+Etxz80jK0ScpB6PJ4F+hPaXjo59B4DprxdjygulEpbisdeLxBNs4MGNQ2EoN7c+plyZhem398PEK3NNYTS8pt19F0rlRDjzoX9XSC8KFy0ZVKh+NL00X1CtAVtX3Ksfd04eaZWBziG1eWMDxhj8B52TMjvULoxdqC3UrC1wSooGDHQ8dE4mZAM0mtpiO3wV0/DLh+OKq67AiJ+OwDXXXYORo0Zi9FjZuBk/FmMdNH7CeISTrnNiKQnOr7w2eRhywRAMPndw4DUo9itRep3dCyefcrK565sbRtxwtb+PejwV/06aquNUk1hUdp57PB5wI/6II44wd4Jzc84tsZ7Hk1rjyY1FbuBSt0SJ9Tye6u1P11PbYPh5vTFx5IW49+ZRAbp13OXofVYX3PPra/Hn28cF8sljl3FuUeeqnBeJ2BedGz8e/BEB+vFH0DnKG19/lHh4uZEdZd3J6jIc48fLWj2+NbY89BxW7/VZ57/ChZZj5KH52IISlPjzKUsY5GPxBdOF2LKlAdrkZlllua3RZu8WeP319sp+VIMG9U1ZsI5sFGIv3nvWftqEbUmpX1eJQSqgUBwr6NbNcnL4yzgWdjnjJITIcvTFUYd83TqfZqoyZLqqiY1xvnC+c40m0Z6YxzLG6RBhPol8Hk/1zo+qxiCT5HPMxPoZiHlKLMy+arqvRjE5iFqin5lCJpQsEzrzI+U5y1MpXke6Ivpy0QinFVi6QBwdP+0RoVyy4OR38PXsKw4SL4q3+ctXTkN+fn8hcabAkY/NmHkd80ksc8q04m/d9xvg2muRxyT88kLizGMGQ6E1M5ioMeIiw0cUYz2G5aaMMiirUh3ZDwzrnGWeABnW2Yrz9z4o8/fP7MNNDxVj4oOkIkx/oYjZgNSxIpGPjz36cOQCl7mcxC5ZlU0RUAQiIKBzKAIomlW7EdDeKwIpiICu1Sk4KGmiktpOmgxUGqrp8XjMxjk3yHhXeThxc5abZnR88HsoN9PsjbU07G5MlT2emsVC53nM4UnpQs6LY445BtnZ2Qjf12Fe/fr1o5axHutXdQfd2hcdHAd/PGheBffBhx8YhxrzWJ8hnwThU3nzxXFAPnd656F1m73YWyrc3gLMWNUAl42nY2SQdVOzZFfmU7p3L7KzIj2n0QCnX8Z2SBHaKl2DVbJLOcDaWIyjQlDWZfxJk9XeqPx0fkQtTHIB12M6CblGk+x1ms2wjGnm28Q07Y1l5FFKPQQ411JPq3CNZJ89sBfPOMsZOilSnrM8yfEQfRKTHfMJEHaDssM9NuH5UdMr7kH+Y7l4rGARCgruliVHOEU/ygOfInmM+aTwMuHb9l88gbtwy1kS5ydQjwlx20jaismR8VUPYtQLzSVRcx8uMLxwDL+gTDRNGZRVmZ70u3IURl4/ESMnTsHE24WmTAHfBUiZv7uCT37kYOKwLEwclouR/XIlu9RPElTVh+NUVbJVriJQGxDQOVQbRln7qAgoAumOgK7V6T6CNae/2k7NYZ9mLSeqLjfBnJtn9iaZHXKzjOXkS1R2uvGzj+yr3ffwsMqx0HmebiYT0Je2Q/vgfk34Hg/z6GBkGKmM9Vg/IKyqIgnY1w8//oAWzVuA+0Tcfzp48CCYd/DQQRxz9DGgE+S0DqeZPFfqloijYUsDNMjyc2dnIZtRbyG2MIxLlgNlS1GJxcl6Ddog1xKCQqdsi8PFcS/eW7AFbbq68n64kKcsikCSEEhgriapxYTEcN+exEoMM4Hq+MTDEZlaIKftZixesbUchwHAkQsE+bb+9zEsaNsfPVtSqnDmtUIL8q5cigWSZC5JoswNkDMNWR5n/XYJ+o44y5RbZeL0kJQVpwSLmA6UtGhqJWv58YZrL8LqVx8pR/YTIKMeKMbI6esw5bEi8/THY0uK4j79kQxIOWLJkKMyFIHaioDOoXIjX+szPPDUegwUAEUg1RDQtTrVRiR99FHbSZ+xUk0VgYoioPO8oshpPTcIJGJf/B0QOj5OPvlkFG0tMo4Qvv6KvxHEH0E/o9sZOO6448wPaUdru2TNHMyYMcOi595D9qDh6EKHRV5rtNmywMovhOsnQPIGDEL2e89Z9RaU4PQBXZCNEqyZswAlpw+wZEdTJkp+g4TqicPkOas/z72XjUED1HESBdaays6YdhOZqzXRaUu/4JGxdKc6oNcpIrXElQ/+AXkzR2LggAEYeO9K+hksIvrOOmiLvKK7Dd+omcDYyVdC/B9Ajz4YtOA3Jn/gMgSeADFtlpMhGbZMibYdMwmXN5cI8yQwHxMvxBP/dxGGDR2KSy6+B8tQhKd/9U+s6no6eq78G/QvOgKlpQJLzFoAABAASURBVKXgb4P0yy3FsM7wk8RPLkUp5G+/UBV9PB6PeVecx6ObdVUEsYrNcAQ8Hp1DGT7EFeqex6NraoWA00qKQBUh4PHoWl1F0Ga8WI8nEdvJeDi0g4pARiLg8eg8z8iBTZFOeTyJ2RedHaQjDj8CZ4iz44u9X5jfAaEDpFuXbuCTLCwnRetiduD3P/j6qfEI+gvyMMC8/kryZT9xwHi/YwTMt+OQvzzhC09LHVPXzs9Gl+HjMdx4ViB/eY46zjjkLy+sLFo9yF+egxfylydpu22GA0Rb6J8ikHQEPJ7E5mrSFXAj0Oy/CyPDDKEYT4DQt9MDty5ciAWk23qI38LOexBXiIeDKZJAglYjHrT4FjrLnPVvE1l2GfPtOCU40z1wy/z5+OcVLfztnYVfvfYPDG9eJukzMfF//8MLL76IeS+8gLnPP49nn7sVZ1MBdMXohx82MT1ERoBPgPQb+SKm/7cIUx5ba9GDVjhdQqAUVfVnvd9OxprPTVVVIyoXHo8H3+z/wYTpAIfHU0l906GTSdJR51DFgfR4MtfOPHU8FQdGayoCikDSEdC1OumQRhTo8WTeuq62E3GoNVMRyCgEdJ5n1HCmXGcSta/AD6Af/BF1DquDzh07m9dedTy1I/gqL2d5ynRWFVEEMgCBROdqTXRZdm9lD57PQFgx+1g+x/KO2OWpHMb8DRDuVbsi/2i44hVsKsQnbUStJ2UcGZYzqhQZgUV/7YPVsy8yVPj8tTD06g0oJC2ScNFvI1dMUq41yZMkTMVEReCHAweilqViQbrpW5MY6hyqOPqZamcej6fioGhNRUARqBIEqmOtrhLF00xoJq7rajtpZoSqriJQAQR0nlcANK3iGoFE7KvsUBmcdOQRR5onQej8cOYz7loBZVQEFAFXCCQyV10JTDaTY+/e3m/nnrtkm7f7mLgkTChtm9BOp2goDhDxz4imBL9i1AO3zP83Lm9eWTnx6oufKaKe3XH9U/+HzlJmRgGQIJ4sLa/YWFccNxkWGRhzTOb4qCyxe+dYEuH9+y0HiDM/VeOV0Xdj4Q786q4nMHrS38B4TfZx165dWLZ0WZXaI7HiiYdhTfY1HdsmZpWdF3fccUeVjG9l5LJfHo/lAIk2LmvfX4sP1nwQIKbXvL8GTlr17iqQ3n3rXZDeXvE23lr+lqFocjW/4udDxS6zseO8dLtW2/PMDlcsW4E3l7yJxQWLUTC/AK+98hpeeekVvDTvJcybOw/PPfMcnn7qaTz15FN49JFHq2RNShf7JM6VXddTra/sk1vbSTXdVZ/MXtd0fJM3vjrPK41lrT73xZuLidgXeZcuXwq3RP547Wu52ndq2MCbuPvsu/Em98q2PoXRd7+ZcusG51MqX/NRP7HmIG6ibHBspZTYhpBs94akpXYKpuuI6vrBckzt0wd9HDR1ucKSbARkCiRbpMqLgMD3338fITd1syqq74P/WYibxg7BH28eiXv/MadGO/jhug/x5Rdf4osvvqhSPXQOVRzeitqZ3eK0adPsaFLDysqt43eAxFLqJ+1+gta5rQ3ltMpBqxatUK9uPXz99ddof3J7sJzEeLs27UDKzsrGhx99GEusltUoAtp4KiOQyFr93Xff4YD/yc0GDRrg1PanomvnrujetTt6ntkT3bt1R+dOndG8WXPrdRQ//gi+koL1UhmD6tCtsut6uI5erxdPPvmkIcbDy92kWS9cRqS8aLISsZ1oMpKRX7pmDuascb4atxRr5sxBSFYyGqo1MrxYNHMRvLWmvzXcUe8izJw5M0ChtlzDuknzPvjkGOuzPGP2JrbNHoMxs7c5OrsNs8eMQUiWozQ1oxyPqbJjlJrahWsV376sGmf1Ogvjxo9LiKyaeqwwAim+NlW4X1VSkfMufK2IlBep8d6YPA2YxP3dqwsw4NrekZhqPM/tXK1xRTNIgTrilBGvDr01aUhy7RCif6UGph2uf2oZli0Teup6FE5Kn5NcpbpdjZXpMazG5mptUwcO/OC673Ofm2t4Ew1NpSQdEtHX2WTp/lL46tTB7JfXAhL/9R/+h90lXztZqiX+ww8/mI1kNrZk0RIGVUaJzKFJkyahIuRG+YrIZZ2alJ2InVFXJ1FvZzpanHyxKLweecPzIqXJF408MgeilTGf7/PlDxfu+WIPDH1phSw78MMB2GW7du8CaY+jnDxKioAikDgCiazV/IHRli1aonVeaxx++OHYum0rdu/ZjY2bN+KD9R+YuLfIi7KyMrQWR2ZuTi74Y6VMJ65ZZtVIZF3/5ptvsPHTjZj/+vyoIKxduxadO3c2xHhUxhgFrNc5TEakvGgiErGdaDKSkZ/VpRsavL8agQ1772q836AbumQlQ3ptklEqjiNuxC/EFvlfyE35OWvgdC1B/xJDIB63dxFmLgQGjpONXT8NTzHDdTfPM2NvouWIUWj94BNB58HyJ/Bg61EY0TLeQKZC+TZx1vAm2Ul4Q/7NZuqY2XC6c1JBy3Ad3NlXeC1NVzkCabA2VTkG1dlA78nW3u6yh1N2vUn1uRqy1x5h7z28HOE8KZiuI24PMUPRjNpmBEl3kvE5py8sP+Hy4B0YU2f7T4J9gk+LmJPgtpD84F0Ojrr0PvYZ47/bgfl2XJRdPlXkMR0qxzyRYuSH8UuVtPzQzFwqfujQIbz//vv485/+jHXr1plavKPud7/7HX7729+au/OYyTLykJd1mJcocRPhP0/+B3f/4W789je/xb/++S8j4p///KdJ//1vfzfpRA5z5841m8+TJ03GSy+9ZKrOmjkL9917n8lfsGCByauKww8//uha7KWXXWp4Ew1NpSQdEtE3vMnHXlqPG6/rC36RHHllZ9xx92PY9nkJqvNv7Zq1aNKkCfbv349vvv0GRUVFVdd8AnOITxZUhNwoXxG5rFOTshOxM+rqJOrtTEeLky8Whdcjb3hepDT5wslOx3sChO/sfX/1+yjeWhygbdu3mTidH4uXLcb6Deux7sN1WLNuDT748APz5MfqtavtJjRUBBSBRBFwuVYfPHgQzZo2Q5mvDJ9u/NScPxo2bIidO3eipKQE+77aZxyXJ554IrYUbsHaD9aCjssWzVskqpEr/i1btpjrK15vMW5X+vqrr/G/F/9nJysU7t27F9u3bw+p6zYvpJIj4WZd/+qrr/DOW+/gzaVvYtPGTejUpZNDQmh006ZN+MlPfmKI8dBSdynWC5cRKS+qNJe2E7V+0gry0LX7XqxawysswOvdi+5d8/zSvVjEjXzSIr+LpHQN5jBtyPmkiIN3ZrR8OgjsMvLbcTYXKU1+kpPP5mW+kK0Xs2uQvIueE8fRQIwbNxBt5J+b8pe12YLnAk4Q9k/0jYib9G+NbOabspkIdslfJ5gBPrEzM4Bvqd/pYsm1nn4IzTNPRxgdKEvasYZZBprt2Wl/WUQdCCrLrTaCbYfns9yWF6pDQnpRrCuSNlaJrV6WD9tarWqSP4e6OChu/6VmRLtmv+0+CY/XiZmk3XwqMs/Tdm+iN669vhCP+h/5WL60ENcH7sbmHkcf2QchcS+E4IXuhwT3VaRs22yM6UNeks1PGXZceJK4r7J86tXirJkmm6jTcI78T1u2DE8NKMDVZn9G2hK3TvAtIg4dTL6kZ3OPh7r2QfDtItRX8oIZ4FMyfQL7RJH6H5oX3COiDhGoIvYVQYxmJROBUqyJuDbZbXBdsdcnx/oC5ku63Dos8hJe06LJcqODrRtD0cecM/zyAnH7PBWqm7XW220kMwydF8G1gnNM5t82f1uJrgkBfn/9QBBNboAh8UiCczXxBpJRg0qSKIthelOd9Fa/vPuGw1I+N14vWWsTHrxaTkY8qV5diFGTe0mmD8unisf/HJ74lmLZ5Ksw4mEJl/EkyLsyJP7wVWiJFv58SUtZ6wcfl9Me2xQR8PMtW4qnrgcK3ixmpp/IIxPp0ULhYpYtJ1w+y0jkT0+qU6cOfPLP0M34HHZYHXTv3g39+vXF/Dfm491338EFF5wP/jCXx+MxceaxjDzkZR03ssN56tTxoHOXzuCd/Keddhp+9vP/w7ZtW80X9f75/fDLG34h4CeG+6WXXiJ12JIPZ555hsR9GDtuDA47/DDwFRdnn033WmIyKS0+wdzRLQ3KJ778ueYJkPJ8iebH16t8G1adxPS16vhQvGMPsprk4ncT+loOsv1AaWkpHr3/Rky88x/49cwP8eu/b8P8NVIgdmfXq4pwa/FWdOnWGccee6xgDrz37nsSRutvxfPr1KkjPfGBoZt+RHqSIFKeG1nReCLJi5QXrb6b/EjyIuXFloWE5sUPPxzAxxs+xvI3lwfGMlKb4XmxdFjwxgIsfGMhvtjD16QF7SBcRqR0dLnAYYcdJjryE5Tp5Oe62+PMHrCpTy85zwn169MPA/oNwOABgw2df+75GHLOEJw76FwMHjgYTFOqU1Yg7i0IvFaCmyhz1pQIa/n2rQ2ZmYhWHpAnlq3x8vgpJumJCddozjuG8caQN240adwEu3btMq/B4p1gJJlQZs2ik5LxQwcPgTdrkH/37t1gHcbjyU+0fMOGDejSpYshxu36mzZvws7dO0WVio3Jd999i1mzZuGpp57C+vXrjRy3ebYO5UN36zodH19+8SXoDN6zZ4/5XZUnHn8Cs/8z2+gRKleyAuuRM55Iv5317LgdUo4zznSQaDNubSdU76CMZOZndemKBlsK5fpqNVbtbY28LKsd76KF2NJmgGzqj8W4/FzpkOSX7EWJyRsg2/yS5ceRvHu7D7d4B2bj/YWrUeovA7LR/TKRMW4sLusObPHa5xLIn8gM8EnSH/cuWoho8tgWBlLecHTfuwprSp0yaiJeCO8W6WNXP0b+PhDXNiVb4BX9qHO0/gAleL8k149da2xZWAAv7H4IJjI2VroEhC5bsqzxr48uw4kDaQAavL8KXth5HB/R6TIpG94ZWaA8yB/DQiySDbqgHOZF1yG27v42QsbW1kHaHpeIXtTDJZUWYgtaB2zVwoN17bYT7H8UuxbA5EO5kTBjfnRyN89FPDJnb8I8BVKwTL5fP4VHC/Nxdks/PtuKUWj2Wbj3wT4zv0WUfRUpKy7EpnL8rEeSctmBmZq0fZXlWPpGO3HW9KJwIcr3gX05Z1MB3txm7RMVXv8klsk+z7JpeXhwylPYFphTMn7evv6ywXhj0t2iHWWIKH7eWOJPF+NNL/x7QSyP1H87jziJTk8txbKHr0JL0xbrBMmdfQX5g3NE86oUi6hrk4V77PU00jpcwTUNkWS50SHSms56NOYScbovBM+/+XnMs3VzrvXMT5QoW+bR1fLdlXu0hmRvltmgLHteyHwotwdLJvIkutfq5Gd9J1EmiXmx+Fgen1J/rlozgj0msUd2yHi6Uh1jO+mqfSS9Kzoqctq5/kmZPEuFnszDo32mYrlvhXXi+6mc+MLbYjtlcrDzjaewL/r04aT0Yiv9HCwzFy/M74urC0cR2+JzAAAQAElEQVTh4ataBS1J6i+/exIwapRcqoksSQfGQ5IISXPyW3L69BmL2bZ8tpEOJP3hI1ISWP13qXOHDh1wSvtT8Prrb+CzrZ/hW/kSzQ0BxpnHMvIEcHMpN5z/2WeeNapddtlwFHuL8e9/P4jx48ahf7/+CenrlGtvTDbIbhCQwbsdSXWPqhvIc9apdFx6wTtKJXAl/9Lhl0TkSzS/wnqLoonoy3aKd3yBvz38Nu6/cajUBpas5RMXpVjy9lrs27cPEydOxNrXH0MpsvD351bjzbWfR+wjZVWWvFu8xvFx1JFHodvp3XBYncPw7bffYseOKmgT0g3at4TwyYHxGDRt6lS4ocpg4EY+eWq8DYHLjZ199+13+PijT/Dm0uUoKixC586dBHSpTJwliPshXxTqJg5d6vDWirewbu0H+ObrbyzZcYUKQxSZUgKPx8PAkhWBr6yMJxKLxT7yaaW3330bL/zvBTw791nzmh3m8XcFGJK++JKOGqkRJrN09VzMNNe4clE7ljQcbbbMwcwC+fZm8xbybshZeG5vV4wTnuGds6LqVxnb0LpQXG2bS6WQw0J9JIxno7ye2fH5DtSvXx90fDC9VzbcjjnmGFgODuDYY47FV19/ZcqPOOII8FVZfEUWxceTn2j5W2+9JfLzDDHO+ge+P4D1H67HpZdEvl4gTzxavWo1BuTnGyotKTF26zYvqmwBgGuqBEZeNL4+fc5Gi1YtzPUjv2yee945uPbaazDi6qtwSBxLCxYsxBtvzDcy2rVrh08/3WiI8WgynfluZFCWK7nSmYpcKzv1SW48D3nZq7BwYSEadO0Cy//htTb1u+TB2RbHNTsr28qTflhlFm+bXP85IDcPbUrEKSAmYMohGzHPzRKHunW+CJwrHPkzZxZgiyt5bAvYspDy5ojjoAQle6Ui52JNkqgAu/1yceqcjej4yIaTjTOxQwlKA9hJvdYl8BYCKPGiJKs15NuGhT/b85+HLfwc9VgmVcDQJn/aW1AAdO0aKgfRdIine5SxTUivoIyZM+ciyr0WwT6H9Sekj3YZQ39/A+X+dKT+R7ZrVhASWZHqBORKecQ4q7JMwojlLCNl1N5EL/TNewhTpixC61EjYPs/5Es3kNvSGkPiUSYH9n05n5zoW25fZVuxF+0i8Us17pskfV/FL9eME+PUjcR42QqzTzSgVytL/179cM6mRTD3uhqedrje3kNiGZz7Q+1wzmAv5OsGULwc3tx8tDYy5cC6UfoPlgkL+2riTIeTlKfWeYQKKZnxEhhMGD5mvnjrqb0Oi4DwcwFlSXaIXH864vqU7DVd2tqycA5Kuo6FfT+E0SXWWk+d3ZJzHeQ+7dJpOEfaDMyBaHPFz+N+TZAKZUBUfltfYWPbcfls/lihyPKxXEKDGeOpRBXRqyJ1qrnPafEESDwcneXOeIWxbNUb+e3mY8kK63wWV84KOUk/mocnZVIulUk5WJQI1mmHCU8uxVIpm4ZJGDN7a9C+t83Go5DcXm7aCcp5cgLw4JMrEGzDTf2a5RFIRAFqLIEkGHNDdevVw4ABA5Cbm4vX579hngDhZjPjzGMZedzIisbzjN/5ce6556J461Y8NHMGxo8fjxxpM1odN/nNmzeXngJlsrLZ/EceeaTJs9PxwtUffIRwilWHwu1Nk1h8dtncOc9HtKNE82154boybZdFChPVt/jzL3DXP1/H/b+znB+s369zrmxUd0ZWVi7oCynaWYphV47E2tcn4rsDh/CvpzZE7OO0+/4E0pS77sZtd0zGL26cGJHPB0TN54bG6Wecbsr5GixuTgk71qxeY/Ji1WUZ8Qkn5kciyoXYEsNI5eF5kyZPRkUoXE6kdEXksk4kWeF55KsIhctxpomZm3mx/M0VKC4qBn9YlxuOL77wEh577HEzllPFoRSPnG064/PfWID333ufauC777/DB+s+wJw5cystlwIP8z8B4mzPGSdP6b5SrHh7hXlNG9P7D+zHaaeeZp724Ouw+Ood5v34w484VHYIa9etDfA6ZflQisJCoNvwfOTCnhdZ6DygG7ILvZAi6VMpVq8uROsBYzE2P0/SNp/kz52FmbNIc7G61M53hl4UmHLhWeR11HXkz7LrMs+OiwyvOF2ilcHJ64w76zn1k/apx9w1kO0l0cnRTqDfUjcQjybTycM4+fyyKd+QU7azPEK+A5OSNXMFywg8lOng88Ehc9EarA6MgV+PSH0MYFlZTPxtUKfA2BAHm6hbeB/C034Zi2x7iFYnjq58dYDRYxacvrpQfOw2bP2CYfg6zXTo3AjyillIgqUSSIKxaESHB19Px9/+aNe2nfmh82OOPgZf7v3S/NC5x+MxP3xeXxwkZ55xJnJzcs1G/nHHHgc6NyPJpW7hFIkvUl6PHj1Q6JW5LMQ4eT759FPz2q3sBg3AdEXo8507kZuXZ4hxymDoJo+8IeTHVAK4WdePPf44nNbxNAy9eCiaNm2KRQWLA/3Yt+8rbP9sO7bKtR/b6NSpE9asWWOIcebFIzcyKMuNXPYpkfN8PN2SUZ7btZuo1Rr2Pnw0mXtLSpCdlRXANhpfaH62nE/GYqw4ygegAHxNhlUezB87doDZGLTy480pZ72x6J8Xj7+qy8XmxUnx/urQtaVkzWpsad0VnbMq135WXmvslbla4i1BVp4De67hq7MxXHB1jV/JGqzCgCRill1+bBPWKyhjuJhhOI4RbSIrC9klhSiMeI0RA+8o/Y9p11HqRNRLZpGdL1FRhCkJJMFYXMqAvYle18gGBvJh+wTY5+VLvMjv3Sp03Yixr1Ls3YS8nDB+G8Ok76uI02bwppA9F2kKxbMfxRuDR8G+p5X9qAjl9stHoWw2FS/3Ird3ThCDGP130w51TLXziBu9M56nomuTDGiFsKng+hS9reB6HHq+plc+G3tLS4M2nPBan8Ba6MQj3lxJaE0QHdzyu+Vz6hohLlnSKBGXQBKMpRKJSsExlUQk3SQ7Lk+kejWZl2G/AcIhSAJtXY5FmwajX6+WyGu3CYuWb40vNC8Hrci1YgnmM4xLm/DQpEXIv6ZXXM5MYfCZ6ZFYbw4cOIANH23Azs93gndn//DjD+aLOOPMYxl5EpMa5Obd+h999BG4ichNv2effRYTJkxATk5OkKmCMcqgE4Tv0aaO3OhgO7YTxI3YLh07hLDZ6ZDMsETZobKwnOjJS4ZfErEw0XxbSLh+4Wmbzxkmou+v/vI6Hr3nOmd1cGNh4shh6Ny5M+j8KJUT8GOPTccpncYYvo18GsPEQg933HaLeVpj31dfoUTq/P2B6aEMcVK8g59P8yxfvhwvzHsBL734ktk85oZMUVGReRoljgiE4xOeDq+fyByKt1kfrTy8zUjpaHXj5UeSFZ4XT0a08nA54Wk3dtazd080btoY33zzDb7f/z3OHXIurhtp2dtkcShFovB2IqUHnTMI3c/ojr0le43cuvXqon9+f8MaSSbzTKGLg8fjiclFe1y1ZhW2bduGx/7zGP750D9xdL2jsXPXTqxau8o4OnjnOfneXfUu+GTIJxs/wRsL3ygvt1Q2RkuykZUVVpSVh9bZhfB6mV+CEuGBd6555Q1feyN711KQhS6XcqNrAMxdbpIT/vEuKgDoOBk7HN1KVmNNqZ+jtBQlrQfA3sjx5zoCLxatLkG2I8dd1FnPqV+2tXFzaReEdxVx/5wyIzH7ZY8tjwX7X9JtuPRTygZkY1XBGpTC8SdOJgMxSuGV7xvO/rJuJOyYX2iwE5n5XRxj4NejXB+d+me54EeMv2wLR+krN68KvSG9iVHPKqLukfpklYYfs2LoWoJVJXl+XFujsGARvP7qbtsIX5vD035xgcAHXtoHklEjdDgePHQQheJZ9BZ5jdPD5B08aF6BRWcsHetNGzc1N4Cc0OAENDqhkfmdnmhCw3ULT0erx/z27dtj9erVhhhn3tq1a5Gfn89ohYnnZb7+k8Q4BTFkmsR4tDzmR6OyBK53eO01cPBAXHX1VQFx8+fPB/HlBjwz8/LycM011xhinHnxyI0MynIr163txNMrWeXe1auA1nkIroXZyM4uQeh89sJbyHyE/eUhTxwAAV6vF4XZrZEXFBbGHy8ZSx7bD9crnryqL8/LHy7nswI5HxagUP7p5J9T2BrD8/Ok8Vj9kWIE+1MqTpNy2GXLuRdyPpCzX144ptlZMFnEHPH+ZI0sKETrrnkRGKPpEE/3CKKYlZBerJAo5aGrOEtCz59ecWrGOv9E6783il1Tp2h1WBaffHB3jghIyoC9iRVPPgTxdsDsl7BjW2fjUW8+xP/BVChF3FdZgSXz2yGvZSirldpUJfsqvSY/iQneSejbd5Ls78zHpL59cc2ifDw5mfs3vdBv8KbgPhH3gNo5+xMs2zr7UcwPKROtW/ZGPoqxHHnlMYjYf0BqufokbF+upCpT5RCItTbFW09LAufciOeCcorFWp+iyYqnQ7lG/BnZaD3gUnQtmYO5axzrbHYi5yBU/C/qXEl0TXDL75bPXZd8iZ4L3IlNIhfPVdGIzUQrS938Ogbz1NUvcXcYx6FCJMZ8TV85wQldswj5T05GLzlFj5g1DXkPXWPlT10RWXKvfhg8nydHqbsEGBzCFZQ7af5gjBoROO2j3YTfwpEMqVU+EZRzzUN5mGZOvOW5KpKzr3Qf3l7xNt5c8iZ27dxVERGu6vhvXnfFS6aysjJ8+eWXKCouwrHHHYsuXbsw2xDjzGMZechrChI8zOdrD6TOGWecYZws/KHPVq2CYyRFFf6cfPLJyM3NxcqVK3HXXXdhypQpZrORX8ITEWpvXthhvLo+M6njcVnlz8953kQSDU2lKAdbTzuMwhbITkTfv940AP2vegDrPi0GDlgi+NqrtUUIcX48/bcp+PzAcSjdWYSuJ59oMUY43n3XFJSWlOChf/8zQmnsLN7NeULDE9CjZw/wKZDup3fH4HOs2c/XbKxYHmW9CBNr42SHYcUhyUTm0OTJk+GGQhpIMOFGPnkSFBvCzvpuKKRShIQbO+NrZ/h7QBdfcjFOPfVUvLnszQiSKpb17jvvgvZywYUXYPhlw5GsdYa2FksjOjZO73o6eEf5lZddiZ9P+Dk2fLIB773/Hjp37Az7j87ZLp26oHvX7uau6oH5A+0ilyE3n4S1tBTiAkFJNh0WsukuO98lBcENZ+GQTwlWzZklG0KkuX5HBzcaIJvTzJuDVTIv5SO88mEkO1sikT9eOk66dkUoh7ONAhRGqBq5XgRG6VF5fSPxAe5lhtdn/7NlnzEL5k82YluXFMJbalJyyEZr2UiUvSxAHFEl2a0d/WVdRMCO+dno1jUPbv/c6+/Edy6c33mCbQV55pR0xaVd/H0LMsSIUfdIfYLUCcqdNSvy2AqT4+PAgLjKeJaWsjhWGywPJXuNtsPQ0tBUImu1VwaVr8HaUrgF769+HwWLC2CubfZ+aZymdFAuXb7UOD3eW/UeGM/LNJpfpgAAEABJREFUjT2mto52GKpd9FTr1q3N5j836xmnbrzxhHE6aZ588kmQGI8upfpK3KzrsbS54sorMOLqEbFY4pYlQ4azkURsx1kv2fHSNZYTuwADwuZuljgbByB71RxrDV+0BmvmFqCk2wB0iTDF8/IdvAUl6DbA6VgOzuUCcQp0jSQgrGPR5YleA7jz7ddrVvh5J0xQtSVFr4DzvzUGiEN4rMPxHL0/VFDOqyUFBuc5qxCGHcuzkJddKOc3p4MKANe5QqveLC8Q7aYD4Qx8sqOMH+RMkx1Fh7xExzZhvYL2MWdVNgYYp1FA5aiRrC6XYnjrQsyZNQu8CWOWgJAVx7bK9780pl2z8fJ1mOuO3M3zTXgoA/Ymts4ea/ZRJmEaZgU2PlZg6jUPYdOmh3CNOBUsBwP7OxUrIu6rbMXssZPgjbF3UjX7Kq0wYhbf5DENg+V/2lKJzxoBe6eg12THPtEkLyb8NlgGiLPGe5fpu3Q1rIx20gq98xZhEXrDlgf+Rew/C9yTO/tyL085k4NArLUp9nqajWjrcDTNoq9P0WXF1iG4Hkc6X9PZ37pQzr+L5KST8FofrRdx8uPMlcTWBJmxMdYXpyaJynXWDY+n/Fyln8BW2o4zTGOqk666cxycuttphol7TXpi8tIlWBqgmeKYsKU7yib3FPHMZ140nkkiyy4jn1PuJHGq2PWXyEVAyxjybBlB/qB+thyWVY527dyJ9R+sB79gcyP57bfe9utUObnhY1Amzgzm2SHj8ejgwR+xefNm8It227Zt0KPHWaKb9WGceSwjD3njyQsvLy4uxtq1a827t/lO6Gz/Btvnn++QRirf/9zcHAwZch7GjBmNqVPvxm9/+xuDM9+vH65LvHSXju1d6gR45B/mL34fLhl+sXD6kGhYU/q2at4EM+65BBOnvIB1RcXmKYu15Zwfv0O71s2BUimQ3v3qp13lGB2LRx6eEbM8Ul8PHNiPHdt3yEVtHzRq1BDNmzdDs2ZN0VAcIj85+STzapLt27e7lutmfO25Y4eR9HLm0ebckLNOonE38smTqFwnP+u7IWed8nHIrPDA+otuC3a9I486At26d8XQYRdJFYs/mg52nXjhOefKV6dzBuGEExoEZLJO5eTCPL0mAuVj6UmZoQQcf/zxxvGRVT9L+AA6RbgO8WmPRg0b4bvvvsOmzZuM3fJJtYsvuhjBO6sdcrOykG02jx15kLhsyBeWZCMrS+KGpzW6dqkvbTGdi9bZJSgtlTh5JRcipdvwMRg7dgyGdwNWrZaL5bB8llk/pOeD11sijgHKM0xyoCwJ+ClZg9WyQRfcF7HLsmG3EXxyxC6TihHrOcqNrnY6KCuoL8tsEnn8RJUZxhcimxVZzpDEOIlxUjCendcaJV4vSr0lyM7LYqGQXR7UMYidFJsPeZxkMuVg50mUn6j6s5Dk5A+2Fx2TIM8AFGDumhIRYstgKEnzYZxkEnKw48H6oX1y5ttPFLEOSaqbD+Mkk5AD4ySJmo8dd8oaA9vmQucQeS1K9lp9/oVDMGbc6ABNuH48bPq/n10PksfjweCBg9G1c1f0PKsn6JzcuGkjJt50o/TE0iuSvm50jVTPmffRh+v9114+bNjwEbp27WKIcSdfzcQBj/zD/EXHIZpudO7QmUNinHwMmSYxzrx4NP/1+SiYXyBaRNeBsiiTxHg0mfb53Q6j8VVHflaXS8waPTY/N0LfcpEv6zfn5dj8zuIQGSNOEq7RxIBll6ALzwdmrWPaWu/Hjo2Wz/L+sF6aSP5wvvD0GEu3EHnSdlZnXGrrNba/X57kGz1qOmS/IunE/DER+iOwyye7q38cQvrKOhYmHKdLzfk2mAcw7peZ3x/5UepadmTxWjKIEdOWbPj/Iutg8/rbKdeGnc+wv38sKHuM1VeXehkbM2Pa3y+D7cYn4hK5LnWw+0c5TI+JYL/1Y9h1tDqUF5/s+W2H1jiE1+sp+wnOPQTuC9g8jrI02JtoNWKmtccS0NXux2BMC+y9sK9TxcVAo3P2z95XaSmOiGh7Jxb/rBEtpTJlMx2OV3ia7dnkZl+FMiPxMd+W42yDeviQd42/70udZaxjpYmNpXcwD2DcL3Oy3X9LnlVm1Y1sNz5zLc+y2PZly4scfv7Ft/jHnPX4x3+W4+Z/vIw/zngde0q+8eMbuQ7bVIqPTey1aYy1PoaspwK7fGKvw5eUO+dW35put22tmdY1g7VGmjW43FofH6OgHXEuhNu7M4/xSHPFyrfmFttj2iknUjra+sL6NrGeGz6bP3Zoz1E7DPY7dr3q4xPDk0+qaJMsPdLjCRABPua1q7PcGU8WShkiZ+8Xe/HhmvUB2vHZ5/j0443weDzgD2ru2r0LpftKq2ZOybgEPJwu8Dyw/4B5L/PKFStx7LHHouNpHfHNN9+ad2F7PB4TZx7LyMN3OLNOTDsJa3f2U7NFK+Bq3v0nZW1atzbphQsLqgQDe0PRJ0B8/933VdIGO1DnsDoMXMl/fs68iHyJ5ieCewivaJqIvqzbukVTzLjbcoK88HYRnK+9evoBcX7ktTB9Kt1fivN75+HknBNMmnWTQXxKaPnyFeBdsS+88GKI7E82fIK1a9ahTp06ZpN5xoyZ2P/9/hCeCusgWInpyFE+Yq/x5EyefCcqQvHksrwiclmHdeMR+SpCMeUKZInYWXj7lB2eFylNvlgUXoe84XmR0uSLSOyX2JoE0W3MFAJfffWVITo+2rRug7POOAvNmzXH4AGD0atHL3HMnIAffvjBei3cvn3+WhKE2FouutJhMWcxvIH8UqwpWAV064I8k5eF7OxCeOnTYLqkCMY5Yu+NMU/EBvrDOMnHeiUo9Iadg0rWYnVJa+TZ9Q2vHHxCKMGqgkK07iIbdCYteQxJEgVDm5xpxKhHfidveJplJOY7KZ5Mmze8biCdi8CrYsjr9VqvinH2OysXrVEKL7ItPCB/5PVFwS5qvtTjxycHm1AVmDjlS5wfuz07DM8LpKP1iQxCdn2GkgRDm8qlg3YVeHWAwTVGG7asioTSfiJrdYjuEdrLa5OLBQULsHrtaqx8eyUWLVmEgQMHRJ/zEWTEayNS+ec7Pgdf89ihfQfT1ltvvY283DxDjEeqEy0vKysbe7/ca4hx8jF0k0feiCQ4J7Kuh8tYt3YtunSWzXshxlnOMDyP+bGoe/du4GvMXnnpVXy47kN885VsEoWNgWu50qdk2k4svbWMYKc4iXo1Pk6poEPYfKpxTCqrj2Cq81xA4Cccy0h54TzpkmZfSNWtr7RZGfv6fM93mLvEixuv6IQbr+uL+68fiiE9T8V9Dy9B8Y6wa/Tq7lttbU/GNGnrXjJl1dbxSFa/ZSwqM1eTZhPR+iP6xW3DDU80+YnkJ5G3jk96lUmUhmMgI2C+W1ZpuI8/9LhtB5o0aYLjjjvOhHQa8HVMe77Ygy+++AKHH3E4zu5zdpXowQ1hbvybUAYpng0vX7ECL774Eo448gh06NABDU44AR+t/8jc7cxXtTDOPJaRh7ysE0+uXf7gQw+BG4GiCp548knT5/dXySaeZGzetBkvv/KKybP5kxE+8uijIt26+3rlW28lXT51ZAPEhyHT8ejiSy+OqEei+fHaiVZOPRPR15aTl9MUD4kTZPqDL6C0tBSPPTYds8X50bZ1i0B/rhh8Ei44u3UgbdetbHjEkUeiY8eO5nVX/fr3C5Gfk5cLvt5o2MXDQBo6dGhIeWXaNnNHzpImRPw14+6770ZFyI2OFZHLOjUlW+AyawfDiujAOtQ/HpEvFoXXJ294XqQ0+SIR+3P44YcziGpnLHzrnbfw0ccfGeLvfHyw/gPzGyDbd2zHxs0b4S324uNPPgZ/K+TjTz/Gpi2bzGuyWDe83fqdL8Gl3UpQ8PDDmGVoLgpbX4pLOmf5dchC50tkc7bAXz53FbIH9Ie4KPzlkD/ZbJ9rlZvXWvTPlTKpl0/vyly/3MXwogiL5q5CSckqzDFtFaAQrMsymL/sbvmQpkE9TYYcwuPhaWFBtHrhvFaabYbrGzoH48mkHBL5SIyTGCcxntufr4rx95+visnvDLNPTwZDWcjNLhQMck0+/H8+ZKFzOeyon+TLWGSv8stcXAS2Q4L/j3ESk8nHJIibeVxeBoptOQkI8sx62Dm+onvEPlFTi2w5Vor9tah8OhvZJYtAezWvkQngGr0NW3ZFQrNGJ7BWs40P163Hpxs24t2338PiRUvww48/gvkk3qgyaMAgdO1sPQGS3y8fS5ctC5STpypo5cq30Lptm0A7Z511ljgovYYYT6TN3NxcbPj4Y0OMsy5DN3nkjUQc54pcP9iyNm3ejHYnnWSIceYzDM9jfiR67tk5mPf8C1ixYqW54eG777/D2nXr8Pzz8wKY2fXcyq2I7dhtaGjN/8zBIRf9x1yCzlnBflV/31JBh5rsf9W0rfOcuPbCpCWT0BOM2xQpzy5Lt5B9mYWrWla/3pWxrx1ffIe5S73G+SFDA75uet9+oNPJORh2bmc8+fyKcue3kHVpxTT07dcvQGNmb4vNL42E1Nd0BLxyk3guSKas6rftTLOVyszV6sAC8hfJT8CRj5Rv5cUutXhq9ui/VVx6p5+MRODgwYPY9OkmFHuLwR+a3LlzJ7KysvD111+jZYuWJuQrTw73Oz/y8vKqEAdOVXfi8/PzcePEG/GrX/0KvXv3Bjf5hpw/BHfccQemTJkCxpnHMvKQl3XcSQcmTJiAKb+fYujmm2821ew0w/PPP9/kJfPws5/9LLAhnYiuiepwhH9D1E29eXPnRWRLND+iEJeZbvRdcdklCKfPb/45pmMVOv/3N5he90vsvu2GEJ4eL92DA7/7mclDEv+OOuooNGzYECeeeKIhp+i6deuavMaNG4NEHuY5eSoXdz+H7rzzTrihyujjRj55kthG1D7Fa8ONndkyqLOTmG+nGa8o2TLskHKccaYTJXsDMFa9Hmf2AH/bw1CX7ujaqStyWuXgiCOOME+A9O/T34TnDjoXA/oNQH7ffLPZGk1mVudLMGbMmABd0jkrjDUX/R3l4t9A8C83pGzMGMs5Av5ldcYlY2y5dn5rDAjksWwAWpMXuUZOsG2mrc0iIFfK7DjkL9eRZnwMIteD/OU6eCF/uZIeg2B/bb3g+Ms1PNFlwv+XK3yXIAhXpLTdVmQ+Ym+1E1Y3KxJ2kL9cadMvMzAQzAuXP6ZKMHGDW5CHeg7wjy+AiH3Klf5cgtgYOsth/rK72DYbVhaxDVOlkgf3a/V6cX60bN7SPOHaILsBTmx4Ih6Z9Uig/ZNOOQnLli8LeQKkT58+gfKqiuwt2YsuXboExLdv3x5r1qwxxHigwEXklFNOwdq1a7F48WLk+a8z3ebFEp/Iuh5LTkXKhl8+HMMuGYaevXqitLQU33//vbnBiDdGVEResI572wnW0ZgioAikFwI6z9NrvNJN28Tt63NxfjxfzvmxD6X796F45z707ZRjzsT5sXsAABAASURBVHXRkNg2eyz6TQamLlmCJYaeRP6ia9Bv2opoVTRfEXCLQAbzJT5XMxiMaulaHZ9gnpYk8IToLWnjMmVYy4mv3Nm+bTu8m73YuGEjGjVohLZt2iI7OxuNGjUC3/XOp0A2fLzBpPml7aR2JwW+lFYVfByvqpKdinKfefoZTPndlKjE8qrQm5uabuVefOnFEVkTzY8oxGVmIvq6FJmxbInMoUhPEkTKqwxYkeRFykuFNhKxs/A+UH87j/GKki3DDinHGWc6UTr88MPiVqGTm0/6GfpyDxiyEvNJTPMViKQ9jnLyKCkCikDiCCSyVtPB8e777+LTjZ+ap7TeevctjBw9EoWbCs013LrV61DHUwcdT+1ofgMkv18++OrPxLVKrMbYsWNx9NFHByq1bt0aP/3pTw0xHihwEaGcn//858aBzZtxWMVtHnmjUSLrOn/7aOHChZg/f74R17ZtW2zcuNEQ48xkGJ7H/Fj0/nvvI7tBNi4ceiGGDhuKlq1amidC4rUVTWZ024lWQ/MVAUUg3RDQeZ5uI5Ze+iZqX9GdH9Lv/UBOTn38/qEXUVRUJBmRPtvw5iJg/JOT0CtQ3BIjfjcebecvheUCWYFp/cZi9jabwZl2xqV8xTT0K8fbT/KEps3G7LES9nPQ2NnYJq2EyA/I2OaOX5qN9Lnnvj+B9Pu77sbtd0zGL2+cGIlN8xSBCiGQ6FytUCOVqCSuAlBHEvfaGcYjt3zx5FRVeR1Qw4wiGeGqQitN5O7asQsenwcnNjrRODWOqnuUgGJ9jjnmGPAOQ77qhF8+d+zYgaysLPPFO2DdVdFPNk+5dsh4htMVV16OKVN+F5VYnnTMBd/AhoALfO27zxMJk6qzW32Fz3wqenCBRVL7VRXtse+Ua4eMK8kpTE7N8XAQzBKZF5FsgXMkUn5l8yolV/rFJ+EkiI6DFM5+djYWLFpgaMmyJVi2Ypmhz7Z/BrusYEkBCoSc5VI1utx4mCelPAf9R/dDboisSHkubCBEhvJX1m6rrn6yx5fyLkbn+tU45pw4tDc7ZDwGHXnEERh0zkBDF8km+pgxo1H6RSlOyD4BfIKQ12xNGjfBwsULwdfX8XdABg4aiKobg2rEKgYucfsn+Cayrn+17yvs2L4D27ZuNdh17tQJa9euNcQ422O4NiyP+bFo8DmDcO655yCrfn0jl7xu2iJfOZI+mTw7jItPERY//DzWlqTJmMXtj/bDjH8141S65nk8/PDDeH5NScCGa0KPWtOmPb/tsJrHu9bgXFtxte3KDuPg8PmebxH5yQ8R4HB+YH8pinYW4auv+TtXYWv11jexaHMeclqE5bfojfy287F0BfNFHj8BfZgQMmkJ+TFxcYY8Woi2gbQPK6ZOxvxBU7Fk8WIsueMqjJgp4eKpGCxc45+Q+Myr0FKaYBXLvp0yWrjgl8qm7fLhHbfejG+//Rb7vvoKJaWl+Pv0+2tondTzvTW25ccobfNpsLQ7O2Q8lYh6GT+BichBsJejTAA5Mp6elJZPgHAcotmGjAaLazXVO6Ye+OqrA/sPEA5DvPONd/pyAecXar5uYdtn28wrUPhbGGWHyrD/wIEqw41KcIrYIeNKyV8+iC9f0cTQDb5/+MMfkCi5keuWh3q60Zd8lSG3+qQyH/tP/eyQcSV3c4iYubGzWHhynsQqr2hZZeSyX3UOs54Aidb+6WedjtGyoVpRiiZX893ZnuJU+3DivOS42yHjiVJWwyw4nwp5b/V7uGjoRTj/wvMxctRI88RBojIzjZ/4JrKu88kPOkxGjxljrnVzcnNx9dVXG2Kc+DAMz2N+ouSmrUgy2Sfm2yHjSrVvDam2MS9ejIcfeQRzS7pi9OjRuLhzlpkb1da+GHptbEu6bXC2w9qIgfa56tY1267sMBbWe0r34/llRbjxik5kh/WbH3ztlST3A/aTH3R+vPD6Etx3x/U47thjjP2Gy5Ua5lM+vy1yW9r93QzvNjtuhaxk12F8xbTJ8I0ahTwmhHxYiSUL2mL8NT2jtmvXZyhVUF6G1ZZdztCizZhxbX/0608aZ55OsfKD/Ez/4fe/Q2lJCR781z8i6kAepVDMFI/4eNBWiZMdMp5KZPQShcrtu5sC6V+ksjTIq3OozIfUJ4TqKKNAnctEd5Ls3Vvlks/xqGm6949/BumuP0zFHZPuxA0Tb6pWlRo1boTjs47HlyVf4vvvvkdZWRkOiHODr7qiI+SHH34APECzps3AV5/w90D65feD/UUSVfBHHXwyPgwrIV6rukCgXr26LrhSh8WNvj2fnYvKUOr0tuKacO7oHKo4fm7srOLSa67m4X4HSM1poC0rAoqAE4FkrNVHHnkkBp4z0BBfrUSnh/3qKGdbtT2eyLp++RWX48qrrqwWyCralnvbKcXaeY/gkUcK4EUJVj/P+GIUh/SuGItlc/sRQ/OwttQuZL6k1y6W+qz3CBYHKrJM8oIZKF07T/iEv5T17XaFR+TOM0JD80x789aiVLRZ/IhdD4Bstj8SSLMdKVu7WGRbshxNkjmG7ha/aScgL1QHSy8RE65DSNqvQyn5hEL0k7Th9bcVqhwLsW79x+XIFLg+ONtn3B4HN31x8tsNhtYz+JhxCM0PYiP5q73IGzAao/vn2EKCYelazJMxNnICOLNdGbdSP1sIZmFlBj/ySjtiqwEIWcfo5ZchQeWxhN9O/eMVTd+ATtKo+VBnf52AgiyIlM889idYHlJFst32o0y+l1f39Tz3JUg1tTch8FTmY+pSf1K69YE6k6pL70Ts69lFhbhxmN/5ISjv2x/b+dG/R1fhivBpmYM8eFEszo2Q0m3LrSdDxAEC9MQ149tiweT+6C8Oh/79J2NBCLMktj2NRzEVk3pKvKKfhGSIY+WJxeDvkz0xHpjx5MqorT48a0bUssQLnOuJ1Oa6GFi3JB3ysdbQ6Of7OLJKXazlpj27Hf+ayPV/nuNcHvV8bSqXOx9yPbRK4h1XYpqxB9suxuFpY0fMt+O2jPA8psPrkdeRP80xpmIb4wJt2bLJa8el7sppYp9Mb8PT42zZ/nDc09gmDrlp/VkuvFE+nO+keHM+kbkapakqzy7z77czPGT2cv2+A4lzP5778KZM+Ky0lAfKJO7MT5F4nSpHrQYaEMxr9Emo2265OeRRuQfuv7/a9Tk+qz6Or18fO3ftRGlpKX788UfzTmI6P777/jvYzhDGB58zGDk5uVWqY506NDUfGNb0+GRy+5xufMKHYTr0k3qmk741iSnnjvjadQ5V4M6CTLUz9sv+EfSatE1tW2ZmBewyMdy0jXTBS9fq6rFVrn+Zdv3g1naKFj+P1VkDMGrUANl0ykbXi0fj4q6lKJDNihL/WlS0uAClXS8RntEYlZ+F1YvXwi4DSrC6pLW/TLatChajyF+PuMJb6E+XoqgEyGamKc9Cp2EibxRpALJWrxE+Oy+oy6hhnVFf+FkNEvp8skGzutQhhyXRdYite7bp7yjR4eKugLeoFD6frYNTL0g+2xHyWXGuIZKShHwkLxgvrx91QD7lXYKupauxVnBgfZs6djjFVLcPTNtlbkNT18dNpwKwrX6tqFe8voTzsw7Jrhc+DnY++zLAP2bk34eSEhnZwnlBJ1QR8/1UWoKSPNvGRFOflS8xicgn4phKqZ+PGEhKGLOQk5ctJlVsxqOkROwgLxe0D/KQiJ3h9R+YZr57Ksaa1fDbBfsvgvx6SEx0kE+EdLQxjpZvySoV56NzvIKyqbfh8R+YjtQHt/M8Ut2K5qXC3kRFdbfrpWsfqlvvROwrq674psXpUbxrH/bt24f6desjK6s+Ij350e+srrDHonzYEz8dB8y4dhrM267MfNuG2XeJ02DcNehh0kCLK2di0aLFfpqKQQjOH2AzZkxehP4/7WnakSIT+nwtkdt2Mxa9uc2fdtYJxqlTdBkWX1CmuzRlVhVRl2jnR2ebbs73MWXFXcstLILnUa6h2dZ6GjiXRz9f27pyvTN6+A9M22XxQqAtxj1u2cXjYkf2WFNUeN2QvK3F8A6aKvYUakt8Agh3U94TGOd9FLOtN5/Ct9WLzRH4gzJXYtqjXtGGmLTElTMog7L9+s24CnzLW5CffOXJ7ZxPZK6G41AdafYzE6nOjwcPIZXpoFM/iR88ZOtbhh8ZFyLPQXE/kaxBklWWK0oN0l1Tfgs+Kvfvf/5dVKoZfRo1bogj6x4pXw685gkQp/Pju+++w/oN63HGGWegabOm1aCjtThIQ/KpGTxEg1rQNnDUkUdKP/lJB5zTTd+axFQsmM1zaGtwbRMtRAMqkk6UqXYG4xCTAZFPOo2H6pqe80jHzd24CRehklkpMTkyoZR8LDJxXReUaCpiNRKTIxPhVASvVzYnOstuubkWEDYJszp1QV6JF8Wl5Ld48nLqS6Gkc/IcZZIWV0RXuz7LUIpSU88qy8srhbdY4qVFKMnOQxb4J2lph09yPProI3j0UT594qzHcgcfeZmUsHhJAdClC0LkRNWhyPQvuu4lWD2P7T+CeSVdMKyTv4/Fi0Un5ofrFeS3dIb8UVeSRCPqRx3EubKI8p7H6pISlOwjfyh17HAyBcAKQ8uij5+TT9pY8jxKuoxCvxxHftS+ROGXPoS2R7XiyCstQSmEsvuJI2wURok3qVQ2Joth1SstFUdF9vGw5Ergz2eMeZHHlKVWffIwxTBLbCzb316xFwiMLYK8FoaIjKWDj/IiE1uz5Tnj4WNnl0Ub42j5lB0ff3f9kB5Y4kQZRqqH7kqBvQnpeaX6nK59qF69BWWalCAtMTkyEZmKdpZi7VqhT4qwtqgUxTv3CT/w+4dehPO1V/3O6iL5kWXYbbS8agYeH+fFnfn9kW/oWizu/zhmXNUiRl0pCsxv2QYf9xtc1dJuxy5rgatm3I28mddacu9ZIQXhPMF024gyguUItMe8zZh5naXvdTPzcPcdPRyyWV6VJE2JLpHXUrtdrkfxzvfkjS6rNOpaXhI4lz766DysK6Ucmyx5QawcOsh6nodSxzWDXcfnX78rso47xqFopMNmgvn542djm+AF8+dvc5ucUHJt+2IB81dg6QJgwZ0c12sxc/NmFG1jvg/b5ATUthw/y6y6K++ZDIwciTwmTVssIzGDoU0OvfL5NIidHwzdzXlBmFUoPqQ9ZqYCAdxf5/67oYPW/vtBhs59ef9+fNCnUAbuzwfTh5BK8Tqzn34GqUZP//dZkP77zHN4WojhM8/OwbPPzRV6Hs/NeR5z5j6PuXNfwPPzXsQLL76El/73Cl555TXLfMReqsMrFq+NmTMeKuepjlcn2eV5bVqjSdMmxtnBpz345Ift/OjVqzfad+hQLTqWlZXJ2PjM67iS3UeVZy2exOHAgR9wxGEecXj9UC3jyjYrQ+mmb2X6Wtm6OoeCdp4olplgZ5H6LIsqPDwIRSrXvIrbjGKn2FXUBnStrh7bycR13a3tyJJvfVWW7ztu4rTlaHyWBaEDAAAQAElEQVSRyrJy81DiLUZpUQmycrLAPzblK1qCR1dn4+KRo2SPIB/cJDD5cgiXE0iXrsNq5KMv/TUiSFjN9alEA30I8EpmeDw8DWSjy8VsfxT6YxHmyeZdLL2c/CNHhuoszcEXVb9gOyOlv9SfuoTTae1PNv0Jz3eTBkqkbjb4VESAPwbGEfkF0EBdf9z0Sw4mP5q8+lnIQh46d8wSHWTO1s9BblYpSkolLnJ4E19WfasM8idZhk+iiI6Z1BUG0y4rME6ibJ8XRUXFKPTlIae+8Em5L4wqjmUO+vbPwup5j4oTbBFkSwwiWvTNQecu2fAuYj7JWQb5izzGQLT8EpEZNl7SUKL9cDvPw+UmI50KexOV7Ue69qG69E7Evq45vz2WLFmCJW+vlflZiiVri/DC60tlbkDCJbj39uvR98wuYveR52z4WLa4cgYKChYF6KErW8ao2xO3F8zAlbJ/7fMxvghBfqbtMrbNtF/u7dYTIlad8jyxZZTnD+p7R+BJlfB+VUWaIEdbS53tGT45ME8C/9rGmOAiQSA/yrks+loeXOcuFv/W6rXi/vavZyI20E5AvmQyTpJoSDnzbKrIOi6uL4x7zBrfP+BOjH9aXB2iS0h+3kz8h74vf+Nsb8VSL/r3smyM2VSK+c56HN/bewhWPmBr0WbktYrEL7W3Po3HcDfIC/4JP2WRmLRlW+m2AX0fGwfM/M/KiHYeb867matsr6aI/Z6/YCFee30+Xn71Nbz08it48cWXwb33eS+8hOeffxFzn58n+/Lz8JzszT83Z67s1c/BM7Jv/1+Sfx+f+/qkVPE51GmTl4PUo1ZGp9a5DFuBoUUtkZdDamXC3JwWyG3VAjlCrVo0Q0shDpRPLFQpiEBumzy0adsWn278FHv27DHOkJ69eqH9qe2rDSk+4sXJa8JqazWIgcYUgXRHwMwdORmbUOeQIiAI7D9wAIcfBjBMd/tW/RWBTEHArNG6VssKlSkjWn39cGc7rZCTV4I1slFFzeRrvcG6ZN1qeLNy0ao+cy0eb1GpKfMVex1lYpwogV0WWo9lPviycpBLHmQZeXYbLEV2fRwP4aFMhg4K8km55AOi5+JC5HZuBeY4y1kWWYdyuiPYL2pASTbB/DE3ml7ONlnLmaYOayLqVx/1s0oCGPmM9sk/AlnI7T8UnUvn4YV1/rGC/EXBODJ/eb2cfYyOTX3pozgliv319xXBW5qF+sZ+ilDklXiWVeaUFx0ztmTx28dgvfpoledDqTjU5Au8ZT9JxrSktARZXS7GdSP7I88h+/hOQyVvpJ+cZex/CWwb9AXqRMtn/7IijFewptuYu3nuVpryKQKhCCRiX80aHY87bxiKywd2wZIlL2DJ20skXIsp1w/D2tcfw7n9zkLdukeVo9AWNVURBGKtpUF51vkw9vmea1O0c21RjLU82EqZrH8QsnOcceZRV3utDL9mYHllCfIXlCEJvy7BGEutlHWU9Lan8bi3P3q2lLjwB/Ihe8NtN2Pxiq2Sa5VZxxVYtqAtcsrxE7/NmPmbxeh3dQ9TJyjLqhk7HV5q1XFzTGSuupGXbB72rHnTJmjRvClaNW+GHNlrz2nZHDktZQ+eJHvwdCgZ8u/Rt85pJXv3LYUYWkRfQ2uzr59j9viZrkmqc9zxxyHV6NjjgjoF4scdCyvOMJSOOVbSQscccwzHiXNWiXPZQW3btcVpHTvim+++AeMdOnSoXoxkZPiDbxJUb7sODGRF07YVjzS1ATNzoHNIcFAbTl8b1rHTsasNNsBlind8SKjXHQJCbRjzZPWRcLmwnZw+F6NzyWI8/thieFGKtfMew4trstFvaCfInjUg+uT06Y/sNfOE5zE8vrgEnfsGy4AsZJeyPushrAxAWX3k1PeiyJcLIw/yVybUKhd5Xqve40WQjWbJY75PQpIECEtnde6PTsdLQXg5sqLqEFt3q7+PP/YYlnjz0LljfSCWXpC/MJ0COkpRZP3qo1PfLoCN32NLIX4CENekkrRPXXL6XIxc7zw8vrTYVV9C+H0iJJwki3KNrlGxkT4O7Q8sFvsQLB+ftwbZ/foix7cP615YjJKo4ybWE7UsODaPB2zTwi6rfja83hLktqqffByLloL235m24GPnhcqEGA8nybawkf5HHONo+awoJHJznOMVLt9NWsT4XMxzM35u5ClP8m0qnTFN0L6OqVcPXTr8BP++53b8+3fXS3g9vv9+f0xS2yTIlSSpnhVtLQ3YH8D1pnOc872IQnlZ++Ks5cH1mutnvz45wXlEgbLWBcYZWVHP1wEeh84J52EzZo0cgIEDBuC3Cwbh2itaWro4873jMKIHrD/fStw3ciY2b56JUVJn4IDfYIHhvRcrfS1x5WQ+ljHSyBs4gHnb8N8Jv4F37J3miSOjHyXZOku8bbQy8ki5qcM4ybRl6TtqZh7uuq2npS/LEiGRm9LnAtHv6GOOxjGkY48B99yPOU5CQ7L/fpyTjsNxTB9/nH/P/riU8zHYPo869eodjXSgukbPeuKBpr5WWLfu0ZJmvC6OqltX4nVlmGh/yfZ/ZYa8nLwcDL14GPr17y9zuHr7ZAbGf6jelrU1RSAzEPBPHxNkRo+0F4qAIqAIZB4CZpH2HzKvdzXQo2q/Yq25PvrNxgSxtTgeHYdeh2uv6ydOiCx0NvE+aBWCVSucfR15SEPRUTwZtkzIX/2OQ6V+eFkrqWPx1u80FBd14rMewTyftBCQ2adPgNeS6+RjDtPX+WXYaUs2U5C/yDqwtJXIpm6kYJ2Q9k3f7D47+EP0Yn54fTvNsuj6+bI64iLTBnWw26FuySK2b+viH88+HEHms02hPk6MmR+JP1wfJx/LmBZZ7EuIvLAyKT87h3mWLtbYM836druMR8PMKrtW5ASJ9ml9Ly8tLQGycpHjsENKTwrl9MG119ljRD1sfcOlh5VFG+OI+c66FkbX9uF4hbcRPw3HX3xu5VAEEkPAYV4hZ4TEpCh31SLQypzjIq+z4S3715uo5/tosqx6kduw6gTXanv9ZNssC11DIX/Rz9esUxnqgVsXLsSCAN0G6zmMsPwHr0ALKbl14YO4oiW9DIPw+0Ad1r8Lg2Cdb3wtr8C/A2WU1wJXPLgQ/76yhX9OULYlx2dkRitjv5y8dprt2UT5zE+cRN3AJ/HaVV+Dyh11lOyzG6rn32/n3ns91KtbT/behcSBavbpmeZ+vYT0LdT1h4zXEx4rPBqpENYpWLwMVU1Wp+tJhxOhukF+cW5QhgVkXQN2vXp1UU/ymVfXhNbgcKB4U4WSLACyNqQKDta4iEISSRWd0kkP1TW17LkmxkOmDuy7BGqifW1TbVBtQG1AbSC+DehaHR8jtaPIGFXIdlhJKCFMhZ+fhOrIJXxS+amAUFJlJltHlSfXnZFt1fW4oQTrXnwcL64F+BTS8YqpWD0xFSAk5hpHYVde4la7qCJjLmYl81YMRiIVqa91UtjGZEz5qfYxYqNC1d6umHHUNkUfhJdHygvnSaG0UZcdlAiDVCNRC0cddRSsBw34Kry6sg/vINmPr0tHB/fi6eSwQ8mvx7Qh8ifiA4jNe2LjJqgs1WHHLhhyDqqKKL+6iZuESuIVlFmUKjhYNiArjkRSRSfVI7VsRMcj9njI1JGPziG1k9h2ovgoPhlmA+aLfDr1SRZq+ehanU5jliq6iuHIJxHbaYXe11yEU2VX2X0fKlIn2etqKuiQ7D6pvPI2aI3zBRdei58mbKeZiyfMXyLzPHOxKG8z2tfKYmLMizvDEqmsLK2fSvbYComf75Ohf021G0v3Hrhl/q04K2SvM1JeLBk1Xwbzl7rnAqNeBh6MAyQD+5VhXUr/7pSVlckmBsAw/XujPVAEqh8Bzh05z+scqn7otUVFQBFQBFwjoGu1a6iUMQwBtZ0wQDSpCGQgAu7neQZ2XrtU5QiofVU5xNqAIpAUBHSuVh7Gxx9/DPEovJWMdIBwk1AJxuGQKjjUqUNT84FhquikeqSWjeh4xB4Pzh3h0DnkExSUUmp9r9K5q2OtY51mNqBrta7RFV0T1XbUdipqO1ovfWxH53n6jFU6ziu1L7WvdLTb2qhzqs/VcMdBtaarsDHuSpcT//Krb6CiVE5YjWTIt2Xz6J+GcgqQEUgFHEQTqiHaSEyOTCgpFmoD7m1AOAmXzB6JyZEJJcVCbUBtQG0gtWxAtOGQyCotMTkyoaRYuLEBQYlsYjUSkyMTSrUVC+13ptq+jCy7JjNcYnJkQkmxSJYNCJIUJZYlMTkyoaRYqA2kng2IRhwWmaUSkyMTqUSiUop/rrtuJOJReBciOkDIdMuNE5AosV4qUCqZjepiTWfLLoiGlWZMSbFQG3BvA7V0DqkrWwZe54n7eaJYKVY1bQMyZeVDLXQsiIKSezsQw5EPEXNfh9xKipfaQPrYgExy+XDE0kdnaquUHuMlxiUfjlZ66EtNlXSswmygVnz/l4kqH/Y8NcdflMvIT1QHSFr3lnaklFozSQyKj7ZJkFp6qZ3oeKSLDcjk0TlEEJRqxVVhusxL1VPPIeE2wCWKeRLqXBUQiIWSu3lCuIiVhPDJgXEld9gpTopTutgApzZ1lVDPEQICsVBK3vwlpMRTQrUvAYFYKCXPvhTL5GFJ8ySeEqbkXKVeKUYvvPQyKksZ6QChHSklb24mA0tr7lBSaulFjZRSeEzEcHR8rPERKORDNKw0Y0qKhdqA2oDaQGrZgCzU8uGopJZe1EgptcdEDEc+HKXU1pMaKukYqQ1UzAZkksuH6FWsPmvWXtqIpya9iA+J4J4V+OuzG1Ny37Amx0egkQ81SGP78veAvVDSccxUGxAzlw97l5pjLMql5OeSYRegosQOZaQDJNSEPsXsSffgFgfN/oiGFo9YbxYW7YnHVzXlu5fMMjrfv+QLGaeqaSMUp6puQ1pjE9IbicmRCaXYWITbYLx0ZfEMl19ZeVo/9vgmio9IYxWZPRKTIxNKigXnbUXOcWo7ajtqA1VjAyKV0MoqLTE5MpE41VxdrinO69/wdDr1Jd10lVGnymI1EpMjE0pphcVHL5rvb/b3zsz5Hqd2mDw7FEmEU2a4xOTIRIaSOCnud+zB3DLJeW6pSJ/bYcTVwOOUef/H6NS/XWbjVyH3jlgVoRVkJCZHJpSiY8FrHOf3qMraqGIdHWvFJhQbSRESmaUSkyMTqUSiUgp/7v7dZISTG3Uz0wESbjdohPNuvB1/mmrRiPYCTThPpLSwoUwOkcqqKu+jl+TC+V78adfZRt+b+p6QmvNB+v/mm2+CtHTpm1i6eCkWFyxGwYKCyPoKjIGP1HV5Po8sqzbVJ2hOG4yXriw24fIrK0/rx7Th4qJiFJO8xSgqLIK30IvCLYWR63BsbFJcI2NUW3FxnuNu7INdT72E9bUVC+23zo0qsIFirtOk2rJW81wT69qjCjDO1OvCWmc7tdk2+B3uKeA6//dNfu9M5e9xmTrnUr5fXF9tGL6J7AAAEABJREFUyuj5shGz6aQI7MFcgi7st/PcErn/sa9j2l9k9kj+NHUM8huKwIrIyOQ6Akngk8n9TGbfnN+jrm6E1+7X71Epv44mc/xrSlZgokqkpnSI1a6oleqfRx99FBOvn4iJEye6VtW1A+SWW27Brbfe6lpwTTKGjyN1Cc37EgV/vxezN/jPrxvE6fD3ldgtjD58acpumfw81mAPXnvgXtwy+SXrUUtTzjobMXsy84UCj14y72EULBFZ/rKA/EA91iWRV+oaPqkjDVv6SdsFG9Dl6tvxx8tPgpVHfpK/TqA9YPeSh0U3Z30/D+UG+JgXzmOnpT3B4RbyC/11yZdhbbLdGCQXML17n40+fYT69UW//P7IHzggogyBAD7/DxiE9iuGfKlU23kFghA8o6f94xzR/vxltp3R3ifbNkD8bTuIZPN2mW2vEgbmCusqVcpGpXKrnBy0ys1BTl4ucvPykNe6dciYC4tJm7HXOWSwsDHR0Jp/xjbkEMCj08nogLB5b8qdef54xDUjdN4Hzw2sI2uAnC+s84a9jjDfjlMnZ9oZl7KQ9YdlkeTFar8i7Ui7Bg9/W4HzI/NTlVSvgD0b261hPESZ2rRWC+Qha20wzTnrmIMh85ljxPKwebZ7Jf5abs0I4w25JmFZBlEtsx3pbojt1J60nLcK9uDcGy+S86/TfiXf8V3LnDvNdTTnSoy5FHHexKkjE7X24O3EOL3iMky14zvx7i+ws8kpOPXE4PiYvsvBZ67JHPYfMR12LgnnCTn/OOcG4/f693kYd7QTUieoVybNG4G3dtiXdDRZ4yaiguet9icbR50lm/YTboe0G0d+4PoldK0P/e5k26BVb/aGUF535wXWFTkRv7dF0yk8n30RGWZPKFSHyPra9e06fh1MfSkrN59YzjaE9LtW0KbEwCx7EswccYmm9FylfqlK/3n6uYiqMT8SOZldO0C+/fZbkJyVqzxe0QbCLQx78Lo4Mm6VL2C3yiK1aPcJOO3URlizfqOxwj279qDpqT9BI6m3/tmZeL3xJfjj3bxLoZFcyN6OWwbuwRN/Wwn7bVjrn30eGHG78IzDuTvfxCJZBIyFs53dJ0u+lI1ojzVR7sJl/Z0Dx/n5GuH1/9qyv8SunY2A9Q/D0vVePP2RgCB6WfIlvu4T/529X+JDabepZJmP8FBuZL0Mh+lrQA6zfCcg/xei692kS9BkwQq/bCkUeYY3Rniw7GBQZgw+I0dEBj7xeLU8iKsNmo1JrHQs+wvU24inF4q9B9JibjFt3raR4Hz44y96mrlixtXWS8PgmCWAhXEKuuW3x4yh2zrKV6FxSTvb5ty3z3EPfIFBl51k9Zu2QnLaAdMk5rFexHOWPe8jnBtgnRf/KOeNWwYC6z76MnJbbINk2mFEyFd+/UFEebHaFzn8UC6JcVJIvHw7Uc+PrKdkjaHiEBWHWrdWy9ogl8YWHtzE4hwj0UYYkiLMZ86zNZ14DS1rh70O7fkCn5s8XkewopDIIW/ka2GrPO3WYelTJJ1rne1EwSESNhmVt/tTrPOdgtPka1xov+zzGe3ff/60r6PF1M0nwlxClHlj+HmIVCdTsM/0fnD8bMrkvjZqiCY7l2Fh+F4G+85+MyQxTmKcJHGeH2LvaZS/zmNV4Ess+pu1T3PVKZIjsuRofWrLnLF6ax3ZfyXrWiYWDhZahm/P4jexpnFDNBb+qHbI66Jy1zX2Wi/XP7KPGLKvZuQ7bdPmTfC8INdmr0f83sb9nOcR9ZpKv2uZsQ09N8ugyBjXaJ6oEPjUtC6R2g8ol5qR6fdOx6hRo9DpzE6YPn06mJ44ciTCKVx71w6Q7777DqRwAamY9oklhxIvOG/DfXcLjaDDYQV8HU5G0517sFtOlB9+CHTq0EBqfYoP1glvv3YSpwT2zoeG/Xqj866P8aF4QHwgD7Bm9r249U5xlsg3xJ0mn/yOuu1/gs6ySO0OlLGcxPqN/O1Jmny27D17sFPq7Gw0zNL1xrOxc/ZLWO/XxieLV+dOe/DBBqm35xPsbHQyGoN/ko6pl98BdCd15l3+dh2pJ57bWwP5gkc5fYUn0H5o/NDBskDJy6+9Eog/P29eIG7XMC0G7l63czWMj4BBzoFnrHQs+7PqrX/uefgG9A6zG0c9sklroTZva8lCO65hMhA4VHZI0LYkbdy0MRDf8MmGQNwq5VlJzt06h8rhYuOTaWFi/ZE5fKOc33iOu/EELLjTPm841v6/r5DzHaU657HUs893PBfJ+Sdwzop6bgjK/NOe3pjYj+dOyg3m33pn2HmGTcrIlV9/QuuFyHPRvvt2PpVze7TzNnVQUgRiI1C71up2GDCwkf86V64b//uxmcFyBpJZTJyY9KH8fOY8c6wpfu7du/egaaMT/CmrrnUtHeVa2M/JljKBapftZMKIVbwPwTkSTYZt/3a5lS4/l3yIPG9YL3odliqlPgJmBGvF9Xw7XHn3xfCZPRM5l5S7NpR9j5B9B4OMnAF4Lol2zWbxRJoz/Ka07r8zsXPAbbiyvdMOYtVx8mVG3PS2VthXMscr+B3mTwsb4dpf9kDDWHtre74Ayl3XiD5Rv7sAkW1T6nDAxOoZs4gZka6xWOq4xgr53sY5E+uaytG/Pb2D392i6hvk1+9axL1qyIx02FytmpYqJpX6pTrR6UEnCEO3utZxy8inP77//nu37KnLJ4tV011fYnejk9EJn2D9hk+wDifj1EaJqCyLj73ZJBtOV/E3RRKpHo23kXib0R6DZEPJsFDHxnRKmJQ5NBHHza6PNmLPR1+iSYeGJi94iKaXM/9idIb/b8P/cFvBCbhZ+nCfXKAE8v3F8YKDBw8GWM4/bwjmvfgC5s59Hs78AINGah6BPSuxABcjafZa8z1Kew3KfGWBPrRr1w4ff/IxNny8AWVlwfwAg0YUATcINJJzW+MN4ignc3Dtv7bJm1i4gXkuKOa5wSET8zB9yV6/wGB+xPNJ1PUnWO9aW57L9ivaDm+G0HXQP2wauEKgtq3VjfqNtm7E4fXhL+2bJhxQRZ3PDh5/dPeePWh8YgN/qvYFtc12kjDC6SmC3+F2yffKPQmqH2UuxZw3Ueok2LKyKwJVj8CGT7G28dkR9hpOwkBxtK+dfR9uu5M0D2vh/AteG5a7Zotq/5x8jbBrt31d6pAXtY6DR6O1GAGnvV2IDgEknPm3BfZQPvpoj7mZOcDGSMzvLjFsk3XDKen2GuyHftcKB1vT6Y6A7fyYeHvo74CEp+1+unaAHDhwAKQrr7wSo0ePxi9+8YuU/U0QOtKcxM7a6d0ffYLPG5+ARr4G6HAasHP9l8BpJ6OhD/D5TsJpHcXjuXijxFmLefytjeVy8j4Z9Df4fOKkEKfEuo/2Gh5bLkNgD+z83UucdSw55LHbsPl85sLAKdvauDK8u8U5s6sR5JratEWNfA1PRkffF/gQJxh9TJ7RvSEaR9XL2T5r+NOMNm5o9Z16SNq0a+T5eWLED/540Ohl12H64KGDINl5dsgNXfoeTRhDps2voYW/DEkIxrHSseyPZa/P/gQd+55k5AXluLH5yLroGFm4VAaHQ3yKyjEfyg6VwaIyM05O2WbuwAcTOuo4eTRe+TFJRwyD81n6b84b7XHaKcyVtMNWrJxgHtcF+1wUcs4iY5RzA4ucGNlpO7TLnGm2E3n9IVdQH9ZljqgMJNi+VVfO3xHXuejnR9ZTCh0DxaM8HrV9rTbzUiYmbSP6fI40zzaCT1bLdDbntKAc69rDXn9Cr4XL489205Vqu+2k67glrvdJGDAQ5rXGu/1zxefbiEVLgt8Xg/Zv2Xj0uRRt3lBCtPOcJTNxvbVedWNmruNrxfX8Xiwq2IDOA3paew0yL2jBNt4N+47GvX+4zU/WDZpWWaRziWWn0ecMJTdCxytGY+DumebmHEsW82vXnKk99mXZhD3OlQlpJeXrR7HD3SuxYKe9d8eafj0YlYsds6cYtq8GRLZNtslqDC1iKrq90v7t66aQ723+PUy7LPyailJt+QxNmoeo+vr7JHM2wB+IR9MvCl7+epSjFIprqs9VmkgmUh23nfrhhx9w6NAhs/nGwSKZ99q6FVCtfDLT5MJCTExaZXwP3vjbfbj9N/fhLwuBc67oIcuQD41ObIi1H+xBx/bZfj4fOlw2Bufsmie8vBPBqveXhQ1xzS+sOkA2+l9xNrBwpvBQ5kv4KNBWIzTe/YLJd7YT1IO6+KSNYWhs15+9J6CPkf2LYcBsyhX625toPOICdAjIFzWl/VNP/AQf4CQ0MvnMo9xYetk85CP506echM4fsK/S1nofOoN/LHdHQ84/TypYvHOeewZlB3/006FAvt33OnXE1ITVhEZvSWhYDicbr2Bo2SBt9/bfBG0ymBYRARxj2R/QdOBF6N/Ixj1YL77Nl68T1M8u07AimJx0UjsZCAu7jz76MLi+midDrHxbrpk7kmXCwJhLhsYDGNpY1b7QsU787RN0vME+bwTzn9x1NgacQnsRuAI2E2XNiHlucMj84BQM7GufP51yw9uJvv7wYt4+Pz9py4vZfkXaiXV+pK5KtW/OJDbmulY75120+SzzTK5hG9vXt8+txOJ/zMOuqNceUa6FA+tTYmOUqjastpMZ4+jGvhr1HYVfn/YJ/iLfN63r9E9wYl/7HEkcnPPISpe/Nv8i5ryhhPJ1KEvJzRilAo+5jpfhMmGGrXdOfPcsfQFvwL72lA6bvtKC7Xh4aJfJuSTqXku08w9lWfX5vbbjhzNx+3OfSoaVX5vmjLEr6bYJDeaS0NBvC9GwkOJyGEWyw0/xX9mf+3zXm/513t6bkf1AF99dytsm9QlvO5aNR/neJrp3uCzWNVWE724u9A3OZ6eO0fSLhBf7pxTEMRQLM0cly4QyhtH4ai6f454+FP4kiJ0O74HsSodnRU6//vrreOmll/Dss8/isccew7/+9S/86U9/isxcw7mh3sWTcMVdt+KeAI1Cv4ZiRmJsu3d/ATQ+2TxJEaxzAvr9/FbhH4bO4mI45wbGL0R74Q/wNOyBGwLygmWQv8b9Rkld1gm2E6gXkOHUKZzPWXYrrjjZ0pVPjlxxl8XbsM8o3NDnBDjzTBsR9aI8q57hEQ+xLceqT12Fhl+IYL7dpvvw0uGX47LLr8QVV47AVSNGiG6hdQWawMfSI7Rc80LxsPDg2MnYBGwtUjw4tgQ4sv1ZciybYTtMB+v5fC5sPsRuKEPJGqPk4dC+/ano0OFUnHrqaTjt1I46hwLrZfIwTvaYpYY8zmfn2mDP7bD8n/dAw7B5HG/NMOfNkHNDmMy77PMf8+12OV7ONOO3+s9ZkctMO2adc8rz96lc+6MC53DrHGanY7Uj7UY8P0q+2lm5tSY17Dp1x6b2rdWcWy7nmVlj7LnbA7yejn7tQbm3wpr/tvzUHfdkzIvaZzuZPZ6RbILf0Sybpm3b5zTiQHt32jnTt0Y4N56A6PMmWh3KV4o0HqzFFZAAABAASURBVKmYx2svm1JRv2TpZOaCufa0bZP2O8pxDWfnMwwri3jNRp5bI8yZ8PrWHLpn+ElyfROrDuulFiUDe9u2GCZDXubLoI2MimyXEewQOAU/Nd9ZbvVfv3DPkHZEOf68qN9dnLZp13G2bcmIdt3EMY2812PL8rfv3zO0xs6SWf685MiPqq8t19bRqhNNP18EvCwdKEcpHAuOp03hZamQtnVLp5CvvXr00UfBMJrerh0g0QSkYv6hMh9i0xdY9M8/4q8LgUGXnYUGUfj5Fv6yKGWR5CfKH0lGpubRTuwnhjK1jzXdr2TYXzJk1DQOmdq+zqF467qWJ2r7Ot/VZhK1mWrgj3P9lvpjpmt16o9Rqtqx2o7aTqrapuqVPNvUeZ48LNUuy2Op9lUek2TaCb87+cL2ByPlJbNNWxbbSWRv0q6nYdXaREXxTfW5Sv1SmaY/9hicRKcHnR/r1q3DxOsnGicIy8P7ENUB8qcHHkKiFC48ddMnoO//3YK7p4xE34bRtDwJl8csD6+XKH94fWc68+JlZVyyYV7xk3m9S4UeJcP+kiEjFbDITB10DmXmuNZcr3S+1xz22nImI6BrdSaPbtX2TW2navFV6YpAKiAQfZ6ngnaqQ7ojoPZVlSPI704XwP8zi/6GIuX5i5IasJ2RMfYuk9qYCqsGBHSuVhzkn151GcIpkjSbx1kW0QFywZBzUFFyCq+p+I8HD0EptTDgu+18YhAMdWxSa2x0PNJjPDh3dA6lx1jpnKrEOOn5W69f0twGdK3W+V/Rc4DajtpORW1H66WP7eg8T5+xSsd5pfal9pWOdlsbdU71uSpbt9X3SVJLo0aNwvTp0zH9welRJUZ0gETlTpOC2U8/A6XUwuDPDzyITRs3gaGOTWqNjY5HeowH547OofQYK51TOk5qA7XXBnStrr1jX9l5r7ZTu22nsvaj9dPDfnSep8c4pet8UvtS+0pX261teqf6XE2Trf+Amnf+firCKVDoiGSkA6RXjzOgpBioDagNqA2knQ3o2q3nL7UBtQG1AbUBtQG1AbUBtQG1AbUBtQG1AbWBzLcBHeMUHGOHzyCjohnpADm+fn0oKQZqA2oDagNqA2oDagNqA2oDagNqA6lvAzpGOkZqA2oDagNqA2oDagNqA2oDNW8Dqer1eP6Fl1FRYp+MA+TlV99AVREbqW465phjoKQYqA2koQ3o3NW1S21AbUBtQG1AbUBtQG1AbUBtQG1AbUBtQG0g821Ax1jHWG0g5Wyguvfw3bTXvWsXVJbqXDDkHIQTG7/lxglIhFgnXA7T5583GD6fr0oJPljyGRFFFhQshpJikMo2sLBgCUiprKPqpnNIbUBtQG1AbUBtoHpsQHFWnNUG1AbUBtQG1AbUBtQG1AbUBtQGatoGZFtddtfNRru1116hPX3/Pn2F6pb3ITRufCJITZo2QbPmzdCiZQu0JLVqiVaknFbIIeXmIJeUl4tcoTxDecjLy4N5AoSdi0ejx12PcIpXpybLx113FZTSDoOMHbPLhp2PExs1xDFHH402rfPQTbyXpEED8qEUGwOuIzqXdS6rDagNqA2oDagNqA2oDagNqA2oDagNZJQNZOz3f7VTtVO1AbWBmrKB5k1PRGWIe3CZSK4dII/MfBDhlImAaJ8UgWQjsPbDDXjptYVo1KgRevY4C63F85idnQVSsttSeYqAIqAIKALpiIDqrAgoAoqAIqAIKAKKgCKgCCgCioAioAhUHoH27U9FRajyLaeuBNcOkGrpgjaiCGQYAq+8sQje4m0484zT0axp0wzrnXZHEVAEFAFFQBFQBBQBRUARUAQUgQoioNUUAUVAEVAEFAFFQBGoBgTUAVINIGsTtRMBPvnxw48/okvnzjjqyCNrJwgRer1z5+f45OOPIpRoliJQexHQnisCioAioAgoAoqAIqAIKAKKgCKgCCgCikDmI6A9rH4E1AFS/Zhri7UAgdJ9X+GDjz5B+/bta0Fv3Xfxjltuwi03/RLT/jAFd//+N+4rKqcioAgoAoqAIqAIKAKKQKYhoP1RBBQBRUARUAQUAUVAEVAEKoXAg3//a9z66gCJC5EyKAKJIXDo0CEsXfEO2rZprU9+OKB7/NFZKCzcgvv/9m80adoM9Y4+2lFa26Paf0VAEVAEFAFFQBFQBBQBRUARUAQUAUVAEch8BLSHioAikCwE/nzvH/DNN9/gT/fcFVOkOkBiwlPRwtcwweOBxxNKE16rqLzMrbf5gV4Gp14PbM6YTu7e8yW+338AkX7zY+XKFVj51lt4y09bCguxb9++jOl7rI4sXVyAxk2aomGjRvjjXx7Ar2+5Ixa7likCioAioAgoAopApiOg/VMEFAFFQBFQBBQBRUARUAQUAUWgAgjc9Zvb8e233wZoyuRbo0qpE7VECyqOwOaNWI+emL7JB5+PtAnTe1ZcXGbWtJxE1+HOjMOmeNtnaNz4xHLDtnr1KtQ9qi7q1a2Lun76Spwfn+/Yga+//rocf6ZkTL79Zlxx6UVmQdq183NcfcUlmdI17YcioAgoAoqAIqAIKAKKgCKgCCgCioAikBACyqwIKAKKQE0gMGPGgzXRbJW0eeuvfmme/ODTH0769Y0/i9ieOkAiwlLJzE0bsBKn4qS20eRsxgO9PHA+EWKehOj1AALPQWx+AL0cT5AEeS3HgcdjP10yAa9JrQd69cIDm51lTDvajyoPMG2LvJCnMF6bYJ7M8AQbds0njFF0d+iD8/CQOIdW3NjOmZkR8S/3lqJBVla5vtQ7uh6OOfYYHC2hkzx1PPjm22/K8WdKxtR7/4zB5wwx3blk+BV46pnnTVwPioAioAgoArUeAQVAEVAEFAFFQBFQBBQBRUARUAQUAUWgihH41z/+ju+//x5//fMfq7ilqhf/8/Gj4HR6hMcnjL6mnBLqACkHSeUzNm9cD/RsD9db+5sfwHUTVzoaFkfGdcDj4iDgEySbpvfEjLsdzhHhHP8qnywhPSSuBMkQl8vEdnejvf+pk03TgYntJohzhGWx5W3asBI9e/bEymdfEVcK+YHXXphh8rB+YyDPHV/stizp6XPs3bs3olG0Xnz9zTc48qijyhUfL86P46KQB2Xl+DMpY9PGT0x3Lhp6sQl37dqJDR/JPJHU7t27sGnjpxLTjyKgCCgCioAioAgoAoqAIqAIKAKZjoD2TxFQBBQBRUARqD4Epv/1L/j2u2/wrexX0llw5+Tbq6/xKmjpnzMexb9IMx/Dv0mzHseDpIefwEOkR54s12pCDpDR464HqZwUzQhBgI4CnHoSoj4AEsK9GQ9cNxGnjh/vyD0PD624MVC/7fmXo+fKDdjk4IgUHf/qCtzob7TtjXdiPNZjo3mkJJa8zaC/5tQ7hX/ls3jF8L+GF2b0xOWXn+poxi1frLYc4tIkunz58oiaRssn86FDh1CnTvmpdeyxx+G4Y4+NSMfUO4ZVM5Z2fL4Dxx1/POodfTRu+dUNmHzbr/HBurWY8+zT+MPv7sQTjz2SsX3XjikCikAMBLRIEVAEFAFFQBFQBBQBRUARUAQUAUVAEVAEqgSBe++dim+++RrffP0NJk3+jYRfG0fIL39+fZW0F1NoDRaW36WNocwjMx8EKQaLFsFyFIwfdp4rLF6b0A4TT30VDw0LZbdfS+XxeOBpNxErQ4tdplZig99rEl/eeRg2fiWepQfktRcwo+flOP/89hEcL/H54rflUv0UYQt3doSnw9U8VpwcPxz4ITwbxx93HI6LQsdKfrkKGZKxc+fnOLB/P1q0aGl6NPFXt6JTl26YN/dZvP7aK/j7v2fiD9PuM2V6UAQUAUVAEVAEFAFFQBFQBDIdAe2fIqAIKAKKgCKgCCgC1YHAN19/LQ6Qb/D7P0w1zf3xL/fju++/x37ZpzMZteSQkAOklmBSuW5ufgXPruyJ9u1ciHlhAoasn45ND4U5S16bgHYTT8Wr/ldg+TZNR08X4sqz+PWIKW8TNvj1PW/YePMarAdemIHxd96Itm1PwqmBp0hc8sVsq7yG6ZJjOz3sMJbefM3V1+JdDeepe+RROPaYejj22GNC6Oh6dXHYYYeHs2dMenHBAtOXU9pbTxQ1b9ECX36xx8o7pQO+2GPFTYYeahsC2l9FQBFQBBQBRUARUAQUAUVAEVAEFAFFQBHIfAS0hzWAwN1T78W9f/xzSMsPzXgYMx9+LCQv0xPqAEnyCL/2p4lYOf7OwKuoYomfMWM9pj8ujoZYTFJmZEoY7zNjSC88sNni2vzA3dZTHP5XYlm51jFE3uaN4uI4FSeR77xhGL9yIibOGI9yD7C45bOaCBxD2grkpmfEjfODPctp2Ry7du1iNIQOHCrDYUccjrp1j0JdcXqQ4KmDHw75UCbOLmTo36effIyj6tbFFVddjRt+Nh58BVaPXmcjO7sB1q5ZhTsn3ZKhPdduKQKKgCKgCCgCioAiEAkBzVMEFAFFQBFQBBQBRUARUAQUgepCQB0gSUP6NUzweDBkhgicMQQej8dB7cDfOJ8xRPImvCYM1qfn9McjO0rOewivjp+BIX4Zd7efDucvhFi1yx/Hv3onNrSTNqSeeYLE/h2RWPI2bcDKnu1hPbByHoaxofHD/D+s3g7te/pfo+WWL1ZbISpbeHk8FjYrJ7YzePWyPTghvOmVaNm8qXmU7Ouvvymn+L6vvscXe7/CF1/uM/TNt9/j4MFD5fgyIeOqyy/GiuXLUFxUhHPPO9906be/n4o//fVvOOfcIXhw1mN48uk5eHBm7fI6GyD0oAgoAoqAIqAIKAKKgCKgCCgCioAioAjUJgS0r4qAIqAI1BAC6gBJKvA9MX2TDz5fFHp1vL+1trhxhQ8rbmzrT0sgjgPfiuDTIOc9FJSx4sYb8ZDvIb9T4jyJ+xD+1iyRIB+rzGrf5pds+USVF6ndgHBLT5N0yxerLSkLfpy6OvvqwCTInFaxI488Emd064yPPv4YZWVlaaV7MpXt3v0MLFo4HwMHn4MRP73OiG7YqJEJ9aAIKAKKgCKgCNRmBLTvioAioAgoAoqAIqAIKAKKgCKgCCgC1YOAOkCqB2dtJTICGZvbJi8HJzZsgMJCb8b2MV7Hfn3rHfjNlLtx9TUj47FquSKgCCgCioAioAgoAoqAIqAIKAKKQGYjoL1TBBQBRUARUARqBIFKOEB24pXfP4LVNaK2NqoIpD4CZ53eFbt274K3uDj1lVUNFQFFQBFQBKoRAW1KEVAEFAFFQBFQBBQBRUARUAQUAUVAEVAEqgMBFw6QtZg57nqMLkdTMPezSqqYUdX5SqcVkX/Tw+4nXyNl3idlZyQrdLyqKlkiVU6lETi6Xl1cfOF5OPD9d3j3/VX49rvvKi1TBSgCioAioAgoAoqAIqAIKAKKgCKQlgio0oqAIqAIKAKKgCKgCNQAAi4cIJ0x7g/D0OPiKXhk5oMOmoJLW9SAxtqkIpBGCNAJcu7Afuh86slYvWZtf6CVAAAQAElEQVQtNm/egn379qVRD1RVRUARqAoEVKYioAgoAoqAIqAIKAKKgCKgCCgCioAioAhkPgLV3cMNG9ajIhTQ0wf4fHIIZKR/pI6rLjQ5F+OGNAljbYLzfzcaXcNyUyU58/GnoaQYpIoNLF3xDvbv34/C4mLzNMiCgkVQcodBqqwpqocioAgoAoqAIqAIKAKKQKUQ0MqKgCKgCCgCioAioAgoAlWIQL2jj0dlyKlaJjlB3DlAnL1Pk/igAflQUgxSzQYGq10mPC/TZMlJUE1lVwQUAUVAEVAEFAFFQBFQBBQBRUARUAQUgcxHQHuoCFQfAo0bnwhSk6ZN0Kx5M7Ro2QItSa1aohUppxVySLk5yCXl5SJXKM9QXjlFM8UJ4soB8vmrdwd+A+R3r+70g7ETr/z+Eaz2pzRQBBQBRUARUAQUAUVAEVAEFAFFICoCWqAIKAKKgCKgCCgCioAioAgoAopANSPgwgGyFi/Pa4Zf+H//Y+iOKRg9a201q6nNKQKZhYD2RhFQBBQBRUARUAQUAUVAEVAEFAFFQBFQBDIfAe2hIqAIKALphED4Ux/h6XTqi62rCweIsLZohqYS8NN17IOY2uxlBJ8EYa6SIqAIKAKKgCKgCCgCioAiEBMBLVQEFAFFQBFQBBQBRUARUAQUAUVAEUhxBDLB6eGE2IUDpAma4X2stt98JbWbDrkT1+NlzP1MEvqpAAJaRRFQBBQBRUARUAQUAUVAEVAEFAFFQBFQBDIfAe2hIqAIKAKKgCKQTgj4jLI+KzBxOONWTlodXTlAzv/dnTi/SWi/6AR5ZOZodA3N1pQioAgoAoqAIqAIKAKREdBcRUARUAQUAUVAEVAEFAFFQBFQBBQBRUARqHYE5rz8vKs2QxwfrmpEYUqhbBcOkBTSVlVRBBQBRUARUAQUAUVAEVAEFAFFQBFQBNIIAVVVEVAEFAFFQBFQBBSBmkRgrt/5Med/cxNTI0O8IeoASWzYlVsRUAQUAUWg4ghoTUVAEVAEFAFFQBFQBBQBRUARUAQUAUVAEch8BLSHKYLA3FfmhWjyXBwnCH//I0P8HoF+qwMkAIVGFAFFQBFQBBQBRUARUAQUAUVAEUg2AipPEVAEFAFFQBFQBBQBRUARqH4Eng9zftgaPPfSHDsaN6RDJC5TijNUgwOEv5KSTCKiseSxXEkRUARSEgFVShFQBBQBRUARUAQUAUVAEVAEFAFFQBFQBDIfAe2hIqAI1CgCL7z2Ysz2n43qBPHBhzJDkKNNPl+ZyIu1J19VZdJsJT8JOUBGj7sepEq2qdUVAUVAEVAEFAFFQBFQBBSBWoOAdlQRUAQUAUVAEVAEFAFFQBFQBBSB6kRg2HlDccn5F+NS0gWXYDjpwktxGemi4bhcqDr1qcm2EnKAPDLzQZBqUmFtO60RUOUVAUVAEVAEFAFFQBFQBBQBRUARUAQUAUUg8xHQHioCioAioAikIQI+/gAIKQ11j6ZyQg6QaEJi5ROvZBGfugmRxYZ9APPsMmYpKQKKgCKgCCgCioAikDoIqCaKgCKgCCgCioAioAgoAoqAIqAIKAKKQOojUFbGzXZrv9255y65Zg+eeQGS7gTiwlAVcWmi0p8qd4CEaKgJRUARUAQUAUVAEVAEFAFFQBFQBBQBRUARyHwEtIeKgCKgCCgCioAikJYIiC/D8oCkpfbllVYHSHlMNEcRUAQUAUVAEUgqAipMEVAEFAFFQBFQBBQBRUARUAQUAUVAEVAEMh8B7WHqIaAOkNQbE9VIEVAEFAFFQBFQBBQBRUARUAQUgXRHQPVXBBQBRUARUAQUAUVAEUg7BPj8BylzHgJRB0jaGaEqrAgoAumHgGqsCCgCioAioAgoAoqAIqAIKAKKgCKgCCgCmY+A9lARUARSDQF1gKTaiKg+ioAioAgoAoqAIqAIKAKKQCYgoH1QBBQBRUARUAQUAUVAEVAEFIG0R8Dns54ISdeOqAMkXUdO9U4rBFRZRUARUAQUAUVAEVAEFAFFQBFQBBQBRUARyHwEtIeKgCKgCCgCqYWAOkBSazxUG0VAEVAEFAFFQBFQBDIFAe2HIqAIKAKKgCKgCCgCioAioAgoAoqAIlCjCKgDpFrg10YUAUVAEVAEFAFFQBFQBBQBRUARUAQUAUUg8xHQHioCioAioAgoAopAKiHg2gEyetz1CKdU6ojqoggoAoqAIqAIKAIphoCqowgoAoqAIqAIKAKKgCKgCCgCioAioAgoApmPQAr30LUD5JGZDyKcUrhfqpoioAgoAoqAIqAIKAKKgCKgCCgCioAiUO0IaIOKgCKgCCgCioAioAgoAqmDgGsHSOqorJooAoqAIqAIpAkCqqYioAgoAoqAIqAIKAKKgCKgCCgCioAioAhkPgLaQ0UgZRFQB0jKDo0qpggoAoqAIqAIKAKKgCKgCCgC6YeAaqwIKAKKgCKgCCgCioAioAgoAqmCgDpAUmUkVA9FIBMR0D4pAoqAIqAIKAKKgCKgCCgCioAioAgoAopA5iOgPVQEFAFFIEURUAdIig6MqqUIKAKKgCKgCCgCioAikJ4IqNaKgCKgCCgCioAioAgoAoqAIqAIKAKpgYA6QFJjHDJVC+2XIqAIKAKKgCKgCCgCioAioAgoAoqAIqAIZD4C2kNFQBFQBBQBRSAlEVAHSEoOiyqlCCgCioAioAgoAumLgGquCCgCioAioAgoAoqAIqAIKAKKgCKgCNQcAi+89iKef2Ue5pJefh5zSP+bi+dIL83Bs0I1p131tly1DpDq7Yu2pggoAoqAIqAIKAKKgCKgCCgCioAioAgoAjWBgLapCCgCioAioAgoAimDwLDzhsbU5fKLhscsz6RCdYBk0mhqXxQBRUARUARSAgFVQhFQBBQBRUARUAQUAUVAEVAEFAFFQBFQBDIfgVTu4SXnXxxRvctqkfODACTkABk97nqQWFFJEVAEFAFFQBFQBBQBRUARUAQUAUVAEfAjoIEioAgoAoqAIqAIKAKKQIohcGmYE+SyCy9NMQ2rXp2EHCCPzHwQpKpXS1tQBBQBRSCdEVDdFQFFQBFQBBQBRUARUAQUAUVAEVAEFAFFIPMR0B4qAqmPwKUXXGKUHF4LnR/seEIOEFZQUgQUAUVAEVAEFAFFQBFQBBQBRaAcApqhCCgCioAioAgoAoqAIqAIKAIpicBwvxMkJZWrYqXUAVLFAKv42omA9loRUAQUAUVAEVAEFAFFQBFQBBQBRUARUAQyHwHtoSKgCCgCikBqI6AOkNQeH9VOEVAEFAFFQBFQBBSBdEFA9VQEFAFFQBFQBBQBRUARUAQUAUVAEVAEUgoBdYBUyXCoUEVAEVAEFAFFQBFQBBQBRUARUAQUAUVAEch8BLSHioAioAgoAoqAIpDKCKgDJJVHR3VTBBQBRUARUATSCQHVVRFQBBQBRUARUAQUAUVAEVAEFAFFQBFQBDIfgTTqoSsHyOev3o3R46439LtXd/q7txOv/P4RrPanNFAEFAFFQBFQBBQBRUARUAQUAUVAEVAEahsC2l9FQBFQBBQBRUARUARSAYFdu3aDtPPzndixfQc+2/YZtpG2bsNWUvFWFJOKilFE8hahSMhryJsKXagSHVw4QNbi5XnN8IuZD+IRoaE7pmD0rLVVokwyhS4oWAQlxUBtIP1tgOvCzMefhlJaYKDjpLaqNqA2oDagNqA2oDagNqA2oDagNqA2oDagNpD5NqBjnIJjvHnLZlSGuAeXieTCASLdbtEMTSXgp+vYBzG12csIPgnC3NSi73+oi3HXXaWkGKgNqA2oDagNqA2oDagNqA2oDagNVLEN6PcO/e6lNqA2oDagNqA2oDagNqA2kN428MWOotTa4E+iNi4cIE3QDO9jtf3mK2m86ZA7cT1extzPJJHCn6LP9kFJMVAbqEYb0Dmna47agNqA2oDagNqA2oDagNqA2oDagNqA2oDaQObbgI6xjrHaQEbZQApv8VdaNVcOkPN/dyfObxLaFp0gj8wcja6h2ZpSBBQBRUARUAQUAUVAEVAEahUC2llFQBFQBBQBRUARUAQUAUVAEVAEFIHURMCFAwRIxx9Bv+eee/D0k/9Sql4MFG/FW21AbUBtQG1AbUBtQG1AbUBtQG1AbUBtQG0g821Ax1jHWG1AbUBtIINsIDVdF8nRyoUDZC1entcMv5j5IB4RGrpjCkbPWptA6z7hrU4Ccpsfiw6dulc5XXXNaCgpBrXJBjivalN/4/VV8Yg//xWj+BjFs7Pw8tqCaXr1s+LjrP2sOHbhcyMV0jqeOp6pYIeJ6qB2q3abqM2kAr/ardptKthhojqo3ardJmozqcCvdptedpt70mmyD5+sj72fT3l2vCZCtl85cuEAkQbc/gi6sKbKp2PHjqhKSpV+qh6KgCKgCCgCioAioAgoAoqAIqAIKAKKQLUjoA0qAoqAIqAIKAKKQEoicMcddyBRSsmOJEkpFw6QJmiG97F6Z7BF/v7H9XgZcz8L5mlMEVAEFAFFQBGorQhovxUBRUARUAQUAUVAEVAEFAFFQBFQBBQBRSDzEUiXHhZ9tg+JULr0qyJ6unKAnP+7O3F+k1DxdII8MnM0uoZml0v5fECyCVFkMr+cApqhCCgCioAioAgoAoqAIqAIKAKKgCKQbARUniKgCCgCioAioAgoAopAiiPwdIzfKcltUb+c9rLtHnMvn/vvyd7rjyWvnIIVyHDhAKmAVK2iCCgCikCtQkA7qwgoAoqAIqAIKAKKgCKgCCgCioAioAgoApmPgPZQEUgvBGK9Ciu9elJxbdUB4gK7r7/5xgWXslQPAu/gn5dehCv+9k71NKetpBAC2/HizTL2HH8/3fb89hTSr+ZVef9vDnxunoMdNa9SimtQ3qZ0bQkfMv+a659zVzDMyPW3vC1k6vqy4/mJMOPIsRTKvH5yLCfiRefpYfsc3Hbp/Xg/3LwzJM0xrbFxrE4MM3ocabcX4Z/v2YBy7Q2zY7so7UP2LVPnozWOV1waaezYb16nZVLf/X0KueZkXib10ZpwXGed584rQvps8aT/0bZf2qlFmXpuCfnOJNdCmXn9Hz6ekdal9LdauwfOMc1IuzXXQNa8DFmLIp5vbFTSMYxwDjF9z6TzijU3g9d8/nF6735k5rnF378UCNQBEmcQ6PzYs2dPHC4tri4Edjz/NLb27Y/cpStTaiOjuvqv7bTGiL+9hGfmCv3tWuCpZ9UO/EbBi74/YbKFDfG5YhseUAeRH51YgcOm5v4bI7ZO1QuPcnA5MZK5d8OZ5TgyIyO0n/dd0jwzuuXoBdeJm1b2xv1cIwz9Gz1X6jrqgEijikAKIMAvxlOB26djaOYtQymAb1Wr0Bp9+gIr33F6YaXN91ZiWV5r5CLT/tinJzAv4LzLtP4B5c+dL+GWVk/gpox0ggB9bpdrPXONMBmtnvo/h2M2M8aW4/mnrdeGXAuZ6/8Eb/BJDzQc17a352D2DZm0bgGFNAAAEABJREFUiewYAdk4do7pZZ9l4LVt8+G4z8zLl3D/1bLuXv1vmD2RuXqt4LCENIk2x+k9W2PZW6E3db//1mLk9uyBZmnSi3RUUx0gMUZNnR8xwKmRou2Q7w7oeenl6Jm3GO9k8IV2jcCbbo3u2IaivJZ6guC4bZ+D55b2xy3OjenTb0ImbuCyu1VHzTH0z5PRx/tERn+Rrzr8VHJKI2CvE38e7lg3afM3oXvFFdeaioAikGQE3v/b/2Flz3/j56cnWbCKqzYEWvToHXaTjji1ninGiCskv9q0qL6Gevbsj2X3ZujGasRzJ9D9Bl4vLsd7YX6u6kO9Olo6E2eKM2/rtgzqZMTxbI6hN12b+TdYnt4TfarDbFKgje436LVtCgyDqhADgWZn9g5bc97BO0tbo+eZyb3z5Z577oH92x+MxyKbL4baaV+UkANk9LjrQUr7XrvoQGLODxcClaXyCGx/CyvRG6c3l4uUK+RCO8xjWvkGVELqI1CI2Tf4H/28Vz3kgfFSZ1AAispHzsy8L3uVBsUx7zLuMWsnOM5+Ol9F4+RJ3/iOd5ajqG/PWuLsCB3LK254AkXQP0Ug9RFYdu9F4NOcegND6o9VTA2b9Qi9Wcv+DtMsZq30LTzzJtzSdzGey8Qnj6NeY7dAi7xCfLYjfYctrubGWZD8Dbm47VYlQ7TxbN4SrVCM7Rnk6ykH43t8Ci1Dbx48XdYgPpV16UXIyNdflRtMzUh7BJqHXSeY+cm9zuT0rEnjxjjr7IEVpuRokXpSEnKAPDLzQZBSrxvJ1UidH8nFM1nSuHkD+5Ew3sGw9OnQd3wnqyGVk8IIOB7jnZuZj2WnMPi1SrVWLZN790V6g+ecd2GPWad3x8K0d/bzpQy/+5rv1/U7kzPytzFCx/KZv12LXOifIpD6CPS5WmxVX/Oa+gMVV8PQm7Xen/sEWl0x3PH0XVwBacfQ/VJ9NW3aDVoUhemINb8xcIPYrb6KLwpK6ZLtuCHkmZa4P+Qp4HTpgzs9u9/wEp6Zy1e7/h8i/w6TOznKpQhUDwJh1wlJfv1V48YngtSkaRM0a94MLVq2QEtSq5ZoRcpphRxSbg5ySXm5yBXKM5QXG4I0Lk3IAZLG/XStujo/XENVzYzvYN5ThSh6iic0btpMxTIUln+/bjVrpc3VJAJ6p34A/WYtkevdhh2BDI1UHIF3zOOnLTL1Ls2KA6M10xyBZi1zgMDG6pn4+dyX5IviZNSW1yGk+fCp+rUFgZbDcePVxfhThv62QCYNY9y+BG7W4nVFf5yZ6a80az4cl5mnQLbFhSatGKJeY3+Gz7ytkYnXi8HfAMnAm0Gijef2bdiKHDTPuPufWvt/P/PfGIEnkPm/Dymbyn9+Cbf01X2itFpnyymb4U9j2f011wkr8T6s64TLMvD3J+2upkpYJ1UUSQU91PmRCqMQRQfzSJjzx8pk4+b2/iha+ZZu+kaBLPOzeaIAWumd+oD/Eco//c3xQ1rb5+A2Z7pqDCLjpL7/N3Gu5iXv8dOMA0g7lL4InH45RuQt1o3V9B1B1byWINDskum4ha/y0HN4mo/4mThTNuFm3zAVW6++vFa8ftB6CuQJLEvzkQtRP9I1NrbjxZvlerHvVRiacRvmIb3PvES08bz/CSCj56k4Bm7K3Ke0djw/Ef8M/D7sdmzfqnsEVTh5q1i0/9w5N7ivwacoM/M1vuzrYjx389NYVmteU1zF5hNHvDpA/ACp88MPRIoG70d6JIweU2+m//hcig5IjanleIz3Un6h/HeGv6bGLdByUfvnf2PE1qkwj6xfehGuuGEbLrvhTLcCajGf06YuMu9efyaDHw+v2ECHYnSFbspVDMYar8V14iVrY5VrhCHZwMlrCX3gqcYHRxWIiYD/lW03PJFCG1QxFa50YfcbJqPP0qmODZ1Ki0wxAeKMNWuQXK9k8G9L0SGQiwz7DYVYlmSeAonFkI5lPHeGXWNf+n9Y2fPfeEavs9NwQCOP52wvMv/GSjM/ZbM1A3+rp9klVwH38nxC+j/MbjVZ9wjScHbaKne/IXTN/dPWa3H/DZm5r9G9R38UeQvRp0dm9s8e01QJ1QHiH4njjj0WrfPyopKfTYMaQoDvdCz/g5Bn4udzM/l99DUEdiLNVisvL1hfwjPmtS1WWN4mqlWhFGssHJ+basXdhpUbhHDMxK4y9OKq4jhxnRVcHPMuM7/w0xZqx/mE51PnOpp5Dr8IYylf+u+bm7lrIp8YyOzzYXAdytx+0m6dr5ux+vzzjHxtktW34DqUSWsvx9HRH7P2hKczaS3iWDr6Jxcb1jkmk/oonQLHNfRaKDPXIqufmbnucBxtsvoZXIP8Y3vFNtyUUQ5Z9rP8/Ky07dowplTItcg/jvzOkuHf5zL/uo+26xjPTL458fSbzP5W5q+7qbFg1EkNNVQLRUARUAQUAUVAEVAEFAFFID0QUC0VAUVAEVAEFAFFIIMQMBuRoQ6DDOqddkURUAQUAYPAg/+434S18aAOkNo46snrs0pSBBQBRUARUAQUAUVAEVAEFAFFQBFQBBSBzEdAe6gIKAKKgCKQpgj85d4/4JtvvsGf77krTXtQObUz1gHywQcfoCqJsFelfJVdteOn+FYMX7X7UNwUj1A8Is0rxSg+RpFwi5VXWzBN7X4mb1y1n8nDMta8qa4yHU8dz+qytWS2o3ardptMe6ouWWq3arfVZWvJbEftVu02mfZUXbLUbtPLbjle4XTXb+/At99+G6Apd94WzpLx6co5QFIUno4dO6KqiV2/aMggKCkGtcUGhp4/GKTa0l/tp87tVLQBzkFSKuqWbJ1O+UmbWnGO1X5m1lqj46njmey1sDrkqd2q3bq2sxT6/qt2q3ardpu6NqDzM3XHpiLzRsczvcaT+9VOuu1XvzRPfvDpDyfdfOPPnGwZH89IB0jGj5p2UBFQBBQBRaBGEdDGFQFFQBFQBBQBRUARUAQUAUVAEVAEFAFFIPMRSNce/vL6MRGdH7YjZMKYa9O1awnr7doBMnrc9QinhFvTCoqAIqAIKAKKgCKgCCgCioAioAgoAumIgOqsCCgCioAioAgoAoqAIpAmCPz9wYfxzxmP4l+kmY/h36RZj+NB0sNP4CGhNOlKpdV07QB5ZOaDCKdKt64CUguB1yZgwmuppZJqowikJgKqlSKgCCgCioAioAgoAoqAIqAIKAKKgCKgCGQ+AtpDRUARSHcEXDtA0r2jtUr/za/hgQm94PF4AtSr1wS8tjkchc2hfEOAYeeF82haEagIAq9hgsP+PJ6gLXo8zrjYZUXEa50aRCA4tr0eKLeoVKtem197ABMmPICa1aJau6yNKQKKgCJQswho64qAIqAIKAKKgCKgCCgCioAioAikGQLqAEmzAYur7uYH0KvdEEycAUx/dRN8Ph98m17FqStnYEi7XnDuV742oZ3wrfSL7Inxrz4E9X/44YgTaHE8BM7DQ2J7r473841/1bLFcnlqc36E0ig4D7dM71nj+m5+oBfaDdmAYbfciLY1ro0qoAgoAoqAIqAIKAKKgCKgCCgCmYqA9ksRUAQUAUUgvRFQB0h6j1+Y9pvxwHUTQZdGz+mP48bz/NuCbWUz2uxEr8TE6+y7pV/DC+vH49VN4iCRTWmfbwUeUu9HGJ6aVAQUgZREQBy9stRh+iZxoPmXuZTUU5VSBDIPAe2RIqAIKAKKgCKgCCgCioAioAgoAoqAIpBWCKgDpELDlaKVNr+CZ+n9QE9cfn7YrmC79pIreq+ciD/xdz5e24j2dw7DC9f5X0fUa0Lg6ZDXJth5vdCrlxV3vupm8wMT0CvwGqNegXp4bULglVsejwe9nD8oIhuWE3pZsjyOtngXt8fjz7dDR7lojGjtvWbradezw0C7/8/ev8DJUtZ3/viniEdAjUTjBQ548NI9m4wTogiSdIPG3d8rSfdkcTaYYaPEye8EulkvdJPsbIzM/sHdcWN2Nks3+4t7uo857hhidOToyDJdMTEql25EEAgOkzjdggc9SJAYMVHRo/T/+32qqrv6Ot0z3TN9+czUU5fn+v2+n6eqq55vPU+VRCRvKrBw7fdNRJ6wF9+3VT1rZAp7BiOVxHE15UpZWx07qXQtBqpwVVctS32BNnI6EUZ/LfXRrH1IBTZtU50wb9VuaurXq/shb3PaQFrpq2F23DsPqu3PsuQc9Q8J04iea1EfTj5hzK24EVfmTP1U27L6N2/PlToLd3ld0SzrnL0kht7QLLzLXCVv0clqck5q8lZ8tmoP9XlrXo5rPJ+bxfXyV0b14fXHTr5ckwAJkAAJkAAJkAAJkAAJdE+AKUiABEiABEigOQEaQJpzGU7f4oYZ/QFMYaLO/oHAhPg6aq1vllDa3EAyGkV2ypmaKDeVRTLofI8hMp9yjSVTWMiXoYNHCsk5x9BRsrFk5tcqolzUeNVRJaVNIOZOu2XSZBedNLARDyalrBSK5TL8ZQUSy3Bm0wkhpaNRijnECiLLnGt4aFMeJmPISX5FJwOEUkWUy5LeUVP6zoOIZqecUS65KWSjjn7Qv0ACy6mUSe/oIZ6hFJYTAdTItNw4vU4k45Uh5Wci2OpYcnaXABLLykwO3bJkr72cGmHkXev20apNbcm8Tbupqd8RaXNoo69YELGYLUBOEHP+1bf3xubl1YdcG/Qcl/NxZa0kdrq0k09sAcuzbqrZ5drrg3jr1HrNzrvtXlcky9pFjDOLWfGamqhMfdXP9lCft5TsLo3nc0NckXVtYhl6iSpsFBuvFTOVOeKQk2uJmzE3JLBzAsyBBEiABEiABEiABEiABEiABEhg7Ag88KV1rNmfwi1rNm7+v2tY/eT/xSfUrd6Mj6v7xCdxVN3HV3GTuqOfwE3i7vnivSPNaqQNICNdcztWbt3kEJoMmm1wMiTbLFZ1dIjsmSU0CQ11wgownaCBiPm2Q366iPTSimtwMbHFcJBBxky7JZ2l6hWacgwx9iq0vzI0OW06LJ386srS+MaJFUW3XudmoHV5kUSmyTdLJL52JErHo+kkjc3AiBTUETCtytQC98gNi5z9xNOmfQSkjpu2qa3kadNuGpOOQJvrRN/CBoruqdnIwOdTqQ85+8VQmBcjY14Mg6U153z3rhleCud8LkD6910jiYS0O++6vK5IbrVL0TH01stRG6nuqBM+lSR17aHi3+1OCfYaMC0XoIQYkst6XarJwkZ6cxKxGj8ekAAJkAAJkAAJkAAJbJcA05EACZAACZDAuBP42tePI/Y7c7ji4Ftx+W//Fg7OvQW//Vtvxlvf8u/xW785i7dc+hv4zd+4BLOXzOCSmYsx82+n8W+jv4qHv3pspNHRADJK1Ws6+VWhdWzWd3SWNuGYPICphuEhmsZxOjrE2Wu9LtlxhIOrmJifhZpNamPqtDBBRLMhxGbnjYGitOmVjJq/2rIKSAYtWMEkstIlmJoPVuK2L68SrflONmqm6NF8CxKjtkzxaD0FWKgAABAASURBVLu4Mum0OuEw0nY91CyiGmZFoQaexqy8cAvheBr1qWvi70jOmpyG7mDr9tHYpqpKeowb62DrduPWb3A02lxLfcWIsZyLIQRh5Z5jei5UGdbutaqP2liNRzXn1jbac0v5G4tq4yM6tjgnt86/dXtwCvTy7uB8VtZWEIsbE07SJuvN9CYmEq3DmyTpxotxSYAESIAESIAESIAESIAESIAESIAERp8ANeyAAA0gHUAamiiBacwai0TBGa3hF9x9a1qnwZmPAIGJKX9oZb+dccREKqUxF82iEJsxxg3jV7MKIJEvIhcrIJsMQue976wsdwqschGpUBbJYND5ZseW5dUU3ngQSjnT/pTLKIvTN9kbI7XycWUq5hArSOdo1J0GrBI95kyh5Zt2qxJkdpzwYiqGQjaJYNw2vk1XO5KzaY5D47l1+2hsU1XlHMb+qc9MWEftxq3fUWhzW+gbEOOo4SLGxZxOa+UctF3rlE1tI7QL7LY9byF/u6Jqw/rQHioFOHl3dD4L51QqJOd9FEHLN/VeJa8sNiYSLa6hlUjcIQESIAESIAES6IoAI5MACZAACZAACZAACZBAI4GuDCAHr7gS6hqzoc9gEJCOYvcbE4Wkr7O+ZCMuRgtAOny9b1pEZqSLDnA6OUtY29B3wmOYifg0KeiUOSUUTVgIs/rF4eIGNKbGKvn29bili8wgJoGFjTUzCsLJr64sCW+6+MrouDzNyDMGFZJYckdu6BvgOoojrR8iF2NEcWNDY/bftXvJu6Wc/RdrYErYSftopcR2243mt920LetSR7BYsPrZ5uplVj0qrgR7KYmCHIdSzqgstPkLJBag5yu8b/jo9SNdQmB6Vq4gcK8ZXgbF2utDSwZefNnu9LpSaS9FyazDpS2fDvPworU7n704sp1I5FEUIwiQRTRcPwKsw+uf5MOFBEiABEiABEiABEiABEiABEiABFoSYAAJkMCWBLoygBw5fAjqtsyVEfaOQCCBfDGHlPRgJnW6G50OJhjFeiyFXDGPRMATLYJMMYXYuk4RFURyPYZUse6bGiFgdS4ItZ2EUstOWrfzEeurWMMMYhIHhRUxMgBqYAhreVbQSRPLYdkU6JWVRFDCo76ySuk5JAuQvwIceUWWQgihVA46UgVtypNEUmgac04GKCSXUB1jEUBiOWfky0aDsKwwljCPRCSAiSkRWjp3Vye1M1g6p+eScERIYk46ehtkEn5ZhBDLOQzsuDfdknRsSqd222PRN2gAxpCbDyI9V1sWEGghp9FuiFdidBPdVXWjhE6JFA5D20eNn3k7vk370OnWJB+rrk21ZS510q7dNNSv5J0c8jbXWl9p3+GgOR+BGBYSaNIGUfcn9WGmzHLOyfASMK/ncSCBBT3h5dyZW3GTrCxiMQs5X51zo6P2HEJX1xW3JN8mgpmYHK5vGoOq7KGf7aEmb2mL7c7nmrjSDgNiBBGUkIsTguE00ltcO1QXOhIgARIgge0TYEoSIAESIAESIAESIAESIAESqCfQlQGkPjGPB5RAIIJEJm+mfNJpn9TlMwnnY+B+kaVDM6Mf5y2XUc5nHAOHPxyTmHfDq1NHSeeoFz8i+yY8D/2+byCSgX4wWctTlxfPir2lRVnaQahxa10e+URETAMqjJTRojwNheRbLbPOgBOQtEY+0a+sMjrSRAwbOdZOXSnFfKBYyxCneraSyfkYNxDJaH6uEx3bHkueRjfhGwmIsaMiT1l0DBgV0EJOJ3Bb6wFIJOw93b1tXurV269s3TqTemzWFlu1qbbMpU4At3zhnojIvuEudR6RLnrplDZ1UpFB61JkG+I211pff5tT1v5jXxusbzGR6rnsP4+9c2d51k0wu2zOeT1vXB8B7PF2uHrnTSW8y+tKNV11LzKfQqiwgjX3wzr9bA81eXttRtpVs/O5Jq5ph1Iz3vUin5DrsjJxnYQ3i1/VknskQAIkQAIkQAIkQAIkQAIksCUBRiABEiABEtiCAA0gWwBiMAmQAAmQwIAREIPZcm4KyWAc7gx3AyYgxSEBEtgbAiyVBEiABEiABEiABEiABEiABEiABGoJ7IIBpCwl7oaTYqDl6HbM3Q7V974XoNO26JRQO8yOyUmABEaKgI2lptPOtVey19cVHR1UzE1idSldmQqrvQQMJQESIAESIAESIAESIIERJECVSIAESIAESKCnBMqSWysnQab/vT68lX99vO0ca947c7tgANmZgEy9+wT807LUTG2z+6KwRBIggYEjEEHGmwqqrNNqdSZgP64rgUgCmUwCgc5EYKwxIEAVSYAESIAESIAESIAESIAESIAESIAERp9ANxp2ZAD5Rm4RB6+4Egff85f4xn1HnH05PnxfN0UxLgmQAAmQAAmQAAmQAAmQAAmQAAmQQA8JMCsSIAESIAESIAESIIE2BDowgNyPWz6xH+84fAhHLn4U19y8H+/V/cNXAu8/gnvbZM4gEiABEiABEtg9AiyJBEiABEiABEiABEiABEiABEiABEhg9AlQQxLonEAHBhDJ7Kz9OEM2OGM/XnLm6c4+XoXXXPAovvEY+EcCJEACJEACJEACJEACJEACJLAXBFgmCZAACZAACZAACZAACZBASwIdGEBOx37cg3vV0HH6r+I9l7/Kyeyxv8Qnj5+Hc093DrkmARIggb0mwPJJgARIgARIgARIgARIgARIgARIgARGnwA1JAESIIFOCXRkAJm+dgHT9YYONYZc+6vuaJBOi2M8EiABEiABEiABEiABEiCBHhJgViRAAiRAAiRAAiRAAiRAAiRAAi0IdGAAASofQb/iSlyb06EgmttjWHsPvwGiJOgGhQDlIAESIIHtECghHY8jbZe2k5hpSIAESIAESIAESIAESIAEdp0ACyQBEiABEiCBzgh0YAC5H7d8Yj/ecfgQjoh746PX4eAH7u8sd4lVLgM7dl3kI1G5kAAJkAAJkEAXBAJIzM9gIxpEOE0jSBfgGHVQCFAOEiABEiABEiABEiABEiABEiABEugFAX9fvuRn+vW9rRdWf+z5u1u4W5N2h/tS1I6XDgwgUob3EXTZPffyQ3jv/lt8I0HEc0AWikECJEACJEAC2yIQiCBTTAHJOdAGsi2CTEQCJEACJEACJEACu0qAhZEACZAACZAACZBAJwQ6MICcjv24B/d6M19JrmdEF3AlbsHRr8sBl9EkUEojHrZgWeLC8UqHoB2XY+MXRtgN996YroRpuOu8sFI6jrDrZ1nhxvw0LG6jJo8OjiWBI6OmFxeWNF6F9KvMrWT0yud2dwmU0uFqW5B24K8nbYf+Y8ty27FuJa4jaUmak5dHGJ53TTrx7PZY87bjXr6+cqVslUvD27ma8iSNZfny6EAek3eT87mGVziN+nEP/nApxmRjVpJX2JXBk7/VuWbib7WS/OJhVyf3WuMv25LC/Qy8MiESV7m2qC9XTsuS/CUfFaWtrIFpzIYKSM418tC0A+woGgmQAAmQAAmQAAmQAAmQAAmQAAmQwOgToIbbINCRAWT62gVMn16buxpBjhw+iHNrvXk0EgRsxINJZKdSKJbLyE1lkQzGYYtukfkUQrJFYQoLeQmLAQX3jelKWMhJVy6mMKtxSzaWklkgVYT6hVDtYIxkcpAsJFYMuUwEWx7POLEhqTR+aVP2cpKvyilBheyiY1zpY5kNMtbJJMpw2QMCgcQyUiEtOITUfG1bWkgEgElpY9JOik4khLQ9lr32BzF+BBHNTiFXLKOcm0I26rb5HbZRSAf/YrYAKdCcT845AHO8rHLJbrulpr2J/OWKzKJPs3OmoT1653POOf8KWayslVDDazkBIVQjRiCxgFQoZPyyi1WDgL22YfzkzIPh2uZccyO22XQgW7O6lBzteLBpfbWt5y1lDWB6VnQurEAQgX8kQAIkQAIkQAKDTICykQAJkAAJkAAJkAAJkMDWBDowgGydCWOMGAF7FWKuQGhy2nSKBielQ1B8Vm2fnqFJBOXQCSuYDlU5rF0CCSS0g1enlpGO2/x0EemlFUhXcG28jo9spDcnIXaOSopAIoNMRLtu3ffXQ1OY0MNABJk+lVkp3Ow0ymS8uRo4AhFpK5EGqaSdiBHBMVJIYGwGpjkFJxFCFjVtXoK3Xtq0h8IGim4z3TqfLmNUojcp3/bOZzlj5ZzM63mh52UlTZudWTWCSHghiSVbtmIG3ZyYwZTuem4n55q9TdmMUUkEaFJfbeu5Y1kL2ChK/lxIgARIgARIgARIgARIgARIgARIYJAIUBYSIIGuCdAA0jWy0U9Q2lxvquT65vZ7b0t2HOHgKibmZ6HmlMYCsojqNDVWFGp8aQwHNtObmEhMNAkqIR0OIpoNITY7D6+Te+syseVf6zKdpFuFO7G43h0C+vZ+DCEUkAxasNq0pZbyZKOSTtIGk5ILUNvmt9lGxeiwnFO5JL3K5ebdUoYdBDRrj63O52oxHi/ROxxG2vaf50FnRASArFiDSracg94JJn7est1zrbVsASlXmXmytbgutK0vT7ra7XZlrc2FRyRAAiRAAoNAgDKQAAmQAAmQAAmQAAmQAAmQwFYEaADZitAYhgcmat7vrhCYMkMrKoed75TSmItmUdC3tVumiiFXLqM6vU99xCw2JhIV40ZtaACJfBG5WAHZZBDmGwEdlVmbS+NRuzI19lbhGmdXHAtxCeiIIB3hUG7bltzIzTahlDNNlUlfRr5mpMT222ggOOmWJnkU3WnkXJ/ebdq3x0LLIQ0hpHTar2IOsYIYHKJzzjRyrmA6FVZM98XYsITpxnOwB+daM9k6qsu29aVC17keyFqXIw9JgARIgARIgARIgARIgARIYDcJsCwSIAESIIEuCdAA0iWwsYgemYF2eBY21qDvghc3CqJ2DDMR2XhLQafzKcEJC2F2OuCFNG6LG9AcNKDk29fjzl1d+Vsl9JXTvzK7lGkrmRm+dwQC09BPP6CgUz1pqwd0pEDa7kakVu2hBHspac6BUKo6Qgnen3TKh83op3CN4cEL7nzbvPyqAaP6fZx42tGxs7wjcD4rovk3Oc/bnWtb6LZt2bZbX+1krYERwmSwxoMHJEACA0mAQpEACZAACZAACZAACZAACZAACZBAewJdGUAOXnEl1LXPkqG7TqDnBUaQKaYQW08iKB2z0fUYUsVM7ZvfIWB1LohoFgillqEvynudvNqJPOfvYI04BhWsr2INsi9pUVgx3xSw497UNllE4za6PdZOaqfzOOjIEsthWYXptEzRrzpV0vZkqJcZ/BsIAv56WfTao3TIzyULRr5CcglV+0YAieUcYtI2s9EgLCuMJcwjEUHXbdJfbjSedqdn0yJjWEgA6bmkMYY0nCfiu7LWaJioza/7cwRy5mbMFFwFMzVYeAmYl3OklJ6Dg8Lxt4J6LoYQyznncym9iGTSGQ0SmU8hFJuRnGp5GK6RGcRUvSbnt3o7rtD8O0GSYzPZnDTVtZ+BKRONaindAAAQAElEQVSBlvVlUrWq5y1lLWFtRdpHaBbtbLqmDK5IgARIgARIgARIgARIYC8IsEwSIAESIAESIIGuCHRlADly+BDUdVUCIw8ngUACmXwZZiqhfMYYOGoVmcS8G+5NExTJuPHLZXh+ThoxqIhfWfOJyL5Jl0cmIl2zvjRl8fDn0clxIJJBdcojKVfyCJhCpZxOytQ4riumTDcuupWhPr4pnqs9J+Cvl0p7lHZdbS91Rr2AtBnTNrUda/t0W9KO2mgCiUqeWp503FeOpb2KIQJGpiJyqRCaTTPn16OTc6I+vqkI33mSd8+RQCLvnN9u+zfnermqtxOed859lVHSaV7+/B2uwk3zaHJ+b6Wb5icnXOUc9mQz/r5VY5kS2KK+JAROuWVXP+VufGXVRlYJRWkNK4UQUssJMbGoB92gExh0+Z544h9x9xfvxWc+eys+9dd/09Q99NDDTf1bxR9Wf+rZvP5Zn4PNhe12sOun2/OH9cn67LbNDEJ8tlu220Foh93KwHa79+32jsLn8cCX1vGDH/xw0B+ZKB8JdExgJxG7MoDspCCmJYFBJxBIuG+yD7qglG/ECJSQDs9hdWIZro1hhPQbIt1KNuLBJMT64Rh9RqgWqMreECh95SF89ZFHcPqLX4SpV/4sXvPqn6+48859FTx34CVnVfY9P297/mteja3ca887F926C85/DbZyv/Da89CJ+8ULzsdWLvQLr0XgFS+Hbtu58C9egK3chaFfQCfuovAvYiv3ugtD6MS9/qIwOnU/+zP/quO4neY5iPGoZ+dtYhDrr14m1ufe1+crXv5S7D/jxeZ6rvWzxTHqwzWN51ife1+fXl30Ysv6ZH32oh1tN49O7pOa3W/9q4lgw31YJ/dvW90HeuHt7ie9sK3uT73wTu53W903v+ylZ9fcU3d7T77Vfb4X7j0btNv6nzV0/xUvOxvPec5zzMtY//zP/wz+kcC4E6ABZNxbQJf6t5zmqst8BjN6BJnR64EeTNSUykcggES+OvLCFzACu/3WrVeIxFCztIrJXBHOqJZe5ct8xpWAjvz49pNP4nmnPRePP/44vIeOJ8XvmBhFdDuubKg3CZAACZBALYHvf//7+N53v4tH5PdB99V1c1ybG49IgARIgATGkYA+Y6jzdH/0G9/AP/3TtxB4+cvwt196EE8//bQXNMRbik4C2ydAA8j22Y1lyqZT0YwlCSpNAiQwOgTEUJPJIBEJjI5K1GRPCRz72tfwohe8AGoE+da3voUTJ07gxz/+ceX4h+7xngrJwkmABIaXACUfKQI/+MEP8FM/9VN42ctehlNPPRXdHoN/JEACJEACY01AnzV+JM8XakhXEP7jZzzjJ/CcZz8L//D4NzWIjgTGlgANIGNb9VScBIafADUgARIggUEk8OS3n8Qpp5yMnzrtNLzkrLPwrGc9y7x1VTmWDi6+hTWINUeZSIAESGD3CZx88sl49rOfjbMPHDAGkG6Pd19ilkgCJEACe0OApTYn8MMf/hBnnHEGDsjviMZQA4j/WH9Xvvvd72oQHQmMLYGTxlZzKk4CJEACJEACJEACfSBw4kc/wkknnYTTTjsNz3ve87Bv376a42c+85nmuA9FM8vxIEAtSYAERoiAjvpQA8hP/MRPGK26PTaJuCIBEiABEhhbAvpsoc8bakhXCLqvzjtWPzoSGHcCNICMewsYav0pPAmQAAmQAAkMLgH91sfXjx/H9773PWjHVj6fx1/91V/h05/+tNnato0v3nM3PvWpT+FvPvNZfPbW2/C5225H/s67jLuj8Hls5W7P34lu3W13FLCVu/X2PDpxn7vtDpG5vfvsrbfjwY2/E/1ub+s+87nbsJX7m8/eik7cpz/zOWzl/vpvPotO3F99+jPo1N3/tw90HLfTPAcxHvXsvE0MYv3Vy8T6ZH3Wt4lhOGa7Hcd2O/w6D1u77eQ+qdn91gNfWm+4D+vk/m2r+0AvXO8tt3Kd3KNqnE7ud1vdN//9lzdr7qm7vSff6j7fC9dnA837c3JP/dnP3Yq//vTfQJ8jPKfPFur0WJ831Pih3wDxfxNkcJ+YKBkJ7A4BGkB2hzNLIQESIAESIAESGDMC9d8A+c53voNIJFLjzn3NeXjxGWfiX/2rf4XXXXgh/vUv/RIu/rVoe9eD8EAggBM/ehr7nnkKfv6cc/pe3m7oxDL6327ImIzZBtgG2AbYBtgG2AbYBna/DUxHfgWvf/1FeO1rX4szzzwLPyr/BE48fRKe94IX47UX/ELl+UKfN3QKLP83QcbsEYzqkkBTAkNtAGmqET1JgARIgARIgARIYAAI/NRptd8A8YukDyZ/9+VN87Hb110Yws+f83N40YteiOc976f80Xq+/+g3HsO1//W/4+jqGp6W3B9/4ls49IEPISNOZRIvLiRAAiRAAkNK4PPrX8Vf/NUXm7qbPnM/fvijHw+pZo7YXJMACZDAuBLQUR0v+Omfxj99+0l8cu2v8cS3nsRznvtcHHvkOA796Y343O13VtDoPb3/GyCVAO6QwBgToAFkjCufqpMACZAACQwlAQo9JATqvwHiia0PJX/395uYCATw6lf9vPlGiBfWz+33vvd9/PENGVzy5t/A777rakRnfg1vevObsPBf3o2zXvFS3PC/j/SzeOZNAiRAAiTQZwI3376Ox/7pX6Bmjnpnf/7v8OVj/9BnCZg9CZAACZBAvwgUv/Iw/uJjnzT38f8hcaW5l5+L/Tb+f//1Gjz2xLcqRhA1lqjjN0D6VRO7ni8L7AGBjg0gB6+4EvWuB+UzCxIgARIgARIgARIYWQL67Q99ANGtp+TDX30EExMBM+LD89uN7V98bBW/9MtvwEte8TL8UAr0u9AbXgdr3zNw5133SAgXEiABEhhEApSpEwKh84K4+Jdf0+Be+Lyf7CQ545AACZAACQwogUMf+BB++z8cxKmnPbfmXr68bx8u/e03I3/XF/H9p35gXq7S548BVYNikcCeEDip01KPHD6EetdpWsYjARIgARLoIQFmRQIkMLQEnvjHfzQPJWfu37/rOhTuugcvP+ccfOt7TzV1E6/6eeQ/TwPIrlcMCyQBEiCBHhEoSz7ffbqM7/z46QYn3hLai8VG3LJgWXHYvuxK6bD4qb+4eDWklb8vKXeHhgDrfmiqaugELSEdlmtHOI2ST/ZW149W/r6ko7Ur2hx75OuwnvEM7Dvtp5rex3/nxI/xip/9GfzDN78lsbmQAAnUE+jYAFKfkMckQAIkQAIkQAIkQAKdEzjppJPwjW/8A35uarLzRD2KqdNflctl/NNTP8Q3/uk7Td2P9j0Tx772dXzms5+hI4OBbANsmzw32Qbat4Hv/PM/4xtPncBD3/thg/vuiR/ivvvu29m5ffQPcdkv/TVe+odvwete/2x8zbtWHv5d/M4nXob/dtPf4G9u+m94y5ffh989LLK28vfScbuz+thNfqz74amr3WwXPSkri9/9pevwvd+Wa8fLv4f7vTylzV33iQuQ+YxcVz6TwdVf/nP84VG5rrTy99KN7PZzOPlZz256D+/d21vPehae+sGJHj09MBsSGC0CNIDcfT0uveRi/Mndo1Wx1GakCVA5EiABEiCBISTwDDEwPP/5z8PJJ5+869I/61mn4pn7ngHrxyfwk886pal76jtP4qdO4xQpu145LJAESIAEekTAknye/8xn4PRT9jW4fZaGSoSdLM+/AAev/TUE6/L41j8+Lj4vwk8/XzbP/2m8SDZf/PsSWvlLMJdhI8C638saG/GyA/i1aw/iAr1++DT9VvFB4FdDCBi/AEK/CjxY/BZa+ZtoI7w67bTn4Ml/fKLpPbx3b//df/xHPPtZJ48wBapGAtsncNL2kw5/yntuuBiX3hnC/OvBPxIgARIgARIgARLoK4GfeMYzcMbpp/e1jHaZv/6iEI59aR0vft5zm7rSfX+LN838Gv71G/71gDrKxbphG2AbYBto1wae+5M/idOecRJeuO8nGtwp+/bh1a9+dU+u76869WHcdut38RL39+LZD/85bjtxdiXvs0/chtv+5SVo5d9OB4YNdhtn3Q92/Qz1+fPzz8LDDz0Lr3KvK9rWHj71VZXrinfsbT1d6489/1Hb/vrMDJ532nPx/W/9Y9P7+NNO3oevf+Uh7D/jxe0eBxhGAmNLYKwNIOdddTM+etUFw1f5lJgESIAESIAESGDoCJx00k9AR2LsleBvmpnGF+/4PP72jjvxbBHCc888cQK5D9+EM17w0/j5n3ulhHAhARIgARIYRgI6xuML9xRh/9UXG9wT//TPw6gSZVYCdCRAAiQgBC6fezM+9oEP4R++8nDNvfyPnvwOlm84hNeHXotnnXqqxORCAiRQT2CsDSD1MHhMAiRAAiRAAiQwuASGXbKTTjppT6a/8rjt27cP//ldV+Orf1/Ee/7gPTjy/g/gf/63Pzb7LzjtJ/E7c7/pReWWBEiABEhgCAn8+18+Fy9+3nNgiez17uILp/Bzr9gvIX1aChsomqyL2CgAoUl3oqxW/iYuVyNBoFUdt/IfCaWpBAnsPoGzD5yFq/7D7+DjH/4Y3nfdH2L50BGk3nc9lv7rf8fM9C9j6pU/A8vSq//uy8YSSaAfBHqZJw0gvaTJvEiABEiABEiABEigBQE1gKgRokXwrnj/1GnPRfzyt+J3r4rjlT8bxI9PfBfv+c//CRdP/8qulM9CSIAESIAEuibQcQI1cPzmL78GzdzFr/u5jvPpNmJkJiZJ1rFZkk1pE+uymZoIoJU/+DcyBFrVcSv/kVGcivSdQGB6FkguwTYl2VhKArPTAbTyN9HGYKVGEL13/8ULXo0f/uB7uGRmGv/jD6/lKO4xqHuquDMCu2AAKYuE23GSDO3StQpXfzoSIAESIIHRI0CNSIAEekVg/xmn4zWvPgen/eSzoUaRXuXLfEiABEiABEaYQCmNsGUhmCyIkllEZT+cFqtHJINcrIBk0IIVlF7KVBGZiERp5S9BXIaMAOt+yCpsmMS1EZdriV47CoUkgrIfV6tHIIGFmHOdsawo1lPLSOgX0Vv5D5PKPZB1/+kvwksP7Mfkz0xgr1+w6oE6LbKg994R0P54r3Td32vnybL97S4YQLYvHFOSAAmQAAmQAAmQAAmQAAmQwFgToPIkMCgEpOMxXy6j7HN50yMJRDJVf89PxW7lr2F0Q0SAdT9ElTVsokaQ8V1T9PpiDKiiRqvrRyt/ScKFBEiABJoS6MoAcvCKK6GuaU5D6HnPDRfj0ksuxtKtwG3v0/0kPnl8CBWhyCQwJgSoJgmQAAmQAAmQAAmQAAmQAAmQAAmQwOgToIYkQAIk0CsCXRlAjhw+BHW9Knyv8znvqpvx0aN+l8Ibz9xrqVg+CZAACZAACZAACZAACVQIcIcESIAESIAESIAESIAESIAESGCbBLoygGyzDCYjgR4RYDYkQAIkQAIkQAIkQAIkQAIkQAIkQAKjcSRofgAAEABJREFUT4AakgAJkAAJkEBvCNAA0huOzIUESIAESIAESIAE+kOAuZJAEwKPPPII6MiAbYBtgG2AbYBtgG2AbWC02kCT2z56kQAJ7JDAUBlAdqgrk5MACfSAgGVZsCw6yyIDyyIDy9pdBj04hZkFCZDAjgjYiJvzPg7bl08pHa7+NsarIa38fUm73tVOjhtvvBF0ZMA2wDYw6m2A+rGNsw2wDYxjG7j99tu7vj9kAhIggfYERtIA8sADD6Dfrj1WhpIACZAACZBAzwg0ZFT8ykMYdadKD6uOKvvj33wC9U796YaYQCmNsLWKyVSoVgk7jmASSBXLKBdTCGWjMDaQVv61qbs60gdi7Qg4++yz8e53v5uODNgG2AYGrg3MRSNo5XjdGu3rdqt6V3/W/WjXfb/rN3rJW9HK9bvsvcj/oosu6ur+sD5y/TPIiRMn8P2nntr286PmP6zPZd3IPUB6bruuVF/Vg66RQPcGkPuO4NrcY405DZDPOeecg367AVKXopDArhIol8ugK1eYk0Xr9uBBIqPWjLpl4zENvuLlGHWnug6rjir7i174AtQ79acbYgKBBPLlDKbrVChtrovPFCYCsglMYEo22VUbrfwleFuLGj6OHTuGyy67DDt9MN6WAExEArtOgAUOG4G7PngER9/5jqbuz66M4zOZQ8OmEuXtgMDx++/D0ave2bTeP/L2t+FPr7i8g1wYhQSaE/jgzZ/HO//7TU3dlf/lQ/ji+sPNE46xb/0zyL59+3DqKads+/lRUQ7rc1k3co+KnqoHXSOBDgwg9+PwFVfioOfe/wV87RPXucdHcG9jnjU+0lcqnaXor5MSvXJklwsJkAAJjBYBakMCJEACJDCwBIobBSA0iaCRMIjJkNlBK38ntPO1N+WVjvpQ48eBAwc6T8yYJEACJLBLBPLv+k849pEP4/Rnndrgvv3UU/juiRO7JAmL2U0CD974IeR/fx4//vLfNdS7tgWt+xNPP72bIrGsESLw+9nb8BefexinnvbiBvfUv3wbJ5767ghp61OFuySwxwRMH7vIYLblPvfpd5C/iLLjpQMDyKtwxdteC5w1g/cePoQjsv+Sf3cdjuj+4YM4d8ciMAMSIAESIAESIAESIAESIIEPf/jD+MM//MMa9+d//udQ48c4jvpgiyABEhgeAq06wLUTnB3gw1OP3Ur6nH37mho+tN5PPumkbrNjfBKoEFj/6j/h7x/7EU79KTF+NHFP/4hG1Qos7pAACWxJ4KQtY2iEVx/EkThw6IqtR3xodDoSIIGeEmBmJEACJEACJEACg0ygsIGika8IZ0CIMx4ErfxN3MbVm9/8ZvzBH/xBxelojwsvvJBTXjWiog8JkAAJkAAJjCoB6kUCJEACJNBjAp0ZQLTQ038V7zl8Lr74/i/oER0JkAAJDC2BUjoMK5xGSTQopeNI647sD+5SQjrePznb8VA+YcsSXvXli0zh8BCw61+ttuNWXyo51hPhMQl0QmA44kRmYiLoOjb1t6S0CfNFkIkAWvmDfyRAAiRAAiRAAiRAAiRAAiRAArtGoHMDiBHpVbji8CG8J3q6OeJqlwiwGBIggZ4SCEzMIlRIImiFsYR5JAI9zb4PmQWQmJ/EStBC3O599i152HEEk+uYLZaRm8piZU1795zy7fgcNhbyQ8DOkbcf65bc6gsjx3oiPCaB4SRQSkMNwsFkQeTPIirG4bBa0CMZ5GIFJOUabQWTQKqITESitPKXIC4kQAIkQAIk0JIAA0iABEiABEiABHpK4KROcvtGbhEHr7jSuGtzj7lJHsPae4Z8Sqy7r8ell1zsuP94Ex51NeOGBEhgxAlEEsiXyyiX88gMvvXDqYyAyJyLIRuNo+c2kBY87NUsEJrFdMCG7jqCADryYXFy2eng8zzHcduCWz0Kcqwn0vkxY5LAQBHQ67D57dDfD8fl3d+QSMY5Lku456eyt/LXMDoSIAESIAESIAESIAESIAESIAGHQD/XHRhA7sctn9iPdxw+hCPi3vjodTj4gfv7KdMu5X0X/uSjL8H1R2/GR4/+b7wZH0L648d3qWwWQwLjQMBG3LJgWeLCaTPdFOy4HIcr0ybZcQnTcHHOyAY3jR7om7bhOOJhjRN2Rz7otEt6LE7jCEbtjLcsxyjQNr9KXEnrxpeefPM2r+XmJVF6tpTstCu7lBcW/VUf0dOy5DieRjoermFhCi6J/mH1lziaxniKwcGOO3JGxSCBLFaNBUTial7qvLgSz7I65Ct5O+ykrDY8QrPTCNirUmoIs9MBaB3ObSzA38EnWe14KYnsYdVFnHmjWlpMOqyyiaupn6reTjyn6AbejrfA89eD007EE/V5OyyccDsuZYocluWNuHHLdOVw4mocJ34n7Wi3OHpqc0sCJEACJEACJDC0BCg4CZAACZAACZAACZBADwl0YACR0s7ajzNko8u5lx/Ce/ffgupIEPUdRncB3v4/3oT9RvQzcX7o5WaPKxIggV4RiCCT03nRdRDBNKTrHKVNMzM6JvRAiolkcnBixDCj04W4c6fH9KC4AczOI5PXOAVkF8WIILkkFtwUGgc21lYk/5BkJkvb/CQ8kFhwygtNIijHkDJ0IhNTnh73ytlxBKNJYKGIYsoVLpDAsrsfmpxGYn4WIRSq00qpgWRuEZPLyzDYvA/nmryymMoVUS6mJA2wbiaa3yFf0XUrHpH5FJAMwoquI1XMI4E0wouTWDZzu0gGPVrUoBCUMlRH1b2wUZScA0gs+OtavMwSwbzLccprSIZRHW+NK/46Hc36rMuukMWiTlezy+1otziqynQkQAIkQAIkQAIkQAIkQAIkQAIkMHwEKDEJ9I/ASVtnfTr24x7c6818JQnOiC7gStyCo1+Xg5FYjuPuwkM48JIzR0IbKkECg0LAMXi4IwdQEmNFQawVk47xQYV0DR6IzcDYP8SaUUAIk0EJjGScUQZuHPMGvXg7eToGk1J6ExP5PPL5jEkPN27T/CStF+7lZZt5nZy8NLg3zkY8mkXIzAEfQCCRRzmfQEAyL26I/ohhwZ0yRbzcRdIEk5haWMZ0cQmSHLGc6mSbvCQzzEc0Bze6u3FYbJOv5uHyaslDjDbeVGGJgMgyt4EF0UVHgYQtC1Y4XhnNo9lty4nhZ07n048tYB5rWJ3MoegaWJz6EQPSqo6KqY4CWltxOBobmBjBmvMWeRVkKIXlBt6QpqDGOKfu+96OdoPjtuAzEQmQAAmQwEASoFAkQAIkQAIkQAIkQAIkQAI9I9CRAWT62gVMn15bphpBjhw+iHNrvYfy6NGPL+HDB67B288fSvEpNAkMKAHX4AH3w7BWENrP7XW2q9AlY/CA2CvU/GFjyYkAnWlJw83UQmIYgBgTnCmXvDyziEoH/BymHcOHiSyd2lvk55TnGgyk431RZ5TyRoO4eex0U0ovQswfznRRNZm539HwynNHn5hRDGaKKSAbDWJuEUjliub7Gk5ewmfBMaA48gMmjWdQ2gFfJ79OeOjUYzo6RYwywm0uuo7ZYhm5qWx1BEuNrp0fODJI/PVVLC0msb4h+2bxeM1iPqMjd7xRQEU4diTXaNaKt8vUa29eObXsdrsd9Y+jQcYVCZAACZAACZAACZAACZAACQwpAYpNAiRAAv0i0IEBpF9FD0a+j348iasLF+L6qy4YDIEoBQmMDAGvozoH/ShsWec2Et2cDmjZqXTgx6Bv8tvpVayr99QEArpVF3CmjSok55yRBqU1OC//58zUUoXkEmyNZ5xnHGmVnxc+Zabgstecnnavg9xk0YOVM8rDKaMmO1u/owF45TmjG1xZ3ZEoOf14bj6DhDvaw8kr5IyIqeMF7JRv5zzs+Bw2FvLQgRT2UhKF0KwYqVwDRY2S3R94OqaWM5ifDaGQXcRaSfLx83JHqojlx/0eiXA0w4SEgrGGNPJ2+LrGHY9dKIV5tbWV9qYd9ZOjEONCAiQwOgSoCQmQAAmQAAmQAAmQAAmQAAmQQI8IjLUB5J4bLsbVX/9NfLTyLZAeUWU2PSLAbIaagNeB7XZUe9M1TSKNtC2aVTqhZxC008AEYCY2mgTi8TDi5lsNJTgd5BJfF3fUREwsJs73K7LuNx0ksF1+pkDPYDCDYDqNTayb8qYmilKWLRn0clmH+UyHdLzb8bgx3nj6T00EULLjvmmuvHIb0zghTud+KT2HZCHkTo0lIbZrUNkO3y546Pc5FieXzYgUKdUsxohjym82nZeJ0uVKdbSdEUDQfS+5Y8AwRhfxikm9VwwbE2tOOxJ/SF3W8w5OhiTEyctjl1p2RtJIozJ1r/ntVjvaHY6iMhcSIAESIAESIAESIAESGEoCFJoESIAESIAE+kNgfA0gx2/Cx24VqLe+F5decrHrrsc94sWFBEhg5wQqHdXufFaeIWNjcxoJfQvfK2J9FcVgAsHNdeOzvrGJ+Uwe85iDZQXFUKCd/svO6AN3pIT0gwOIYCYGFLzRIeJjlvUm+WmBOqpAI2h4IoHpiSk9wvqqlKfh5mjnq0gmh1jInfYrvARRRmR3R1uEpjC5aCEYXRdDhjPNlZYYmU8hJF3yyaB+V8NLIxqavJxpmoIrU8gV8xVDxI74qr6d8BBDzdzGgvMtFhVUnMqKZBDWIpAqZqQWxHMHi+YXC6mOUWRDMdHRzTMyj1TI4RjNahtweRnDRgErbjtqzhswhg2Tr/B22ekIFhXVYeeMvhHK/W9Hu8BR9aIbIQJUhQRIgARIgARIgARIgARIgARIgARIoCcEBtoA0hMNW2Vy5pvwR0dvxkdr3NU4r1V8+pMACXRFIJIpo1zOS+e/k8w7zni90IEE8mWJk5cO74B2WOclfhn5TAJyKB3YzrHmkXGnhHLykPhOlnCO3TK2yA+BCDJeeZI+EMnUlCdePVqknLzo5ZWlyrijU2ILGSRMmBoyNMAt0pPdn8YENcnL+KNWd/HzWHTKtyMewiif8VurpCBPVqk3ryrFd/uL5JcxTISZ5OlWteQXcFmJv7SjShtIOO3C+SaMRBMTTPP0W7HbxXa0GxwVBR0JkAAJkAAJkAAJDDEBik4CJEACJEACJEAC/SDQlQHk4BVXQl0/BGGeJEACJDCqBJwPcIdGVT3q1XsCzJEESIAESIAESIAESIAESIAESIAESGD0CVDDXSDQlQHkyOFDULcLcrEIEiABEhgJAnbcQjCpXzcpIBuNwx4JragECZAACZAACZAACfSaAPMjARIgARIgARIgARIggd4T6MoA0vvimSMJkAAJjDYBZ2oqncZJXXXapbZaM5AESIAESIAESIAESIAESIAESIAESGD0CVBDEiCBvhMYSQPIAw88gH67vtcMCyCBASVQ/MpDoHtoQGuHYo0LgXE4B7Uuh1VPlf3xbz6Beqf+dCRAAq0JMIQESIAESIAESIAESGBnBOqfQU6cOIHvP/XUtvtxVJphfS7rRu5R0VP1oGskMJIGkHPOOQf9dl2/+roAABAASURBVI0o6UMCPSMw0BkFX/Fy0L18oOuIwo0+gXE4B7UWh1VPlf1FL3wB6p3605EACZAACZAACZAACZCAjwB3SaCnBOqfQfbt24dTTzll2/04KtywPpd1I/eo6Kl60DUSGEkDSKOa9CEBEiABEiABEiABEhhsApSOBEiABEiABEiABEiABEiABEiABHpLgAaQ3vLsTW7MhQRIgARIgARIgARIgARIgARIgARIYPQJUEMSIAESIAESIIG+EqABpK94mTkJkAAJkAAJkECnBBiPBEiABEiABEiABEiABEiABEiABEhg9AnspoY0gOwmbZZFAiSwLQKldBxhy4IVjiNd8mdRQjocrvPzh3OfBEiABEiABEiABEiABAaaAIUjARIgARIgARIgARLoIwEaQPoIl1mTAAn0gIAdRzC5jtliGbmpLFbWqhYQOz6HjYU8EoEelMMsBoAARSABEiABEiABEiABEiABEiABEiABEhh9AtSQBHaPAA0gu8eaJZEACWyDgL2aBUKzmA7Y0F0vi1I6jMXJZWQing+3JEACJEACJEACJDCEBCgyCZAACZAACZAACZAACZBA3wh0bAA5eMWVqHd9k2qXMn7040lcesnFrkvik8d3qWAWQwIk0JRAK8/Q7DQC9iqyCGF2OgDYccxtLCDPoR+tkNGfBEiABEiABEiABEiABEiABEiABAaWAAUjARIggd0i0LEB5MjhQ6h3uyVkf8q5C58oXIjrj96Mj4q7/i3Ah4/e1Z+imCsJkMC2CUTmU0AyCCu6jlQxjwTSCC9OYplDP7bNlAlJgARIgAQGigCFIQESIAESIAESIAESIAESIAES6BOBjg0g2y+/LEl3y0lRHS8X4O3/403Y78Z/9OsP4aVnneUecbM3BFgqCTQhEEggXy6jXBbjR8BGfG4DC/kEdBRI2LJgheNIVz8L0iQDepEACZAACZDAaBG4/fbbceONN9KRAdsA28DAtIFOrrK8do3edfvYsWOdVH2Ldjp6PPjb3Ls61etFJ41L440ad9WpE90ZhwT6R2C3+vE7LWfnmp608yyGNwf/FFhLuAZ/9OtnDq8ylJwERp5ACenwIiaXM4iU0piLrmO2WEZuKouVNVpARr76qSAJjDIB6jb0BOy4GOTVKK8ublf00e9VWZYb5vOvRNjGjj7ka4fT2WefDToyYBtgGxiUNtDJ5ezsAwd43Rqxa7fVScVLnEFpp5RjeK6ZB+Rckaaz5VJGeSSvK1sqzggkQAJdERgoA0hXkvcg8v5fT5npr8wUWGf9BS79jzfh0R7kyyxIgAR6T8COz2FjQUeBAPZSEoXQLKYDNlazvS+LOZIACZAACZBApwTUyBHNxpDT0Yq5GJCNwtg67DiCSSAlxvpyMYWQ599pxnXxHnnkEfMGrXbeXHbZZbjooovoyIBtgG1gYNpA3SWr6aF2aPqvXdwf/uu41mnTyq7zZF0Pf13vdh2qwbSuGTU9fN1FrxuY62CvGB0QY3FTZelJAiSwbQJjbQDxU9v/67+J1z18B+4+7vflPgmQwCAQ0M6lxcll+D/7Uf0wegwL/Bj6IFQTZdg+AaYkARIYYgLFjQIQmkRQdYjMQEwgWN8sobS5Lj5TmAjIJjCBKdlkV6ujQ+Sw40WnQtCRH2r80IfrjhMyIgmQAAmQAAmQAAmQAAmQwCARoCx7QGB8DSB3X49Lb7irivzuAm7D2TiTs2BVmXCPBAaBgB3H3MYC8j4jR2Q+BSSDsBaBVDGDyCDISRlIgARIgATGkkBwMgQUNlCs077GMCLmEY1WF6Xh8FOf+hQ+/OEPV9zjjz+OO+64AzrllTfqoyERPUhgaAlQcBIgARIgARIgARIgARLoP4HxNYCcP4s3P/JeXHrJxY57HzB/9Gqc13/mLIEESKAbApEM8v6hH5rW+zB6PgOfXURDhtNRahIgARIggaElEEgsIIYsouZbH1HsZGbG8847DxdeeGHFnXbaaTj99NOhxg9OhzC0TYSCkwAJkAAJkAAJkECVAPdIgAR2ncD4GkBwJt74P26ufAPkozR+7HrjY4EkQAIkQAIkQAIkMPwEIsjo9z/UFVMIiUJTZt4r2amMDCnCmSkrKJ6tl5/+6Z+GGjo8d/LJJyMQ0Dm0WqcZ5hDKTgIkQAIkQAIkQAIkQAIkQAL9JjDGBpB+o2X+JNAxAUYkARIgARIgARIYAQKltRUUEMNMBIjMmK+BYLMkipU2Yb4I4hlGxIsLCZAACZAACZDAWBKg0iRAAiRAArtMoCsDyMErroS6XZaRxZEACZAACZAACZAACYwcgRFRyI7Dsizjgknft6kiGeRiBSSDEuYEoH5GxxEhQDVIgARIgARIgARIgARIgARIYGAJdGUAOXL4ENQNrDa7LJhlyQNtLxzzMJ0GlkWeljW4DHAdAHHWe0RGz1myP6YO7p9ljS8Dy2qvu4uI5/cWnCyrPUfLknD3nIOcg+osOQb/SIAEBoOAGDrKOv2Vcfmab1NFMmV4YXl+tGow6otSkAAJkMBeE2D5JEACJEACJEACu0qgKwPIrkq2g8IeeOAB9NvtQDwmJYHRIXCdqEJnDEMgB3LoZxtA41/xKw9h2F07+VXjduGDHKayP/7NJ1Dv1J+OBEiABEiABEiABEiABEiABPpFoP4Z5MSJE/j+U09t+9lR5RzkZ69eyTYqeqoeg+r2Uq6+G0DKZaBnTkg15OX5uVvZ4Jxzzum703K8N/q4LUsd0416O9A2X+/K10q9j6nDdTAd/uPMYCvdQUbYilGn4WjyF3zFyzHKTlUeVv1U9he98AWod+pPRwIkQAIkMPYECIAESIAESIAE+kag/hlk3759OPWUU7b97KiCDutzWTdyj4qeqsdOnfa9Q/vzJSPdl12Yrex0un26i7hb5Sli7HjpuwFkxxIyAxIgARIggRElQLVIgARIgARIgARIgARIgARIgARIgARGnwA1JIG9I0ADyN6xZ8kkQAIkQAIkQAIkQAIkQALjRoD6kgAJkAAJkAAJkAAJkAAJ7BoBGkB2DTULIoEhJ6DTGYkK/il75HBHCxOTAAl0RsA77+A7D8E/EiABEiABEiABEiABEiABEhgSAhSTBEiABPaKQAcGkPtx+D1/iW+4Et77gStx8ArHHb7P9eSGBEiABIaIQCkdhhVOoyQyl9JxpHVH9odvKSEd75/8o8Npb2qW/PaGO0slgSEgQBFJgARIgARIgARIgARIgARIgAR2iUAHBhCfJPcdwf+HK3Hk8CFxVwLvP4J7fcHcJYHuCDA2CewNgcDELEKFJIJWGEuYRyKwN3LsvNQAEvOTWAlaiNs7z60+h9HhVK/Z7hyT3+5wZikkQAIkQAIkQAIkQALDQIAykgAJkAAJkMDeEOjOACIyvmT/6bLW5VV4zQWP4huP6T4dCZAACQwRgUgC+XIZ5XIemeG1fjjAA6JLLoZsNI6e20BGiZNDa3fX5Le7vIepNMpKAiRAAj0mYMctWJbnqvcEZjSi59+PtyV6rAezI4FuCOxlu9/LsrthxLgkQAIkQAIkQAJAZwaQr6/iGp326v1f8DG7H1+8az/O8OwhvpBOdwcl3qMfT+LSSy7Gn9w9KBJRDhIYBQI24t4DtzvdFOy4PJyHK1NO2XFLjh3nPJO7afSglEY4HEc8rOFhd4RDCWlzLH4aRzA5D/bOg37b/CpxJa3lxIeWoTK6eUmUvi8lO+3qJHKE0yh5Mhg50kjHw8KkysgIVBIuYfV30xhPoGTHEdZ00az4ZLFqLCASV/3UhSV/CemKu8R3mEpZe8hJxKhZKrqKXmEzZ1ljW3ASVPV34jm+Ddwdb4Horw+3XaAxb4eJE263a7eSrxN3sPiJWFxIgARIgARGlYAdRzQbQqqoL3fkEEMWi/pbKf7BJBz/YgqhbNS9nxpVENRr0An0VD5p33vW7vey7J5CZGYkQAIkQAIkMB4EOjCAvApXmCmvdNqrQ3hP1LN4qP9BnDvsnI7fhHThQrz59cOuCOUngUEjEEEmFzNChWanobNMlTbX5XgKE3oge5GMPqTLjjyqz0RkW9qExojpQXEDmJ1HJq9xCsguamd+AIkFJ08TBzbWVoBQSNLK0jY/CQ8kFqQk2QlNIigbSBkF2Tp5yU6/F3lYCkalJ2KhiGLKFTqQwLK7H5qcRmJ+FiEUsLLmfphEDSRzi5hcXobBWdhAUeU0eWUxlSuiXJRODfFb39Q0O+Qu+ew5J5HBv6hBIRhdN7oqg8JGUYLr24J4mSWCeZfnlNfQDKs67hpX/K1gEuuzLsNC1ukwQn3ePW9nWjodCZAACZAACfSQQAHm59G9l9LfwJr7rsAEpqS0rPO2hOxxIYFRILCX7X4vyx6FuqMOJEACJDA2BKjoABA4qRMZvpFbxEEdASLu2pw359VjWHvPsH8D5Dg+ef0dCF39JpzZCQjGIQES6IqA8+Adwuy0WjxKYqwoiLXCNT5oTu5DOmIzMPYPsWYUpPt/MiiBkQzyOj2VG6fWiBKD2khK6U1M5PPI5zMmPdy4TfOTLL1wLy97VUdOOHlpcH+djXg0i1CqiEwkgEAij3I+IV3tEDuMcEEMC6pvjRCSJpjE1MIypotLkOSI5VRX2+QlmWFe8qpJIgc74i7p95aTCuBzYgCaSwqf2ALmsYbVyRyKGW0tgFN/Ykha1dEx1VFCaysSX3hqG5FYhlUj9yrD5QbuEATGFDeE7czHjrskQAIkQALjQUDumfQFgWzUghr2C7Gc3Gu49xfeSx8IYlJ+MvcWCEsngR4S2Mt2v5dl9xAhsyIBEiABEiCBcSHQgQHkftzyif14hzsK5I2PXoeDH7h/JPg8+vElFELzeCOtHyNRn1Ri0Ai4Bg8UkAzKA7kVhPZje8YHlbZkDB4Qe4V2aNtYciLA2EtMhDTCYgCAGA2MMQRenllELQtzmHYMHxpX3Fb5OeGuQUY61hfV/lHpGJAM+riU0osQ84djDKopx4axw3hyuKNS9M1N6eGXNEA2GsTcIpDKqfFEOudNXsJtwTGgOHoBJk2F0fa5O/ntDacaNHLgyCI766tYWkxifUP2zeJxm8V8Rkf2eKOEitgw9g/XqGZYubqYdO7KXjVsvfbolVPLcPjamasdNyRAAiRAAmNFoAQzyNbTObtYmW7U8+KWBEaPwF62+70se/RqkhqRwMgToIIkQAJ7TqADA4jIeNZ+nCEbXc69/BDeu/8WVEeCqO8QOp366s/Pxm/8Oq0fQ1h7FHkoCHgd0TmUy2WU9dVEkdvpYJadSke9MwLDTq9iXb2nJhDQrTp3eqhCcs55kC+twXm5P2emkCokl2BrPOM840ir/LzwKTMFl73m9KR7HeAmiz6uiqZX3im7phi7tiPeNtYQVwd3Pyf88vkMEu5oDyevEMxImTqOwE657y2nGjZy4OmaWs5gfjaEgnTqmNnB/Ny8kT/adjx/B447uqaRu8PZM4y4OodSmFdbXGl425kzXTSpAAAQAElEQVQg40ICJEACA0uAgvWHQCk9h2QhBr1fKJedqUOTS7ZTWMGdOtO9Pwi5v49OINckMLwE9rLd72XZw1tjlJwESIAESIAE9o5ABwaQ07Ef9+Dex6pCnhFdwJW4BUe/XvUbur1Hv4av4rNYuuRi8wH0pVuB2953MX7/48fBPxLoM4HxyN52O/bdB21vWqZJpJG2BUGlk3kGQTsNTADmxf1JIB4PI57W71mU3A5sia+LOzoiNhOB850K75sNEtguP1OgZxiYQTCdxibWTXlTE0Upy5YMdmNZh/lMB0qw43Fj1PG4qGGoZMd901x58jSmcUKcTn3nASzkTo0lIfYOuA8MJ9GjZlFd3RFC0H0v0DFg2EtJU5cxaRe2MRqJ/8Sa085M1EaGQTMPiJOXxzC17IyokUZXyW8425lRmisSIAESIIFdIqDfqrIsHe1adWFzHwP5va/6WVbc9+JG74RzXhZozC8yExNP9zfQfVlA7zfEkwsJDD2BvWz3e1n20FfceCpArUmABEiABPaYQEcGkOlrFzB9eq2kagQ5cvggzq31Hp6j86/GR4/eXHHzrwde966b8UccETI8dUhJB5pApSPanc/Ke1DY2JxGQt+y96RfX0UxmEDQnbthfWMT85k85jEHywqKQUA795ehn2lw8nRGRwAR6HN9ZXQI3L9m+WmBak/RKBqeSGB6YkqPsL4q5Wm4OerfKpLJIRZyp6UKL0GUFJ28kQdTmFy0EIyuiyHDmeZKJYnMpxCSrngzhVgljWhu8spCpwELrkwhV8ybub41jcNIDADb4a4c9piT6uB3yiAWUl2jyIZioqt+A0ViROaRCjk8o1ltIy43Y9goYMVtZ825wzGgmXyFu8tQ25jkDIfhcLYzlZ+OBAaXACUjgdEkYL7rVS43jng1LzaEkCpqmNwHwPfiRg9RmN86yVvvCyxLfy9TzveyzHcKnN9K/TaICFK5X+hh8cyKBPaEwF62+70se09gs1ASIAESIAESGHICHRhAhlzDQRSfMpHAGBCIZPRhPy+d/I6y3nHG62UOJJDXzoK8dGgHtEM6bzoO8pkE5FA6qJ3jclk799UHcPKQ+E6W7rFbxhb5IRBBxitP0gekU0Cn5vLKE68+L1J+XpmIc3WGO2oltpBBwoRVdTXCeDp5cgeMr6ya5CW+ujiMXCbi4R13yn3vOYnQ/kUYZAwbHzcTHnCZib+/jSScduN8M0YjtmLVyh9uuxrWdqY605EACZAACewVgVojukpRwEZRtn0dgSG/aXqv4Lm8cy8lpbq/afpbWUb1t1FD6Ehg2AnsZbvvsuxhR035SYAESIAESGDICdAA4lbgeVfdjLef7x5wQwIkQAK7QKC0toICQrtQEosggcEgQClIgARIYLQJ2FjNAqHUPMxg10gG+gm0bNSCjsAoxHLImADwjwRIgARIgARIgARIgARGmsAgKUcDyCDVBmUhgUEmcJ0jnPUeeYh3nePD9XYI2HELwaR+9aSAbLQ/c4JvRy6mGUwC3nkH33kI/pEACZAACQwUgVJ6EVlUp6EESnBn+HTkzC6a7385B1yPEQGqSgIkQAIkQAIkQAIksIcEaADZQ/gsmgRIYHwJOFNTlc20X+Vydbql0SZC7UiABEiABEhgVAl43/WahfsZLpTSc0gWYsiZqan0GyAFJJfsUQVAvUiABEiABEiABEjAR4C7JDA4BLoygBy84kqoGxzx91aSrPVFeM6yLFgWnWWRgWWNFgOvjeO6MuqdZY2WrpbVuT7e1ceyOk9jWeMVl4x6V9/155459gBzSwIkQAIksPcE7CUxdgCxher3N4obOtITwN5LRwlIgARIgARIgARIgARIYGwJdGUAOXL4ENQNOq0HHngA/Xb1DDK4B3RkMIptoL6t1x6X5bBzBzAuGbANbK8NyKlWtxS/8hBG2am6w6qfyv74N59AvVN/OhLoFYFHHnkEdIPDYPnGrFTtmxF6ZVWmV17zf/BmZBE1L0BEkX3Ntbj1mley3th2R7INyAmw5cJrVvX6MCostqx0N8Ko6Es9umvDO+F1TH4r3ObTdrOTMgY1bVuFOwisfwY5ceIEvv/UU9t+dtQih/W5rBu5R0VP1YOukUBXBpDG5IPpc84556Dfrl7zWPk1oCODUWwDaPP3w8+mMK4OsABxZenPp5Mu/SYclI+6ctkC3c4YoMlf8BUvxyg7VXlY9VPZX/TCF6DeqT/daBLQ7zpZlgXLUlf9rlMpHVY/x8V7M/WRPqzfeOONoBssBsdf+V68972vxPGaujmOV75X/V3368/EHTXhg6UD2xTrYydtoJOr+7Fjx7CTMph28Nro7bff3knVs9557e+6DXTatm67/bau8x70a0mnurc6+eqfQfbt24dTTzll28+OWs6wPpd1I/eo6Kl60DUSGEkDSKOa9BkMApSCBEiABEiABEiABEaMgB1HNBtCqlgWY69+5yGLxXQJEP9gEo5/MYVQNoqd2kD0gVgf2s8++2y8+93vpiODtm1gLhpBK8f205vzZ/bZa7jmmmtq3NqzZ/Hu2Wdjrcb/GF7dh/a61+X721EnV/aLLrqobZv157fd/VZtXv23m2en6bSMVu7Nv/IrPdN9kOpd6xQt/6oBnTJkvN5cm0aB42VveUu1AbXZu+wtl/Xs3BoUbp2eV22wMIgESKCOAA0gdUB4SAIkQAIkQAIkQAI9JcDMxoBAARtFUbO0iXXZTE0EUNo0e5BdIDCBKfHPrm5/FIgaPvTt6csuuwx8MBaYXNoSOHrVO3H0ne9o6v70isvbpmVg5wQCibwYPtX4KS4XMwn1/Dc78AyjElbOIOJ49nS91+X3VJkdZnb8/vvQqt1/5O1vQ7/bvSm/xTmn5X8mc2iHGlaTs96rLLhHAiRAAiRAAp0Q2FUDSCcCDVOcmG/aq2GSm7KSQDcEvHYOWNA//5RXekxHAiTQfwLeFGJwz8NyGfwjARIYFAKRDLTfMxu1YAWTKMRyyEhPZ3GjAIQmETRyBjEZMjttV5/+9Kfx4Q9/uOIef/xx/O3f/q2Z2kETqvHjwIEDuktHAi0JrPzK/4Mff/nvcPqzTm1w3/ze93Di6adbpmXA9gnYq/odmBhm5Pzffi7bT7nX5TeTfDf98r8/37Ldf/upp/ra7h+88UPQ8pudc9rhouX3i8W413u/uDJfEiABEiCB0SKgv8d91kh7afrlVPT6vNVvL52NuGW1nOLAjsvDsYRblrMN6xQJeyluXdlGPm9+BjsOK5xGqS5O+8MS0untv90IOPwsS/h4crgF2i67lsxKaYStMLaHVOQOS5labo2rzuPtisHNnhD4O7ztDWn8r+P+wp/A/3rH1XjmG8S947Yu26k/n+Hdr5lbPuw7V205d712XHceDa+2/ZE8HQYEVY3rAzLwjwRIYJQJlGAGe3gqZhe3eS8C/NzP/RwuvPDCijvttNPwne98BzrllRo/vCK4JYFWBL69/qUGo4fXKXvySbvw6NdKsJH3t6H2j1Bq3jfSo4Bk0H2+8N+noR9/e11+P3TqPM+9bvc//vLftzzvfvj0jztXpOuY413vXeNiAhIgARLYHQIjUkpZ9Kh34oVO/Orj7PRYy92Z413wzvg1prZXoe/+NJviQDsrFyeLKJd1GLTj8olAYx576BOZd+aotiy5WY9mEVtIoDsJA5jGppgxtqtEBJlyEamQpPd3IIhxY1XY6RuWBTPHhIT7F+3wDSZR8Pt1tR9AIl9GUQsOpVA0daRyZBG1aATpCmUfIv/lH2fxgbp8//KP34ubfuka/PCz12Pjl+7D5B//XV2MUT+0sbSxUL2e5L1zVYyIqzOufw6x7M7nnB9ZkrZotgxhVXU6ecVevbkp0nAhARIYQgKl9ByShRhy5t5BrrtyN5Jc0guMKFPYQFE2kLUzICRojlqtXvziF0NHeHju5JNPNtNdccqrVsToP9gExke6UnoRWYQwO+0+OQUSyJtrgjzzmQeYJLzLQj+o7HX5/dCJeW5NgPW+NSPGIAESIAESIAElQAOIUuihs1eBnN7krm+iduSEdFauzGJ5wAweDar7b9blpl2ncGiIs4VHYBrYtLeItGVwCKFQAZUOhOIG1iVNJCMPEc2EimSkE1M7HSRSzxYxiixod2gWO5iyu2fSjG1Gd63g5gtjqJmt+vht+MNbfhF/8KYXGCyBN/0yLr/lS/hLczSAq36IZG9icr7JHAulIOYr50gEM9qE+1H+KOQp+GouyXLdygov8R4F7agDCZDALhEwU101KStiLsDr2NQbQt+3QZpEpRcJkMBQEyhhbaUAhGbh2T9q1AlOimkEWDcXg5qQHh3sdfk9UoPZdEmA9d4lMEYngd0jwJJIgAQGjsAYG0CO45P/8WJceonP3XDXziqolMYiZhDRm9zCCtb0gRfunzz4YnYaRXcaJ8vyT5NVN/2SO/+KXYkbRrrki1MZQu3zk/wsN52ONLEsC5bllmHHzX44bSMddvwtd1SD7Ssj3DKs2QgIG3HJ37K8/NytytDUAtJcVpdOk80UFtT44B8F0iTWdr1K6bgwdVPb8ZZTlkHr0o3mbPx6a704vs66mY5+P4ejHXdZSR3EK/ualy9uOA07HTb1Zln19agNyxdXwr26h+3Txb/vCDiE67/D2+74Obz/gjrRv/4Y7nzl6XDfsZPAF+JnX3knbt7hKSwZDcki9b+YhJlWQdqKtoiK4IFAhYteC6LImbnoK+HcaUnAFgN2bKZlMANIgARIoCmBSEZfwNARo5b8bkeR1ZGkaoiOZJCLFZxrdTAJpIpjdz1uCoyeJDBqBOwlJMX+0XLkfHEDEoypieqda08R7HX5PVWGmXVMgPXeMSpGJAESIAESIIExNoA4lf+6d92Mjx513VX1vaxOnE7XpbUVTOncKWIAmA0VsOK3gMiN7/rKHLwpsHSQSDaqnd6Su968wJ12yQSswgYQyRShMzLFcnkkpFMzkdcH7BBSyzrVjXSAhoPYWCjDTKll0jlT3QQSeXngBkLmQVviLcJMy5BPRFDJo5gx89M6D+2SZzGPvJd/Q5gTV0TyLRFkyiKPPuSXRQYtX/f1gV+6X6exaXRwEogMLWR1wlusI/NICcfKKBATTfPSDgZ1jkHBeHezEkPV3MaMMJVEsh9enESzF+kBKWsuKQ8sMWi1QjSKW4uYLIq+onMxBenU8GSQuE11DChzxKCMHY5V5hlk2tRxpGU9BkQUedBCY5uBMJtcdNuVdLzMrLr7GM6/v/zjL+Hi3/vZBuFLX/sG8LIXSktrCBoTD21XTjvMTSURbPj2jbZHC0F9Gh8TIr1QU+fuds71XuTGPEiABMaHgN4TOddkc09WmZIQMCNX5Z5B/Qdt2tPxqZ+90fSuDx7BDReFm7r3/cJr8ZnMob0RjKX2nICtNxByt++/h9CXUCxLn1fERbPuc1nPizYZ7nX5Rgiudp0A633XkXdTIOOSAAmQAAkMGIGOyzPKigAAEABJREFUDSAHr7gS9W7AdNljcXQI6hScG98ApmdDKKysSRe6I1Zpcx2FAuDNC2u+tYGCYySRjuqy97BsRhy40yU4SZuvS2tYQaraca95yAO2sT/A9yfGlZVZ/8f4fGGy68wbKjtNlnZhlehTE007ocUGVJ0Gq1NZK5l6OwEkvFEgm66f6JOcyhmjTy6WxWK65t13N1K7jXQMz61g1lg8bMSDSUwtqEHJl6agHcoWLCuIZCGElGsQgr2KbGi2MrQ9kFhADFmY6bG60LEjrj5xzK7oXVOPWt9N24wym0JyLm3aXmR+FivuvslnmFZm6qtZ/OowybwHsmrnWlGNcTUTS0s7yEtnnASEslGEuz5P9kCRvS7SBjj91V5XAssfPQLUiATGk8Cnfu9qPPhny3jOvmc0uO+dOIHvihtPMqOptd6LlcvOi06ehvpCmho+PddPA+hel+/pzO3uEmC97y5vlkYCJEACJDDcBE7qVPwjhw+h3nWadpDj3fa+6hRYf3L3DiTVDvCCN/2B5bx5XXA/fNks28AEpur8zZtC0iFfqPPPRrUzXl1UutvdwKIzlNo9aropJIOwFidbf3fEjmMOs4g1S90uzItf2sS6t1+/9VtAOpC1PnnlOOKOAklmK17IOiNkgpOhql+He6X0HJJTC2b0hx0XniGfEcnLQ/yKYkxyHlh09I0ToEYsZ89bB6EimPl8O9WxBdemdewWU2hTj03bjDKDGHHi0qMbSGBhKom5oesAfwL/68/uxAfedTWe+QZ1WXwAX8XvXXY13nYXEHjJGcDD30S35i+M6F9gehahhu8OibJS/8spMcZuFOWASzsC9ioQm2kXg2EkQAIkQAIk0BmBUx8qIXDac5s6Gj86Y8hYJDDUBCg8CZAACZAACZDAQBHo2AAyUFL3RJgz8cb/4U59pVNgvesNuO191+OebeZdWtvArDs1ktNxnhPDgjs6QPI0HZQooGk/pE7DZFlijFhGuZhCSOL7l1iubEY8lHXKKX9AOwOLxAuliijOriBY/40ACcNaHNbqDPKJCT2qde3C/DGl0x+TQb+Pbz+AaWzC9ny2kNWLVtlOTcLJOYDEso9JJAMd+REVXsHkFBZqvmBcSd1yJ5BYRmp90Xz/w0xFVUii5sX5limBwMQU0ESPKW8+3yZhNdm14dqyjiWDpvXYrs3Y7vRYOhxI4i2up1obwST/wVxegHf+f9fjh5/1XAyX46X44xuvd74Hctbp+MUHH0PFAHJ8Azc9+Iu4eGez2GGo/6ZajMbSdjvUiu2O8Dp7hTOCb3fKG5dSqCcJkAAJkAAJkAAJkAAJkAAJkAAJkMDoExhkDcfYAFJXLeeH8Docw/Hjdf4dHdpYWpmsTI3kJIlgJgZkzfxI4hOYxqxYNrKLztREZjolxEwHvn47pBDLiTEiIBE7XPQt/1AWUX3L30sind3pisXB8TTTNDV08heQ3JhBWTvInWi+dbswXzTZtVfXK1N6yWHDIio702B1KCvEXBIXw4ZfJZNpIAGdCcvsy8oZ7lsWo1DtUHMJ6mBRg8osVozVI4KMGJzWvTrZKnVkRmrMx9yM+onBdJpuqWPnXJuJUV+PrdtMCenFdTjfiRGiSyuYNd+MaZbrEPud+Tr8wa/diT+86QmjROnO+4C3/+uxnS7L1no207oZHL6V2x6ahvmijfuuXDc5/dW4NwLqTwIkQAIkQAI9I8CMSIAESIAESIAESIAEBojASQMky96KcncBt+FsnHlmt2JIB2M4iqwYGYL+nns7jmhW8spGYZkRGNLxns8hpvGkk9+KSid10enAN6NDNJ76z61IIuksD8YRj+s3KMSIEg0jXXLLgYSZbzq4+XnpTFpgOgLotEhadiEZRNyWTv5cDNmoBSueRlpllRJgpsvx5RkMI9wyLC6mCU3kc2JsWcyKLEHJV8s2BdZN+RWYhmMBaS2rL0fZdaaUykaD2Jip/S5HZD6FKYkB4WpZbpm69ZiLPGFL6kH5iEyetyZpcGJQWZ5cFaYSIvv5hQ0s2crCcqcuS6Lxo9ISF8JSDCb6TQXLEhmCG1iozPcbQELrNyv1rWHq5rQ+NF+VS9I3MG9fx3Y6bNpQYz3aaNVmbHsJGwt5M8WXslqdcfel+FFbfvX3rsGbPvdeM0XW5LFfxq1vesGoqdhaH9PepQ1qOxPnr2c9/y3LC5NGuLyXbaC1CoMUYq8CsZlBkoiykAAJkMDwEaj9/XF+h6rfoLIRN79NTe4ph09VSkwCJEACJEACY0eAv/NjV+XbUJhJSGBwCYyxAeQu/MklF+NSz70PmD96Nc7ruq6041tHI4jzj6iIZOBMhSX+ea8zXzrQm3xbAtoJ7/nn88ib/QwyGUlr9rUD01dO0/wkrusfSOQrZRuRPFkyCemkl3iap4nry7Ms5eZbhTmGmioa6dQXQ03tlF+StjiJRWPs8WJK/gmxyJhDv+4SN+8xMYHuSuLnJUzkM3K7vmYjjDI63ZWni8QxfL2IEu5wa5HeZFJdBRIZx0igXpJnJlIt2+QrPLQ4Da5xNeXUc2mmoy/fvOrsOxbjSbs6jrSsR2Hql8PXZiJGF1di/77rNbybn8X7P5vAO2sMlL5psn7vZ4dXte1I7q9/ORe800Cz8p//5VbtWCPSVQjIqQI/w0oAd0iABEiABDomUPP7k4uZdFM6Tagx2q9iMhUyfmOxopIkQAIkQAIkMGIE+Ds/YhVKdUhgzAj03QAifXPSGY/eOqmkpvmKf+fLBXi7fvuj4rZj/Oi8tJGLOTVbN+WXaBiYxqwZpiH7XEgAACGQAAmQAAmQAAmMHwFbP6yEmDNNqDHaZzA9fhioMQmQAAmQAAmMJIFWv/MjqSyVIoExJODvc0e5tk/fHAsTf5x+70txO15O2nEOzGAMCQSQyOhohnrVW/nXx+MxCZAACZAACZAACYwsgTFXzIbaP0KpeUTAPxIgARIgARIggdEiwN/50apPakMC40GABpDxqOc90pLFkgAJkAAJkAAJkAAJjBOBUnoRWYQwOx0YJ7WpKwlUCNz1wSO44aJwU/e+X3htJV4/do7ffx+OXvXOpmWrTH/2H+L9KJZ5DgABrXut42buj8O/iM9kDu2ClCxiHAjwd34capk6ksDoEaABZAd1alnOBx4ti1vLIgPLGm0G3qnyzDdcDbqrPRywrNGud8vavn4eJMlCOIHO2jkD8G84CFBKEhhbAiWsrRSAUJOpUseWCRUfJwKf+r2r8eCfLeM5+57R4L791FP47okTfcPx5IPr+NTvJvHk+gMNZZ94+ml883vfw4kfP9238pnx3hF48MYPmbpv1u6+J21O297eSceSR4sAf+dHqz6pDQmMD4GTulH14BVXQl2nafYq3gMPPIB+u73SjeWSAAmQAAmQQPErD2HUndbysOqosj/+zSdQ79SfjgRGmoC9hKTYP2ILzaZKHWnNqRwJ4NvrX8KpD5UQOO25De6nTz4ZaoToJ6ZjH/lwQ7meLJZO2N3Pwt28udkbAv949GMt676fRre90Zal7ikB/s7vKf5OC69/BjkhhtDvixF+u89WWu520w5TulHRU/WgayTQlQHkyOFDUNeYzWD5nHPOOei3U43L5TLoyGBc2oC2eXXjou9WeioLdVvFG+dw5aNOLpVyraz9cNaI+/VNX+WpLviKl2PU3TDrqbK/6IUvQL1TfzoSGGUCtn78AzHM+D/+UUojbFkIqmUEWURlP5wujTIG6kYCJEACJEACI0mAv/PDUa31zyD79u3Dqaecsu3nR9V61J89Vb8d6Llttlpur53qQddIoCsDSGNy+pAACZAACZAACZAACZAACZAAEMnoizGZ2o+fBxLIi9Xb/0JAPhEgrpEkQKVIgARIgARGmQB/50e5dqkbCYw2ARpARrt+qR0JkMBeEGCZJEACJEACJEACJEACJEACJEACJEACo0+AGpIACQw8ARpABr6KKCAJkAAJkAAJkAAJkAAJDD4BSkgCJEACJEACJEACJEACJEACg0aABpCe14iNuGUhbjfP2I5bsKyqG7Q5kI18nvB2HFY4je5maS4hnW6hfHMkdb4OP8sSRp4cbgzbZdeUmS2yahp1denc5J1v3LmqLUtkEKfZldJxdDFddedlMebWBEx9hJvyL6XD1fOp67a6ddGDG0POs7DTPi2rutW2WpG5DbdKnHHekQubIGzarjwscslpG+7F45YESIAESIAESIAESIAESGBsCVBxEiABEiCBASdAA0ivK8heRVbyzK7asq5dtLN2cbKIQZ4DOTKfQigbdTqVo1nEFhLobpbmAKaxiUbta1m0PoogUy4iFZIY2cVq56N05q4Ku1wMKGwUJdC/iNFkdcblmkNM5K/pCPZH3WpfDSnBJKZyOoe142ZW9cOd61ulZHg/CLj1UWiat42ljQW33qWu8t221aaZDoenvQYsi86VOdWl3fs/OtuW23Co2Fcp5QJlBeVa0qYQQQi9lreJwiASIIEGAvQgARIgARIgARIgARIgARIgARIggcEi0KUB5DGsvedKHLzCcYfvGyxlBkEaexXIaS/9+mbdyAnprF2ZxXKiO3PCrusUSCBf6VQtIxPpXoLANLBpd5+uNkUIoVABySU3o+IG1ARhPrpVL1QpiPmKXwQzsdqcOj8SQ4oYfUKpYo3epszcFBrsLp1nzJjbJRDJiIFDO/ebZGBvYnJ+Gw20SVZD5xVJoOZSYovhNTaDCo123IZO2T4ILKDkMicmoxZ528DqDFqHt0hGbxIgARIgARIgARIggTEkQJVJgARIgARIgAQGmkAHBpD7cfg9f4lvqBr35fCF86/DkcOHxF2H/Tcfwb3qT+cQKKWxCOmEDE4iVFjBWgnVv9ImMDuNYtxyRldY/mmy6qazcYcv2JW4Ov2PL07Ym5bK5yf5WW46HWliWU45xst2pocKp22kw46/ZcUhfXywfWWEW4Y5cavK6J4YC9wyLMvLU7ZaYFMLSHNZNafmbgoLCzHAPwqkeUQgEIBnVlLdo8jVGDCaJauZ0sqOO1OW2dKJjJBUk5ebL6V0KBsbi8S1LNHT52qm5JI2EPbClIVkYVcYu+nU3x/Pi69bDWuRppqP1IcvfbV8f51om5GMZFEmluWUbbK3vfYgDVT2jZ/Ek8bgcND9gXfSnhaTSAZFr3C6ztg48ML3XEB7NYvYjPTq9zzn8cwwvootryHjSWZrrRmDBEiABEiABEiABEiABEiABEiABEhg9AkMk4YdGEBOx36s4pb7AJyxH2fJxlkew6Nfd/a4dgiU1lYwpZ2QYgCYDRWw4reA6AiGlTl4U2DpIJFs1O2ktpeQRArFchllE7BqjBORTBE6FVQsl0dCOvkTeX0TPoTUsk71Ix3A4SA2FiRNJV3UdGAHEnloNs5IBom3COQkTj4RQSWPYsa8LR7JuHkW88h7+TeEOXFR86dTVUnakE9u3TdWgkDdNFgiQwtZa7KsP4jMi/6+UZewzrEAABAASURBVCAmXPOyXCOSGAKMn64c/2Cy+WRJGqPixHgwtzEjTMVH9sOLk9CBBKVNHWMyhYkm9g+J6SxiCPHYmqnM5KCQXDL1BVnH54BlYV3WabzWtT5K2JzMuaMYpO6KZRQnN2HrSBtJq3Xk5QOPn8i0mHXimvbg+lfrSurDTa9pnFFFNuLWIiYlf82vmIIYBxw+rduDKCqMJxfddii6zay6+462A7wOSFt22n5uKomgNSxy9wOpjdVsDHrp6Ufu45an2AQxkxk3rakvCZAACZAACZDADggwKQmQAAmQAAmQAAmQQJ8IPPCldazZn8ItazZu/r9rWP3k/8Un1K3ejI+r+8QncVTdx1dxk7qjn8BN4j4m7p4vOkM3OjKATF97CK/54pU4+J9XcecnrnOnwDoEvO0gzu2TcsOXbQlrK1NuJ2QA07MhFFbWUHIVKUnnekH65menA8Ynot/aQMExkkjHc9n7foGOHsE6Nr2EJnaTVWkNK0iZjnvon+YhHe/G/qDHnhPjysrsvDF2eF7+bSm9iFbz3LcLq+QxNQFHo4qP2REbUHUarE5lNSn9K+nk9kaBbLr+ok9yKicGhbIYebJYTHugJG5eOsSLKfMNk+qoCDddZSOGkrkVzKrFA2I0CCYxtZBoqkMlSYc7hldBO+MtMdAEobaY7GoRCTE8+bMIJBIt68PEC0xgStpG8ym3Cu5UXKLHoq/mdPRKaBZu80IgsYCY1GzDp2iEX217EG4LU0jOOaMoIvOzWHH3jSxDsNIpyqTaq9OlDYHMPRVR6z42075N9bTAdpkNeZgNM/UVx9IMeT1SfBIggYEhcPz++3D0qnc2dR95+9sGRk4KQgIkQAIkQAIksD0Cd33wSNPfef39v+MDh7eXKVMNCQGKSQK7Q+BrXz+O2O/M4YqDb8Xlv/1bODj3FuN++7fejLe+5d/jt35zFm+59Dfwm79xCWYvmcElMxdj5t9O499GfxUPf/WrRsgODCAmHs69XKe9qnVXvNoJG+b1PTdcjEsv8dz1uGe7ymgnfyGLqDvVkBmJUNhAsVV+ppO7NtBMVSQd8oVab2Sj2qGuLopKl3dxA/Xx6pKhkAzCWpxs/d0RO445zCJWn1CP24VpuLrSJtZ128z5LSAdyNosC+MXcUeBJCuaA1lnhExwMmSi1KwCCSynxPjU3HqAUnoOyakFM/rDjgvPUNWIFJiYkqw6MD5JrIKy1boWvsVyptL5XBnRIcYoHYlRbrBISeItF2d0DbTeo1lf7CBUZac9zAGz1ZpTA5svouw6cdd9ljQjs8jrjBiRKN6ijCGGG50LS/gtTCUxVzEsYSj+AtOzCK3Xf3dnKETfsZCc/mrHCCsZpBfl8hKFGDAdp2efnOpmZB34RwIkQAItCJj7N70n8DnvRYyaMP2dbZFHt9633347brzxxoF2K9ddh6PvfAeO33dvgyt+4S48+Pk7B1r+rvjW1UUn9dmvOrz99js6KX5k2e+k3naadq/ZH3vk2JZ1f+zYsb7V/ZaFS4RRbffjzF7blFTtlstOzy+mH7zf/L+44QZj+LjryJ82/M5/9Yv34ME7C/jrj31s29ccvV5s2bAkgsYbtfahOolqXEiABHpIoCMDyDdyizh4xZXGXZt7zC3+May958hQfwNEjR9LuAYfPXqz667Gea523W5KaxuYdacfMh3f5ZwYFrLw3sA3HbTw3t6vy72URlgemuewjHIxhVBdcCxXNiMeyiZPX2A7A4tE08744uwKgmHn7X7xqi5rcVirM8gnJqp+3l67MC+ObsWwgcmg7jVxAUxjE7YXsoWsXrTKdmoSTs4BJJZ9TCIZ5GKOoSmYnMJCzZegndSOIcPZr18HEstIrS9C+/fNlFKFJLzvrCMygxjcUTn1CcUg5O+3ULamnpeBOak7L6xQY3ixEfcC6vPb6theRRYx5HJVIwcgLHSUizGu5OGvOqNzE8ZTvvm8VOam7cFeQhIpFNVYI21xcT3V2miG9n97Gjo1IYT2VII9KNwGp7/qHfZEHnKtrTo9+1JFQE+N3pXCnEiABEaNgE41ae4J9PfZ/d02v79y7xBMAim9PyzKvUw22hODqj7ka4fT2WefjUF15zzveTj9b7+IV73g+ah3Zz/n2fjuiROmGQyq/DuVyyi3xersAwf6U3+S7xZFm+Cd6sj0Tc6/vWZ/4GxTt1ut+lV3W5Wr4SPb7seYvaUV24HrV7tjvk2uRbt0f/DKbz6GF37tqw2/8/q7b6GME08/bVrGduvogOhhMthiJb1l/fk9lfK3K3sv0m2hNoNJgAS6JNCBAeR+3PKJ/XjHYWf0xxsfvQ4HP3B/l8UMYvS7cNetb8D8VRf0QDgbSyuTlemHnAwjmJHes2zVAoJZsWxkF11jhNvBrR34+u2QQiyHfJPOfCevJmt9az8khgB/B7t0Xqft2rhmKiR/J78JLiC5MYPmoxPahZnElZW9ug5vSq+Kp2+nMgikQ1kh5pK4z5hQyUpHJQhL71inPHI6GqojL7wwQKeGWkfKTHFV9a3uiRFheRYrxuoRQUY6JNa9OkEE8zp6JBmE9+amSSdcw2IsatoJ6o7k0ZEWxsjl69wopVcx6cnhHy0jHSKW1FvjqA1TmqxUhyxCqdZTl6H+zxhvfO3BjEhq/C5EY3vQsoSX+a6M1MDSCmbd/foiBvnYVrk91oMsaK9ls1eRjc1Iy+11xsyPBEiABEigCwKVqDoqD3B+f53f+Snn22Lu/ULlvrCSovOdRx55xLxFqSkuu+wyXHTRRQPrDpx9QMXc0g2yDjuRbUvFJcIB6VjZSRmt0h4Yc/atuOyG/16zl2a15aKdcv1isWXhEuHAiLZ7UW3LZXTZd2Z461e7Y757dy+wZaOXCDtp92owlSy2XF530esG9n5ou+3zQIcG9S3hMAIJkECFQAcGEIl71n6cIRtddCqs9+6/BdWRIOo7hO741/DIy47hY5Xpry7GpTfctQ1FpAM5HEVWjAxB6dSuZCCd3Gb2IukQt8wIjADMB8g1nnTyW1HpdC46Hfhex7llWbDmViQLMUIE44jHgzDfkTAfS3fLgYTNpaWb381P89d06uaA6YiYANJhaNkF6ciP29LJn4s502jF00irrFICzHRBvjyDYYRbhjkf09ZkFSdGgcWsyBIUmbVsU2DdlF+BaTgfAmktayU/s+NM25SNBrExU/tdDv1mypTGEa6W5ZapW2FeEn0ty/MTCMt5M8WVRm/qxKCyPLlqRoFA9vMLG5VRIOYtTuGl7CzLzVOz9KwfUr5RVdhaloZL3YfcEROal6TN6tRVEjaH+Yoc9lJSak55CcvgJELZKILeCBZhGXYyRdDUkdZ7DAvTa6j627WqiByWm8aZrkrqWYw5mq9liVzBDSyUnfalfJyoQdS2B8nTXsLGgstL8lydcfdrS9u7I2VjCWOhl5S2JtXtyGL8RU/VVdzAye1I2fe1drTFZuSkry/J8GnCrT7euB6XgLAFcIqrcW0A1JsE+kVAR+Wh8gJDcaMgB5MImuKcexyzu42VToWgIz+0I0GNH9vIgklIgARIgARIoMcEmB0JkAAJkAAJDAeBDgwgp2M/7sG9j1UVOiO6gCtxC45+veo3lHsPn43fqEx/dQ1ed+t78Sd3d6tJQAwbZZgRCV4nuWYRyTh+Oh1C3uvMl05qPTbO19GsHefGT/LJ55E3+xlkMnJs9jWur5ym+Ulc19904pt0ZWfqFk+WTKIqq4nry7Ms5eYlD02XV3n9YU5HuqrlODGciKFmVqd00PieK05iMazGGSeWmbIp4XXO+nWXckwZXjxvWy3Tj9KECqOMjpDxdPHKlIh+fcuih0YzadqsAolMxTgByVOyqcaWY1OfXhl+WevDNE6LcP+InppRK6KLV8eGTuVYuFTqSJjX+JuYTWWslOOP7xo/NIGfj9HT00EPZF83Gq+Bg/Hc41WNTm57VpFa+WvYGDltV5X68+tNPn4ajfsByHW2OtVVU4aSKlNG9Tohx1xIoCUBBpCAECilF5FFCO1Gx0q0tssDDzwANXZ47sknn8Qdd9wBnfJKDR/6JmHbDBhIAiRAAiRAAiRAAiRAAiRAAiRQQ6AjA8j0tQuYPr0mHdQIcuTwQZzr8x7u3QtwweuHW4NdlX5qtm7KLyk9MI3ZKdlyIQESIAESIAESIIGxIlDC2oqO+Ki7P6p8n6sIZ0CIMx6kFZpTTjmlIej5z38+1PjB6RAa0NCDBEhgjwmweBIgARIgARIgARIYBgIdGECGQY1tyHjmLyL0ss/iLm/Ex/Gb8LFbX46z9m8jr7FLEkAio6NE6hVv5V8fj8ckQAIkMFIEqAwJkMC4E7CXzLSlsYXq/VFkJiZU1rFZko37LbCpiYActF4mJiZq5rE+7bTTMDk52ToBQ0iABEiABEiABEiABEiABHaTAMsaQgLjawDBmXjj1W/FI++7GJfqd0Cu+hAOvCuFN545hLVIkUmABEiABEiABEiABPaMgH6TCYih5rNMkQxyMf3+lwUrmARSRWdq0j2TkgWTQK8JMD8SIAESIAESIAESIAESGHwCY2wAkco58034o8o3QG7G288XPy4kQAIk0C0BxicBEiABEhhrAvpNprLv+1seDMe/bL4LV/lmlxfILQmQAAmQAAmQAAmQwPARoMQkQAJDR2C8DSBDV10UmARIgARIgARIgARIgAQGgwClIAESIAESIAESIAESIAESIIFBJ9CVAeTgFVdCXXdKlSX6bjopjgsJ7C4BlkYCJEACJEACJEACJEACJEACJEACJDD6BKghCZAACYwBgd3sy9+qrJ3j7soAcuTwIajbebGjkYNlWbAsOssiA8safQbeWWtZo6+rZW2tI3l0wwhyraSTZrVjDuAfCQwUAQpDAiRAAiRAAiRAAiRAAiRAAiRAAoNNoCsDyGCrUpXugQceQL9dtTQAPCABEiABEiCBXSRQ/MpDGHWnOIdVR5X98W8+gXqn/nQkQAIkQAIkQAJDToDikwAJkMAAE6h/Bjlx4gS+/9RT235+VFWH9bmsG7lHRU/Vg66RwEgaQM455xz02ynKcrlsPmrJLTmMQxvQNq9uHHTtREdloa6TuOMaR/mok0ulXCtBV945A+WpLviKl2MQXD9lGGY9VfYXvfAFqHfqT0cCJEACJEACJEACJEACJEAC/SJQ/wyyb98+nHrKKdt+flQ5+/ncNyh5j4qeqke/3DDnO5IGkGGuEMpOAiRAAiRAAiRAAiRAAiRAAiQwsAQoGAmQAAmQAAmQAAmQwBARoAFkiCqLopIACZDAYBGgNCRAAiRAAiRAAiRAAiRAAiRAAiRAAqNPgBqSwPASoAFkeOuOkpMACZAACZAACZAACZAACew2AZZHAiRAAiRAAiRAAiRAAiQwNARoAOl5VdmIWxbidvOM7bgFy6q6cLrUPOIe+Rr5POHtOKxwGt1JWEI63UL5jnRy+FmWMPLkcNPZLrv2zDSXBJVuAAAQAElEQVR9GN1jFbnDUqaWa5wvj1IaYeMn4eFuebjCj+im72rZ0gY99nXtoVJ2pX58dVYJHO2dUjpcvZ7UtE09D6S9Krsa/9Hm0ZV2cmELW2h6rZAmJVzhuDC6vAaCfyRAAiRAAiRAAiRAAiRAAkNNwPc8ZVWfM2uev1o9nw613u2FZygJkAAJDCsBGkB6XXP2KrKSZ3bVlnXtoj+Wi5NFlMvlissnArWR9vgoMp9CKBuVjj8LVjSL2EIC3UkYwDQ20ah9p4pFkCkXkQpJ/OxitXNSeiRXhV0uBhQ2ihLYfLHjUSj/5qHtfANI5MsomoJjyJXzqFRNIIG8FBzLSb3lu+XRrkyGtSUgdR5enXHOlaLTLuuNX3pOWcEVzBalbvx11jbjUQm0sbSx4PDRa0qlbaoxLwppxCYsN5VEkDfntZUuFygrKNeSWt/K0dIGhJ3r8ujyGljJhjskQAKjS4CakQAJkAAJkAAJjCyB2uepsvecKc+nc8kpeczSZ88cYv7+ipFlQcVIgARIYDQI0ADS43q0V6XfUTrLsb5Z99awdFauzGK50qve44J7lZ129mtnqusykXYZNw8LTAObdvOwzn1DCIUKSC65GRU3sC6JIxm52WgllB3H6ozciEi87S6BxLIYX7KI1nUY25uTmN8Gi+3KwXRAqTiBZa+upV0ui3GqsLJWPa+kvoPmBjRfNVaNEzh7E5PNGqW9hCRSlfYaycg5wZtz1PzJuSyXOIg9tcbbHMglZ3Le7HFFAiRAAiRAAiRAAiRAAiRQITAmO6U1rKD6PAX3r7S2AqTmIY8S4hPBfApYWSvJPhcSIAESIIFBJzC+BpC7r8ell1xc567HPTupsVIai5hBJDiJUGEFNb+FpU1gdhpFdxony/JPk6VvGFjOqAvxt9zOd7sSN4x0yRcn7E3D5PPzpTNvxeuxOJOV7UwjFE7bSIe9cuJmlIbtKyPcMsyJi5o//5BQL0/ZaoFNLSDNZa3JsuZgCgsL0j3ZccetyLM6A6+/vCarJgeldFyYugF23DdlWQCJ+nKlXlcxDWckjJQjXC3L1dXNAkIzrn7idJRC6zrQG6QWLPxy+PcrZYzXTiAScZk7egcmppwdsxaGi1nEpIlEhbll+c8nE2HEV6p/EsmgtMNwGtqqPIVLm2oq9I50G8SkGBPbDJzSSHQugfQihCtgceor8K8NAQaRAAkMHgG5XwvL/YBlyW+jcdX7Vzvu+clW71UHT3pKRAIkQAIkMCgEihsoFJIImt8S+d2wqr8ngyIi5SABEiABEuiOQMcGkINXXIl6111RAxb7/Kvx0aM3V9273gC8PoTzdiCmvhEwNRMBxAAwKx2ONW8DyI/o+socvCmwdJBINqqGDSnQfWO7WC6jbAJWpTsdiGScqaBiOX3DXTrm8znEEEJqWadhkg7QcBAbC5Kmki5qOvIDiTw0m1CqiExE4kmHXk7i5BMRJLw8ihmIpFKGm2cxj3zLMCeuSOpbdKoqSRtKoSK37hsLREDMBZtGByeByNBCVie8xToyj5RwrIwCMdE0L8s1FlVvROz4KmZM2SZS+5U8IM9tzDijBmQ/vFg3uiOSEX4FJOecjuXS2gYmpwNunqJ3MYVQKIRQ1qknE2CvIqs7sRx0WrPWdSD5tKhviL6Ti26bEBlmVt19zZcO2rEfEiOiEAT0rZyCWD9mZqBTyhVTIWSj1fYw+rj0euCc+2aKK+mt9757YwxFhQ0URx9CXzSUy6e0KSAn9raghaqhtC+lMVMSIAESIIHeEpD7ZDMtpv5GOvev+lJKNBtzpizRG+Ssc7/c23KZGwmMBwFqSQJjQ0Ce6/U5U10ulsWi97A1NgCoKAmQAAmMFoGODSBHDh9CvRsdFMfxyY9+Fq/7xQt2oFIJaytTUPuHWEAwPRuCf7oe7bwtFHQQSMCUEZmXTnQUnCGT0tld9ubvD04ihHVs+l/pNinqVtoBjFRlmhuxZEinXVkMHqj9k872lVlvmGZtkB6V0oswHfd6UOfahVWiTk3A0ajiY3bEBlSdBqtTWU1K/0o6eb3RGJuuv+iTnMoZXSs3IrZOfZUxBh03VpuNGFDmVjBrpg6yEQ8mMbWgBqXaJKZ+Ckks2TaWPGNJTZRZzMqNkPepF7F/ICWd8DVRvAORuaYOWta36jsFz/ASmZ/FimuE8bIa363Ug38KOTEoFkJquFIznpxxiQXEpCV79TFOnHRauGIK1enizDXEf5NexEYhhMngOFHZua5ymsLh2jQvepIACZAACQwJgeJGAZB7BvMzGJmR+wVgfcsb7SFRjmKSAAmQAAn0nUBwMtT3MlgACZDAQBOgcCNAoGMDyHZ1LZchndW757Yl590r+DDein93/rZSO4m0k7+QhTcdTzApD1uFNm9hByYw5aSsrPUNNSuYhKSs+OlONmq5Ix6iqBgrtANYA9u4QjIIa3Gy9XdH7DjmMItYszzahXnxS5tY9/brt34LSAey1ievHEfmYUaBJCuaA1ln5IVzI1JEejGLWkYFJIPNp0QqpeeQnFowoz/suPAM+YxIlUJlJ5CAsb1Eo4Bj1RLP2mV6RrrcTY+7jVXMYBqNf4Vk6zpoWt+qL5II6vQMKsNUEnN82wRmhI9nJESzvyDG+b40MD2LkPfdIWk3+VwMpu2ZYdvazmdRGcTUDB/9mhLQy1hoHdjKHt00MT1JgARIgAT2gIBzD2hZcu8cTpvrt7lfbHdPvgdSDm+RlJwESIAExoBAcNI324O+6FrA1EQA+syF5JI704WNpSQwy4esMWgQVJEExpOA9uejXNufv9WxpvGcUvP2d7rVvHbq+m4A2amA/U9/3Bn9cembsH8Hhek0SbOVIfc67D4nhoUsTP+45Ks/liEU0HQefp2GSR7U5rCMcjGFkMT3L7Gc5qdO8/SFbPEwp1NgFWdXEHQfAH0pgbU4rNUZ5BMTNd7moF2YieCuxLDR+rXygBgENt2bA4m/hawSo3aZmkTQ+ASQWPYxiWSgIz+iwks/gL1gpvVSNp5TRs70B81mxDIfOV9fNNPaRPTj0IUkvO+sm+J8KxMeamEg0Xj6FqF+oyS92tJI0rQO2tW3vYQkUiiq8BJvcT3V2oCF8fhTQ9HqTKZ2hI/elDa0qV0c5TCI6Kd8o7HkPNHh2urEFoJYk1FOg6jCQMo0BQQGUjAKRQIkQAIkUENAXwCQpyv97TNTyrr3eAF3lKjeO1pWFNmaRDwgARIgARIggToC8nuynFqH87sRhM5AoY/nEP+FmPfSaxTrqWXzYmVdah6OIgHqRAIkMPQEaADR0R8PvwEXnL+TuhTr/8pk3RvWEczEdLCC7WQcmMZsSI4X0+ZtNNiryCKGhUQA+u2QQiwH/XaEE7mDtY4UCMmPr44U8KJLh3na9g6crXnocx8AHR9dF5DcmEHZ/Irrsd+1C/PHg6iw3vaNB1HZmQarQ1klR8TFsOFXyZRobjTMnlnplD/m4bZc1yluQrdaqUFlFivG6hFBRgxO616d1Ce1xbDRtuM4gnmdeijZ0v5hcqyvg9b1XUJ6cR3ON16ExtIKZs33Xkw247kyI5GWq1O7ybFpH9K4Zv3t3xiOZuvOwfFBZmtbMdO6+XWW9hS2zHeHmp7q/qjcb0pAmhVm55sG0ZMESIAExpLA0CitL0qIsM5UV3K/5xlG5L5PbsfNm7wSzIUESIAESIAEmhLQb3o6fQ7lmn6Tal9Eubv+m6al0JMESIAESGC3CIy9AeSeOz+Ll75lFudtm7h2MkaRFSODmbbIy0c6aqP6ilk2CiucFqOHdLzrR8Y1nnTyW1Hp6C46HfhmdIjGU/+5FclBjBDBOOLxIHQmLedj6W45kDDzXQg3Py+dSQtMRwB9Y17LLiSDiNvy0JeLIRu1YMXTSIdFVikBZrocX57BMMItw5p8XFqMLYtZkSUo+WrZpsC6Kb8C03AsIK1lVVGqzpnGKBsNYmMmAf9b1/pNjimNKFwtyy1Tt6Y3XAO6cGJQWZ5cNaNA9C2O/MKGbxSIMnHzX52pdrxXsrf1uyEoaD1K2abuYjOICI85p7IQTpfa1IFths6GstIuVH5ffdvS27qxkHfeIhE9V2fc/UrZ47Wj7diSdqXt2LLcOol6xqa6NiX+ubZTZI0YO2lvYY+JbGvairQdy1Jec8Ayb8yb1nwJCFtikJZAuUzKdVJ2dHH9BR/UySXAOR81jI4ESIAESGB4CBQ35I4ZDYYO8xIKYpiR++XhUYaSkgAJkAAJ7DEBFk8CJEACJDDkBMbbAHL8Jnzs1jfgN379zB1Uo3bElmHeDvC/Zu2bgqZc6ZgVY4T3BlrZ17ktHfJ5zz+fh7OfQSbj5mvi+sppmp/Edf39bysYkTxZMgkk8hJPy8qrgcGXp5SRz7cKcww1VUhiJJCO+9opvyRtcRKLYTX2eDEl/4T3hOnXXeLmtXwvnreV+HkJE/mM3J63boVRJhEAPF0kTgNzjQctx8fW+DWuAolMtWNT8qyWV5WhXPX0ZaD5OzKacJErr/F068qkI3la14Hw8MUt++o74pfDv+8rfZx2/QxNXRu+/rboq4ttjQYaYpr+NiRctAlWtJG24/Da+jyopBm3nQDkOludy7LCr5X/uPGhviTQkgADSGBwCZTSYTFeW46LZqHTkJrre+XFAAvBJJAq+u8lBlcfSkYCJEACJEACJEACJEACJNAbAuNtADnzTfijo1ej69EfvWE/3LlMNZluKDCNWTNMY7hVo/QkQAIkQAIkQAIkQALDRaD+xQl9IcVoUHkxQF9g4csBhglXJEAC3RFgbBIgARIgARIggaEmMN4GkKGuur0UPoBEpsUIjqb+eykryyYBEiABEugVAeZDAiRAAiRAAiRAAiRAAiTQTwK2+TaqZbmjGmtm2fCHhZ1pvfspCvMmARIYawKjpDwNIKNUm9SFBEiABEiABEiABEhgLAg88sgjGGTXSSUMsvw7kW2vdd/r8nfCbkDTdnyu7SX7TsrWOP1irHlv5fpVtua7VdkarvH64TTvTlw/ytY8B71slU/lpOv0d/tx/MtrrsWtx47hmLq/+Hd4pvnNvw3XnRfFv/wf1//YX+DfPbPTPHsfT+u1E7fdej8mOvcz/+3KtRvpOtGbcUiABLoj0JUB5OAVV0Jdd0WMbmzLci3y3DrzLZPDSHPwzmTLYru3LMvDMdJ1bllWnX7dHXuQJBvJB3TWzhmAfyRAAoNJoJRGWC52lmXJta76RmbNdynidk9k1wfvG2+8EYPsbr/99o50HWQddiJbJ8prp9ZOymiVdtzZt+KyG/57zf7YI8e2bHr9anfKd8vCJUK/yid7gbvFMqrste2Nnvssik/cg0/W/9an/zv+zxPTOP34YNwD9Pua0+l5fdvttw30PdF22menum9x2vcgmFmQwOgQ6MoAcuTwIagbdPUfeOAB9NsNOgPKRwIkQAIkMLoEil95CKPutPaGVUeV/fFvPoF6p/50o0jAvDngEgAAEABJREFURjyYRCGWQ7ns+86EHXc/ui1+xRRC2Sh2agPRB2J9kD777LPx7ne/e2DdW97ylo4qepB1qJGtS9adKH/RRRf1pf7Gnf1O6m2nafea/dkHzsZWf/28dmxVtoaParsfZ/Zap1q3W7mdnl+DkD56yVvRyvVWvkvx6mNr+J/XXINrxK09e9b5vfh/zsQxn/811xzDq7v8feqlnP1u95d1eC9x2Vsuc/jsIYtectW8Oj2vWp139c8gJ06cwPefemrbz49azrA+l3Uj96joqXrQNRLoygDSmHwwfc455xz026nmzkNu2X3Y5ZY8RrsNaJtXx3p26llZqCMPh0czDspHnfQHynUSdOWdM1Ce6oKveDlG3Q2znir7i174AtQ79acbQQL2KrIIITUfqVGutLkux1OYCMgmMIEp2WRXbVlvb1Hjh77Be9lll2GnD8bbk4CpSIAESIAESGA8CXzw5s/jnf/9pqbuyv/yIXxx/eEegokgIw9QzvNVDlPJueq3PiovW5SRi2WxmC71sNzGrOgznATqn0H27duHU085ZdvPj0ph1J89Vb9R0VP1oGskMJIGkEY16UMCJEACJEACJEACJEAC2yLQNpFj6CggGbRgWeriUDNHcaMAhCYRNKmDmAyZnbarzc1NqKHDc08++SQ2NjbM1A6e8ePAgQNt82AgCZAACZAACZBA7wj87g02PvSpL+EZpzy7wT31L9/Giae+27vCGnKKYCZWwEaxIQDBTm4sGpPRhwRIgATGkgANIGNZ7dtVmulIgARIgARIgARIgAQaCcSQM29r5hBDFtFtznX11FNPNWT9rW99CzptjY78aAikx5YEjt9/H1q5LRMzAgmQAAmMNQEqrwS+8u2T8dwXv6Kpe/pHJ9DXv1Iai9kQJvVtiuAkQtlV85IFUMLaSgFTZphpXyVg5iRAAiQwEgRoABmJaqQSJEACJEACJEACfSPAjElgSwLr2DSzUNSN9ChswHlps4gNMyBEezBaZ6ZTuOr0Vp477bTTcOGFF3LKq9bIWoao0ePoVe/E0Xe+o8F95O1vw2cyh1qmZQAJkAAJkAAJ7BWBUjrsjii1YAWTmMrlkQiINIEEllPriJrRpkEkp3LI1M6+KZG4kAAJkAAJNCPQgQHkfhy+4kocvGIRa481y4J+tQRsxOUHqdWLf3ZcfsQk3LKcbXjA5mw08nnC23FY4TTM83ytkm2OSkindeKHNlHaBjn8LEv4eHK48W2XXStmNTcKXcsN1KTX8utcq3Jd8bjpF4FSGmErXJ331F9OuzB/vJHbl/MsLOdIXRutnjK+86gVu5Fj0qVCcmEThC3aFaTNoXlYl8UwOgmQwOgTCEzPIgRveoqqoSMyExPlXcNIaRPmiyB8U1OY9H958MYP4VO/m8ST6w/gOfueUeO+d+IEvv3UUzjx46f7LwhLIIEhJ0DxSYAEdp9AIJGH8/0P51uLfiNHTZg/YPfFZIkkQAIkMFQETupI2rNm8N7DlwOZK8UQcgT3dpRoTCPZ+iFMoNlHLrWDfXGyWPNjljem/MFhFZlPIZSNOm8cRLOILSSgLxt0LmEA09iE3XmCupj6wa8iUiHxzi5WOyClo3tV2OWkL6HQbAJMKXFpY6HKNt+t3FKeLLGcc5NRLgoHeNNZiJ8WLOFcdpmALUa4YBKFZsW2C2sWf5T87DVgWdqlmW5FtznE5H/GvAGkxpEo1lPOtUaaMpJz3RoyRwlWE13kAmUFgebtCmgSBv6RAAmQQEsCgQQW5P4kG7Xk/imKbCwHc38XySAXK8B8GySYBOS63Ne+CrlXCtcYxp1vkajceg9qWSqfuKq1XING0v34y3+PwGnPbepOf9apI6kzlSIBEiABEiABEiABEugJAWYyggQ6M4AYxU/H9LWHcOTwufiiGRFCQ4jBUreyV4Gcdpavb9aNnLCxtDKL5QEzeNSJD8hDfL7SqVre1pDKwDSwaTfk3KVHCKGQdBosuRkVN7AuOUQy0tnbrPfA3sTkvOn9lVjbXWbhdCA3SR+ZwWwTb3r1mYB0HpXL2rnfpJx2YU2ij5RXJOEMg/aUssXwGptBxBwXsVEIYXY6YI7Mm8mVKViMF1cCSi5ziDUj0S6sWXz6kQAJkIAQMPcncmExb2z67lP8/sYoInH7u4SQKsq9kpEl4/wu2HHMYdm8JFLUN0z8L5j0VxjmPvQEqAAJkAAJkAAJkAAJkAAJDD+BLgwgnrKvwhWHPUPIkBtB7r4el15yccX9/sePe0pub1tKYxHSCakfpyqsYK2E6l9pE9IjiaI7jZNlWai+gKdvbFuwLNe5AXYlrk7/44sT9t7m9vlpWjed/y0/42XHTd7htI102C3Dct4KtH1lhFuGOXGryuief4odL0/ZaoFNLSDNZdWcmrspLJjXKX2jQJpHFF/JezEJ84ZlOF1neJLgJkspHa+OLrHjpi4CiYTTUdAkPiQk4RmvpJ7Dylud6mvi24ibqYZ0KxwkrGbKrIY01XhWJQ/NqOpfTV/1s0wZGq92yi6ThehhWRZMOtk3fhrVv6/HdN0TGPAU9moWsYr1LoIZfePYHfVRWlsBUvPSggdcCYpHAiRAAiTQHwKRjDMiRXIv6odIMAXOxCUwuJAACZAACZAACZBAMwL0IwESGDkCJ22t0atwxbW/ijMaIor/4YM4t8F/WDzuwp+87xjefMPN+OhRcTe8FfjzFdyzA/G1o3FKOyHFADAbKmDFbwHREQwrc/CmwNJBItmoGjakQHsJSaRQ1Lf1TMAqbEiXe6YIfVEvZj56FUAir2/Ch5Ba1umdpNM/HMTGgvuWn0kXdTvy89DDkJlqQeItAjnJO5+IVPMoOm8FRjJunsU88l7+DWFOXBHJt+hUVZI25JNb981bj4G6abBEhhay+jJs3I3Mi/6+USAmhuZlGYOO5RpxAGXjcMhNJRH0GQlMkvqVGCPmNmacN+hlP7w4ic4Hj9iIzwHLwrNclvpZV+biZ0WRhcgaXMWMhkkFFJJzrpFFwhvSCL9iCqFQCKGsU99GTHtV8pG9WM7trJC01iIm3bc5JQmSQccgpfN/SjForOcAIOwmF932JR0fM6vuvmTNZdQI2FjNxqCXHk8zc14X9FywzFu/u/PWsVc6tyRAAiRAAntHQO9F3PuksPdSSPXeKZqV+0j3Pq8TGRmHBEiABEiABEiABEiABEiABIadwEmdKPCN3CIOmmmvrsS1Oe9L6I9h7T1HOvgeSFmK2KmTLNBpHhp3L1wJaytTbidkANOzIRRW1uANAiltrqNQ0EEgASNcRL+1IR3mxkgiHdRl75sVOnoE69j0EprYTValNawgVe241zyk493YH+D7E+PKymzrt79L6UVkfdH9u+3CKvGmJuBoVPExO2IDqk6D1amsJqV/JYYNbxTIpusv+iSncmYah1wsi8W6j8jrVBPFFJD0ps5yk1U30gkwt4JZY/EQ40IwiakFNShVYzTZq3gZJgWnY9mygkgWgOwqkDHTNPk6FcQAkQoVjBGseRrbzXMWs6LHqntoS14ptXq5oRCPbGgW7mxGCCQWEJMa8+J70SBcautZ2U3B+/ZDZH4WK+6IgEoa7owGAW0jsRlEarTRUSCORyG5ZAyqzhHXJEACJEACI0vAP42pviFRSMK5HZJ7grzzooi5Rwpa5oWZkeVAxUiABEiABEhgZwSYmgRIgATGnIC/D15R6LG31X119cfq1y+nZe3MdWAAuR+3fGI/3mGmvTqENz56HQ5+4P6dlToQqS/A22+4EIWr3CmwrvoafuPo1Thvu7JpJ38hi6hlmdEJQe0ZL2yg2Cq/wASm6sLM1FXSIV+o889GnTwtM8rADSxuoD6eG1LZFJJBWIuTrb87Yscxh1nEKil8O+3CvGilTax7+/VbvwWkA1nrk1eOXUNCMpmteKnFwZaj4GRI1o2L+ebBev03WJx4pfQcklMLZvSHHY8iG/IZkZwoW65DqaIxwJh5vsXoVG6wOjVm0S7N9IyYNIxFw8YqZjCN6p8azqpHuheEqr3us5AVWtWzsoMYa3QuLOkUWZhKYq7OYAT+DT2B2umvHHXsuIXVGaezSw2F0cpbwE441yRAAiTQGQHGGloC5oUawH+/oLqYeyTZqfcXLy4kQAIkQAIkQAIkQAIkQAIkMJIETupIq7P2w5sC69zLD+G9+2/xjQTpKIeBjPToXXfgq3gD5m94K16Kz2LphrvQ9K8Dz9LaBmbdaYqcjvGcGBayMP3akt554Cxgo5lFRKdhEsPJHJZRLqYQkvj+JZZzOjLLZpSBL6SdgUWiaad7cXYFwWadn2txWKszyCcmJGbd0i7MH1UMG5gM+n18+wHpyN+svnm+hay+hM7u1CScnANILPuYRDIwHbrCK5icwoL3XQ4nVXU9NYGmI1MSy0itL5qpqbxpgpy3I6tJt9or1FSijbgaGFokmnIn2W6bJjKDWFZkSq8C/nmMJM/AxBTQhJ2Xr0QxU2A1rWfbnVpNDTTSxhbXU62NYZoR3RASEKNZ3fRX0Lr2+TntvO6bREOoKUUmARIgARLogoDco+mLMnq/oC/YeLcqOl2r599FboxKAiRAAuNFgNqSAAmQAAmQAAmMFIEODCCnYz/uwb3ezFei/hnRBVyJW3D063IwrMvd1+PqwoW4Xkd9nPkm/NHR/403P/Je/Mnd21HIxtLKZGWaIicHZwqabNUCglmxbGQX0zCzW9mryIqJRDvwzcNo5ZsPTuot15F5pEJZRL0nWk0gHZ9pW3eqzkyZVPCmQPD8C0huzKD5yIV2YV56Z2uvrmPWm5vJ8apZVwaBdCgrxFwSF8OGXyWToY5e8A1T0WmuHCNTs2+TSC5LK3CmuDKp61ZqUJnFirF6ON/hWPfqpC5ms0NjyMrqdz+c0JIYLSbNdFp67Ex5pXs6JVWyEDP2jPZpNHYE8zptV7LB/gGocURaSqWezUgjJ19N6bnGei4hvbgO53sxLhPz7RgvBbcjQcCW60hsBhG/MmZ0mW96OI0DfvDWj4j7nRNgTBIggeEhoIYOy7JgWeKiWfOChL4DEUgsY3JR/MRfRyjrCzLqPzyaUVISIAESIAESGG8CH7z587jod1JN3S+85b+NNxxqTwIk0DMCo5xRRwaQ6WsXMH16LQY1ghw5fBDn1noP8dHX8fWHtyO+dDSHo8iKkSHo77m345BnT0A6yy0zAkM63vM5xDSePIBaUemcLjod+F4HuWXJw+ncigghRohgHPF4EDqTVjYaRrrklgMJM99ycPPT/DWdujlgWnpC9QFYyy4kg4jb0smfi4kYknc8jbTKKiXATBHlyzMYRrhlWFxME5rI58TYspgVWYKSr5ZtCqyb8iswDedDIK1l9eUou870TtloEBszCQTEx1siYiGY0gPhallumbpV5iJLWPddtzqTN1NcafSmTgwqy5OrwlRCZT+/sOHOkS3Hsig/K5gU0mJgkjzD/mmjNL7HU8LmMNmGKI4AABAASURBVF9TljK3LJHPV79omsZGXMvQ9iA6mDagHdmiy5xT6XDKlfrTUUFePQc3sFB22o3KabA31LOtFg9sLLgchNmWTETvgVyER9hM/ea0NUFVFbNdWDXWSO/Zq2JGrRs1BDGHZKTNQNqFZdW1xZGm0YVyYoUOW3J5liSCSa6TsuMt7cK8ONySAAmQwAASCCTyNVN05hMBV8oAEu43QPQFkqq/G8wNCZBAPQEekwAJkMBAEFg/9m387g02PvSpL+EZpzy7xj39oxN46l++jRNPfXcgZKUQJEACJDDIBDowgAyy+DuQ7fyrMX/gQ7j6kotxqXHvxSNv+d94+/nd5ul7qPS/ThfJVB9C815nvnRm6zcjjHM7p7U47SA3fmWU83nkzX4GmYwcm32N6yunaX4S1/X3PwAbkTxZMglUHoBNXF+eZSk3L3loeXmV1x/mdLirqI4Tw4kYamqn/JK0xUkshtOQ/kMnmpgwEgmxyJgjv+4S15RhAnyraplGbl+IGhEy+iDv6aJyqtOIfn7ip17+pM32A4lM1XAhefrT+Pk17SiQ+OqvrrYTQT+CLrqJDGXhqeJWym5I4+OhhasO3takL6OSt4a5fmXX+KH5+uXUpPDK0APZ143GU//KvvEYolWN7mXU6NEubIhU3ImoOhqqhomXWQ0bvX54Ad1uRzS+9Anmy5BrtONqGLYLG1EcVIsESIAESIAEdkTAvJRiOaOP9OULK155eUpf2LEsN6zmTZZuSrQR9/LQre95ozf5dyML45IACQwsgb5fi3Zf8/Wv/hO+8u2T8dwXv6LBPfM5z4caQcC/3hFo14YWXub7ndPftV7/1vVOje3nxJQkMLoExtcAInV63lU346NHq+6Pfv1M8eXSEYGp2bopvyRVYBqzZpiG7HMhARIgARIgARIgARIggWEkQJm3QcD/IpD78pQdRzAJpPQ7icUUQtnqNLJdFxBKoei9EJTXl7UkB+momktOIWf8c8439apvYkkELiRAAuNHoM/XovEDOoYat2hD7wVeBgn7tPyeCZVYrg+/dZIvFxIggf4QGGsDSH+QjkOuASQy7oNHjbqt/GsijeBByZ1aTKdpCjtTa42IllSDBEiABEiABEiABEiABLZDoLS5Lsnc75CZb5QBle8jSshOF/2OIlLziJiMIuabeitrtIAYHFyRAAlUCPT7WlQpaAR2qEJzAk4b2o9TNfjsCeh7v97vmRPWv986LZKOBEhg5wRoANk5Q+Yw9gTE8JNvMfXV2LMhABIgARIgARIYOgIUmARIoGsC+iKQTgkizp2iqrhRAEKTCJq8gpgMmZ3trQpJBHX6K3HOd/K2lw1TkQAJjDqBPl+LRh0f9RMCLdrQq1+MU6BhUWQlFj65CjW59/S3TvOlIwES6AuBrgwgB6+4Eur6IskQZmpZcoM/0o76WRYZWJbDwDtFLcs5tqzx3pLH1vVfZQRIc6Gzds4B/CMBEiABEiCBQSPg//ZYLgaIsWLJ7qWQvm/nlXOYSs5xxHUv8TIvEqgQGPKdvl+LhpwPxd+aQLs2dOrr8VEz5WIRqZ+RrP4hi97+1kmeXEiABPpGoCsDyJHDh6Cub9L0KOMHHngA/XY9EpXZkAAJkAAJkEDXBIpfeQij7hTKnum4Q74q++PffAL1Tv3pSIAESGCkCQQnoQM91jf1vVjRtLCBomwga2dAiDMexHhtaxXBTKyADSfTbeXARCRAAmNAoO/XojFgOO4qtmtDfw/8pPDp32+dZL6Dpf4Z5MSJE/j+U09t+/lRRRnW57Ju5B4VPVUPukYCbQ0gjdGHw+ecc85Bv52SKBvrbxncksE4tAFt8+rGQddOdFQW6jqJO65xlI+6cdW/H3orT3XBV7wco+6GWU+V/UUvfAHqnfrTkQAJkMBIEyhuoCAKTk0EEJmJAViHsYWUNmUPUH/x3P5SSmMxG8Kk2FEC07NAcgnOYBMbS0lgdjqw/byZEkRAAiNDoN/XopEBRUVaEtiiDf2zJNTftL781kneO1nqn0H27duHU085ZdvPjyrLqD97qn6joqfqQddIYCQNII1q0ocESIAESIAEOibAiCRAAiQwEgSO338fjl71zqbuI29/Gx7+4j0joSeV2FsCpXQYlmU5LppFKFVEJiIyRTLIxXS+dAkLinXC85egbpaa/CWfqVweCbVzBBJYiGURNWVHsZ5advy7yZxxSYAERoZAzbWiD9eikQFFRVoSaNeGPhCq/p6pob/Xv3UthWLAbhBgGWNAgAaQMahkqkgCJEACJEACJEACJDBeBO764BEcfec7cPy+extc8Qt34cHP34mH76EBZLxaxVbabi88kMjXjIjPG+uEk1ckUx0p7vd3Qjtb1+dvjCtu0l7k72bFDQmQwJATqL9W+K85vFYMeeXukvjt2tDv5Ku/ZzrSn+1rlyqFxZBAjwjQANIjkMyGBEhghAhQFRIgARIgARIYcgI/uPkTeNULno9m7rsnTgy5dhSfBEiABEiABEiABHpEgNmQAAmMPAEaQHZaxaU0wmbYteUM+/b2w2m4n/7baQkjl96OC6u47ehlx2F1zaqEdNpN7+TC9agS0PbhnVNem6noKu0gLG1Jw8PjeL7ZiKvuxoWRrrngjDubSiPpYIesOoDEKCRAAmNCgGqSAAmQAAmQAAmQAAmQAAmQwKgRoAFkpzUaSCBfLiIVAmI5b0icHCOJYEOHLfgnBCLzKYSyUcdgFM0itpCATuMrQR0uAUxjE300gXQoB6P1lYAaF1dnnCkVik6bCft6+e14ECuzRRNenF0Zs/NNO+11rmtX/xSQnKsagcabTXetkqy648XYJEACJEACJEACJEACJDBiBKgOCZAACZDAiBPouwGkXIZ0UO6Og5Q1GPUVQGIhBmRX2UnfrEKM0cgzFpWdjyQ2i9fGLzANbNIC0obQ8AeVihNY9iZ5ljazLFbGwsqaM7JKjCOL2RgW3DmmA4kFxMbqfCtioxDC7LRjOgxMzyJU2EBRq33s2SiEDh1ZdQiK0caHADUlARIgARIgARIgARIgARIgARIYZwLN+vK1z72Zv/q1C9Pwnbpe1EXfDSC9ELJvedx9PS695GLXJfHJ425JPdjYq1kgNoNIJa8W09XYaaTFhc00NhYsd9SIHZd946dT2+jb3u5xOF3pAA6bcPF30zhF+eJquD9MOvvq02xZjpSWDksZmpc6N79SOuyM4BA/42XHzXE4bSNdiR83BiDbp0u4ZZgT19HBW/uZ1cnQ1ALSRncvS26HhkAgEqkZGRSYmKrKXtxAITSJYMUniMlQFqtjYxSLYCZWqIz6KK2tAKl5mOvN2LOpNIqtd8hqa0aMQQIkQAIkQAIkQAKjToD6kQAJkAAJkAAJjDSB8TWAHL8Jv/8+YP7ozfiounedjQ9fdT3u2UF1Z6PVTvoocih7b6+LGSBuLWKy6Ix6KOp0NUGvw38DyUVgWcxhZQkIZRfNXP6RTNGdViuPRCCARD6HGEJILet0UTbic3DS6PRb61EYIwTUABDExoJTTjkXA7JeWPM07ctpnV8gkYdmH0oVkYlIvEUgJzrkE5GqrMWM6ZCNZFzZi3nkPT0awpy4tfgjyJQlbSiFouRt9NF9wzWA2mmwRIZwK91rc+XRcBIoba4jNDttjCK6j6kJsz+c2uxcanNeFZIIihFyDsvIu6NhyKZztmTVyIo+JEAC2yDgf8FErsmW5d3jAf4XRryXXLZRQkOSRx55BDfeeGNb15Coicftt9/eNo+tymgVfvvtdzQprdGrVfqd+h975FhjYXU+x44d64vuKntdUU0PR5W96j+uju2+aVOv8RzVdj/O1xy9ltZUcouDYb4utFCpxrtfbXuQ+fa73SvTGsgtDjTeMLevZrKrTi3UpTcJ9JTAOGXWsQHk4BVXot4NM6hH77oDX319COd5SpwfwutwDMd3MAqk+g2QMnLQb1y4D8D2KrKhWbiz1cBM1wP3bfVIBuW8GjVEEH0bGVOYcGa1EY/mSym9iKzb8WlZQSQLYufQV99La1hBCvPmNXAAmrcYDtRe0DKNRGu5tMmvJo29hJVZ9+3zmgDnwJTt7Das24VVIrfo6K4ZBNKprJVMuTNcBGwsrcxi2e3kHy7Z+yWtjgJx8i4kl8TM6uxzTQIkQAIksBcEQki5L7qUy+5LHXYcwSQcf/OSi/dSys7k04fi2267DWeffXZb10kpZx840DaPrcpoGS75dlT+Fjq0zH+rdAfO7qT4/ugusnVS+MiyF/23XW97l7Y3bYHtfsumP7LtfoyvOdaWte5EGObrgqNB+3UZ5d5cR+qugwPNt8/t/oCwaE/dCe0X+71us452XJMACfSKQMcGkCOHD6He9UqIvchn/0vkwejWAu6pFH4WznrZQ/j6oxWPHe1EZmKS3jFymLeM5ai66HQ9wPpmyfXS0QsWrNUZVB6a3ZBsZVRJFFnXTzc68qIsxo2KUyuHMaBoaHPXNI0btWk5W+SnSQvJIKzFydYd0/LwP4dZKA2NX+PahXkRS5tY9/brt34LSAey1ifn8fAQsOOrmPEMhSK2mQ5rfRPeGSReY7fYcQurM3K7J9eBXCyLaDhteOyMzXhhJKvxqm9qSwK7TcC5/3NfbAlMQCdyzOoLK9sUxBv1oW+DXnbZZbjooovauk6K0c6FrfLZTviBsw90Unxb+bdTrpemk8K1Y8OL3+ttJ+UfkI6dXper+R3YY/Yqg7pnlop4/GMrTZ315b/vSd1/7M5/QCv3rOed1ZMyVJdO3V6z76Tdsd23v252Wtf18cabvfSrdACgntluHv/gGV/F3z32yabuX8pf2fJa0YF6eN1Fr9syn+3ofEB+Kzopfzt57zRNJ3Lt5JqjBtNOyugXe49P6Z/2tfyt+dxn1pv+zunv3/GP/MW228SBA53dR3XCp30chpLA+BA4aXxUrdP0/Ksx//rPYqnyDZD/gA8//HKctb8u3nYPg5MIuWlNJ1thA0X32NtMVYZ66BRX0pE5swrLstzprJxY1VEluRojQmHDn5uNuDMHFtCkHCcnDWqRRiK0KqddfpIMalQpzq4g6Ha+ql/FrcWNUSefmKh4VXbahVUiyY4YNjAZlJ1mSwDT2Ky++d5G92ap6TccBHT6kNUZ921aT2Q9v/z1rSOACjHMeKOfvHijui2lsZit6utMh7WCNbUIjTubbuqcrLqhxbgkQAJtCRSQDFrmPs5y74mKGwUg5H2vKohJ78awbT7NA3XUh06RoB0JavxoHou+2ybAhD0lcPSqd+KuI3+K4/fd2+AevLOAzS98YUfl3f/lr+Oi30nhPtnWuy8++DDyd92Hex58aEdlMDEJkMBoEMh+7D/ir+/8EL7ytb9tcPd/6fN48Mt3j4ai1KIvBD548+dx5JOfb/p784PCX+G0T9/Y8Dunv33FL9yFBz9/Z19kYqYkQALbIzC+BhDhdd5VNzvf/9BvgBy9Bq/D2TjzTAnY8VKQdHGUAAAQAElEQVRCei6JAtwOysiM7GUR9YwUvs5aOx423/wwRZp4Zq/tKjA9i1C2Oo1CKb2KSZ33KjKPVMhXjuYiHaVpG2iZRuO0cm3y8ycxU3oVkliScqr+0hGwMeP7Dko1BGgX5o8H2KvrmPXmDqsNMkeVQSAdymoScdWSwMAF2HHo9y10gJORTY7NaRRIYCGWxWJae/yB0toKkJo335wx8UZ9Zd4kruovJwqy8N4yTow3m27qftzbUTesGJcESKA1AbmW5MtlmFG5+oG0hnui1knrQzY3N6HGDs89+eSTlWM1fOjbiPVpeEwCg0Sg8K7/hFMfKiJw2k82OH3wPPH00zsW993L9+EnX/yKpu6pf/n2jvNnBiRAAqNB4KZbr8VTz3wEZ77ieQ3uRz/6EU6c+PHwKlr8n/jc+y/HvR+38R2/FvK8bFn6QoY7Hbs/rMk+vVoT+MitD+Njn/9m09+aXyk/jjf+6JGG3zn97dPfuu+eONE6Y4aQAAnsCQE9N/ek4EEr9J4b3ovb/N8E6VRAMTCEve9wVKarCiJZCCFVzLgdshFkiiljtLAs+TEKbmDBnR86klkG5sRP/a0osrEctLPXjmseQDaqBhIxqIQlTA0Hc2mU9EFbHrCzbnlzmIfzaYQAEvkcYln9/oib5xwwHRFlWqRpWw5a56dv5UezQCEZRNwW/Tx54mmkjaxSppmiyCd7MIxwy7AmP9DCdjFbQNJ7o9IUuIGiZF1ZAtPAplpeWstaicudoSKgbcySOtc2Zllue46iMsojkilidiVo3rYNbiwg75wEQ6Xj9oWVc66YgpwcRn8ruo7q9QYYbzbdUSWr7ngxNgmMKIHeqRV0RgBXpjktePctRTgDQoJty1KDR32E5z3veXj3u98NTodQT4bHg0jgOfuegefs29fU/fDp3nQ27jvl2WjlBpEJZSIBEtgbAqc+Zx+e9ezmDkP99wU8cONXccYrA3Va2IjLc2EsFqrz5+F2CbT6rXnGKc9p+jvn/P49Y7vFMR0JkEAfCZzUx7wHO+vjN+H3K9NfXYwlXIOPXnVB9zKrYcF7669mm3eNEm6WNfE8w4iGace9+9agplfrh3hHMp6f5uOL430Hwf3Aub5tWNvxKx2jmo/nvPiSp/SKOm8nSpiXpracJuWICScj8bUc49z8Aol8JS8jsidPJiFGGFd2E9eXZzmPfL5VmJ+JCiuGk7kVzBbd+J4MxUksulNLaCyokSahFh49aqO7BtMNFQF/GzNtz7QBfzvxtS3TCIdKvZ0LW3NN0euEP8sxZ+NHseU+WW2JiBFIgAQ6J1DcQEFi6zSnEfM9uHWYT7653zRTfwluuZx//vk180WfdtppmJqaahmfASRAAiRAAiSwfQJMOYwEvvf5G/HV8y7D2c+rlb6UXkQ2toD5yVp/HpEACZAACQDjawA58034IzP1lTsN1naMH2xB/SUwNYuG2a8C05hlP0B/uTN3EiABEhg3AtSXBHZAwIxYrIxUzJrvoxm7fCSDXMwdyRpMAqkijP8OymJSEiABEiABEiCBcSbwBZTsB/HSn3ltHQQbS8kCYmPzUcw69XlIAiRAAlsQqDGAbBGXwSSwiwQCSGQSqB/UaUZ8NPXfRdFYFAmQAAmQAAmQAAm4BOpHLHqjbDW4OtK2PGZTNar2dCRAAoNOgPKRAAkMFwEz+uMlb0MgWCu3Gf0RSmHemxyjNphHJEACJDD2BGgAGfsmQAAkQAIkMPYECIAESIAESIAESIAESIAESIAEBpjAcTy2/iDwtffj09f+G3z+jpLIeh9Kt9pYWinoB1oRtCwEk7KPLKI1U4dLVC4kQAIeAW7HkAANIDuodMuyYFl0lkUGljX6DLxTxbJGX1fL2lpH8iAjy9qagWX1No7X7rglARIgARIggZ0TYA4kQAIkQALDQ+BMvPzyv8HF73HcL1yo82W8GoHXR5DxvrVaLqOYColKMeTyzWbUkCAuJEACJDCGBLoygBy84kqoG3RODzzwAPrtBp0B5SMBEuiCAKOSwJARKH7lIYy60yoZVh1V9se/+QTqnfrTkQAJkAAJkAAJkAAJkAAJ7CGBES+6/hnkxIkT+P5TT237+VFxDetzWTdyj4qeqgddI4GuDCBHDh+CusZsBsvnnHPOQb+dalwW6zpdGWQwHgy0zatjfTv1rSzUkYfDoxkH5aNOLpVynQBdeecMlKe64CtejlF3w6ynyv6iF74A9U796UhgkAhQFhIgARIgARIggeEkcMo578K5vx7Bc+vEd75NlgE/B1IHZowO659B9u3bh1NPOWXbz4+KbtSfPVW/UdFT9Rh1t/zBD0Ddh/7Pn+LPlo/gxg99EH/+Z/8HH75xGR/58w81Vb8rA0jTHOhJAsNPgBqQAAmQAAmQAAmQAAmQAAmQAAmQAAmMPgFqSAIkQAIkMMQE5v7fy6Hudy6/AuoO/s7l8Nz/e/DypprRANIUCz1JgARIgARIgARIYNQJUD8SIAESIAESIAESIAESIAESIAESGB4COvpD3Z9+4DDUHfnTD8BzHzzygaaK0ACiWOhIgARIgARIgARIgARIgARIgARIgARGnwA1JAESIAESIAESGFoCOvpDnY7+UOeN/tAtR4D0vVptxC0LltXCxe2+SzDIBdhx4eIxsOOwwmmUuhK4hHR6vBl2hWtUImtb8c4pr/34dCulw9Vzrus25ctoSHdb6y/nS1jOOWUX7vZcG1IY3YgtlxJBI20HsOJo+Cul4YRZsg2jy2sVhuqPwpIACZAACZAACZAACZAACZAACZAACYw+gVHRUEd/qNPRH+q80R+63cMRIGXh228nRcArQ/f3wkWQKZeRi4WQKpZRlv1yuYhUCIjl5Dgz3p+gisynEMpGpVPRghXNIraQQKCragpgGpuQfsuuUjHyEBOQXujw6oxzLhWd9hNO+81mNpY2FpxwPd/y3bapIWZjRG+tvx0PYmW2aNgUZ1cQbGI8MlmM40qaUHgVwkZcEXJdAsRGVENiaUPC5CdFmhXKeXR5rarJigckQAIk0B8C+hspllz/72KNUZzX/f5wZ66jQoB6kAAJkMDOCBT/J26+9t/g3o/b+I6bE3+HXRDckAAJjAAB6RAxWuh2EJwRprLS0R/qdPSHOh354bkdjQD5Rm4RB6+4UtwR3PvYX+Jas38lrs09VimcOw6B4OSUs8N1LYFAAnnpTXQMQ2Vsxx4UmAY2aQGp5TrCR6XiBJa9hiLtZ1msiYWVterb+PYmJufH2LDYSn/pFFvMxrCQCJjWEUgsIJZdbWE8NFHGalUqQtqVq7IgWk4BhRXfKA+5xkzOu+HckAAJkMCAErCXVjCbilWlk2v/XHIKOXOvlZPr/iJu+pdqMPdIgARIgARIgAR6ReALeODGr+Kl572ymuHt1yCYBMzLsEXn5T2+i1DFw71BIUA5SGA0COjoD3U6+kOdjvzw3A5GgNyPWx79NRw5fEjcufjif74Hr/2vh2T/Orz27hzuHUZ2d1+PSy+5GH9yd53wrr+Gqfv9jx+vi9DJ4SQmpFOtZUx5QA1bljMSwv1FtHV6KOMXRrrkn7omjnjYjWvFTQdmNa5zrN126Uocievm6ZTvn5ZL83Z8Yced8k2Zkka2/jcIW+Xpf6PBFOPmE07bqMrgyGX7dApX5KsPc45dqdyNX2ZHNsuSrRbY1ALi4+XFc3PiZrgJBCKRmjfvAxN+46LU+2ISyaC0jXC6ahQZbpW7kL6N/sUNFEKTCFZyC2IylMWqdOxXvMZ4JxBBXbuqhZFeBJICzwrrlbA2jEckQAIkMBAE7DiiWEBioipNaU0sual5yCVOPCOYF+PuZ//he7LPpSkBepIACZAACZDANgl87/M34qvnXYbAC6sZfO3Yl+VgyukLCkxAn1yzfAATJlxIgARIoPcEdPSHOh39oc4b/aHbHY0AqYh6372484Jfw/TpFZ+h27nnhotx6Z0hzL8edX934U/edwxvvuFmfPSouBveCvz5Ej7ZpQ2kKLlK35msmy024nPAsnk7r4jUehTarx/JyL6ZKiuPRCCARD6HGEJILWeQ8faLGfNQG8m4YeZYOkHDQWwslGFGVuRiQNbJE2IuiVuLmHSn4yrKg3Ay6BocIhlo1FCqWElXSC5JCpW5dZ6BRL6SLhOReIswbxrmE5GqzEYuoCpnHvm2OmiZfqdTiYmOoRSKyskRFEUzEiBQNw2WyNBSf3+e3G9FYJj8S5vrCM1Ou53Xep447T43lURQeqtrZscaJsW2JWtr/ZUTpiZcTtvKfKwSlTYh7QoVXnKZk+uiXNumIO0KYpQeKxxUlgRIYOAJyL2P3n+Z+6KBF5YCkgAJkAAJkMCIEfgCSvaDeOnPvLZGr0ceulceKibh9AUFMRmqCe77wfH770Mr5y+c+yRAAiQwSgRO/Ohp/PDEj437wQ9/hKd+cALf/8EPm6p4UlPfGs9X4df23wIzBdb7gXe85l5n/4rr8IXzozi3Ju7gH5x3lRg3rrqgUdC7C7jt9b+JN57pBp35JvzG6x9C4a7jrkcnmxI2N1rHK6UXkS1oZ60FywoiWRB7RZdvBZg8vCJKa1hBCpVZgMSwoYYQ80xsryIbmsV0AObPTIODLLYsrl2eJid3ZS9hZdZ709D1821q5PT56267MA03rkUHbs0gkE5lNRlyNdwEbCytzGLZndbJr0skU4Yx8C3Zfu+x2R93/Xda0UsrkHbVmItcTt121RhGHxIggaEnMLQKlNJzbe+/hlYxCk4CJEACJEACQ0DAjP54ydsQcCwdey7xi098G3OPfw5H3/mOBveRt78Nf3rF5XsuIwUgARIggUEg0IEBBDgjugBnCqyDOPfVB939Q3hPdIiHgtTRf/Rrx+p8gP1nvbzBr71HEZj03lBvHrMy6kJHN6gz1gonbjaqhhF1UTFVOH41azuOOcwi5nnqVDfeft3WvAVe4+e8hbC+War4FpJBMcRIeYuTKJYzZoQJ2uTpJSwkJZ2kadYZbeLUy2k83VW7MDcKSptY9/brt34LSAey1ifn8XASsOOrmMknEGghfmB6FqH1TVRbd4uII+rt199MFTbGLLqpYrkcSbtCm3YFaVecCqsbpoxLAiTQTwIlrK0UUND7MJ32M5p19nU4cT+LZd4kQAIkQAIjQoBq7IzAcTy2/iDwtffj09f+G3zaln3ch9Ktd+MRzbiwAekRkr0iNgr4/7P3LgCSVdW99/8YR4fH5aHCgMjMAFUTbRtELgatklcSo9XjHVohjQqfQ6K3ysQ4VVwz8dXfF7m3o2ib0EWuN6mKUUchkQa0IU6XeuNVHlVA4ArC2IapAmZGBgRMQAVBR1Lf+u9zTtWp97vrtWZq1zlnv9Zev73P6Tprnb0PAhN+2e/dJ/ir/bjkl/fjmIMPqggvffGL8dRzz+HAf/xH7xqgNSsBJaAEhohAUw6QR5fnnFkf78OfL//YUe/H2HnZ54fzHSCOBt3e5OJLH6kzFwAAEABJREFUKEy5qFF5ZsX+k2gnpxDx3LSGl/PgDI58frno5LAzAjsjsJamkfYu+My0wh9ZHhSDMYJWSZv0vKAk4C6BtQPYKjfShaZUKVesWf6QS7nszCL81d69UKudrKBeGtPdII4N1Pyx4MNm7HaW65ICDdoqOfQz5AT47pmlacdBV0+XGrOG6hUZqTRXf/8EAt7zgjOlMmFM2wvDj5TKnSiTiwNySbUdv/UqmqztIKlXTNOUgBJwCei2ewSKyx+a34vLYZjfcokQ6AhHYTnTFOZjwLnrDu6eaK1JCSgBJaAElMDYEzgOJ77329hymR1+N/RqIfJa+M5+Hd557jtlfxfM86bOA51e24skdv1z6JoXVjg+XGcI07ouUCtUAkpACQwxgSYcIPfg6197Of7EvAT9b3HeIx/HH37uniFWufmmP/Lwg81nFpP8/Mo0SlfoyRrPv6lEvnhzGki67+gA6DCZKKxfJRlqfjKISd15ucEtyRLajoVAElMFz4WkilUvzpWAQtPiRPGk1TOCOi/pMrND6tUp1bsfs6RWJobSVYdqtNMUqpdmMhS+Uku7MOOu3VWILe4UJoE02dZiSd0bOgIpznragcLQl2PvcHf1Sc0vYqapc8ktMVrbEv19UcyGk5hzXoqS27kILGxvbOgfLST1tZFr5FbJURxXMO9jkqiST2oeMq5KovRACSgBJTCYBJxr/5RlwbKmsGthBy44dDCbqq1SAkpACYwFAVVyvAic+RdYDovNwy9/h/0xuf/KFu9hx4uEaqsElIASGEgCTThApN2veDmOlQ0/p733b/EXL/+6ZyYIY4c/vPyMN2LjTf+IG9xXfuy/DtfedCICZ7gvBamtYyoif+TkZjMpzg3L4r4b7KWsklNyTKut3Jyml8Mwx5JvK7Ybh0kq4od5H8hUEPFcDvEgy8kfz60RRMy+yDZL2njS/BFxufBJwGWEk1NysysypE5LrHqbQ5IfISSyC6DDxbIkzb+CWXeZq1QEU0nYyyYwjW0PLMBe0qp2nXwS3y0XSUn9ri6RuNNmkVvRziCCdXWQMt6POHDmkqI7fziwbUagO5XUyVjwgNRuq5NTN0NMgOPNkv4vLPVhxgPsmQwyToI8dsLSdNqcS0OsbmtNb6B/KJHFzKLfXBf8K7NIl3pmW5M1YrkFHeSSJ9c/CB8nTLnjCghaTpxsl6YxXuMKvfmntSoBJdAjAqFEyfWd74QyM0Py+ZL4HknXapWAElACSkAJjDWBg19/JU57ewiHORT077ADQjdKQAmMNYFBVb4JB8gxeDnuwvd+XFSB7wR5H76O6x8uxg3L3l1XbsGF52/B/E3AzZdzP2Y7PY67AJ/68Ab8wzbGSdj2Jaz/8ALOa+z/cFQPYCHrLmHl3YqDwslhNnKzWn5zWvxDSSMujfpO+XQCibS7z/cfeNJcZwYdHXKj69aZTzOfkQTQ4VJI8ywh5GlD1XI16vRF084SXXmYJ6fdehJRRNO12plGumaap02myeLg2bqImXKO2QnMBeMovt9BOESNl0dKiSOmoKO0Ie3RX1L1M7wEvOOtME7dcV8ytp3xOLyqtt7yhvrLOZKW84HnhjlZWxcxqiUEnVzHUBHMFcUHCLZCmqIb1VGgeikBJaAElIAS6DkBFaAElIASUAJKQAkoASUwIASacoBs/vNZbD6mtMV0gnz+7/4Qp5VGD/zR6dtuxDXXe4PHyfG6S0vS3v+65tUJL9N5US2/GOiXw9USNK4agcmZyteo+DZjZrJaZo1TAkpg8AloC5WAElACSkAJKAEloASUgBJQAkpACSiB0SegGiqBwSTQhANkMBs+WK0KY9o8PlyjVaFpqAukBpuSaB+iiWozOGrFlxTWAyWgBJSAElACSkAJKAElMBgEtBVKQAkoASWgBJSAElACSkAJDASBmg6Q+XgCrYSB0KZPjQglypdyKm9ICIlEqDxSj5XAWBBQJZWAElACSkAJKAEloASUgBJQAkpACSiB0SegGioBJaAEBpFATQfIW6fejFbCICrX6zZZlgXL0mBZysCyRp+Bez5Z1ujralmNdVQerTCCXCs1yLDqmAP0nxJQAsNCQNupBJSAElACSkAJKAEloASUgBJQAgNAoKYDZADa1nYT7r33XvQ6tN24sSuoCisBJaAElEC3CWQfeBCjHshsWHVk2x9/4icoD4zXMMIEUhFxctI5HEHKUTMXDzpxEh9xY53ENjf79u3DVVddhU984hN1QzPV33LLLXXraCSjVvrVV1/djPieyGab9u7b21D+3r17eya/oXDJoOzrj1/2Y60g+Bp+esW3VpsYr+O+YbegV/2i7PvHnn1aKr36Ec+R1Q779u6r3hhPbDN/CzzZa+5edXXjv8vt6N8s35oNk4R25DZTptd/a69q8rfEVSPIvtN+L78HOXDgAJ597rm27x9lGLVddpju50ZFT+qhoZJASw6Q+U9fDobKagYr5pRTTkGvAzXO5/PQoAzGZQxwzDP86jtXQMMVRGHCuPR/O3oaQPIll0q5VkJDvnMGgtN8/CediFEPVHRYdWTbjz7qZTi6LDBew6gSSCEytQvhcKCooDhE/DFgISu/lbILCCSn0KkPhDfEdH5s2LABH/3oRwth6vx3ozwUG1J778wzzyzU4a2v0/2LLroIzfzrVE6t8hvWb2govpxhrbraiW8oXDIo++L4bZWx4Gv46RXfem3Vcd+wW9CrflH2/WPPPm0sHT35W1PvfGTa+g3rGzatmb8FDSuRDOe++tXYOhWqGtiWdkOzfKUJNT/tym5Urtd/ay9u8rfExRdd3JPx1U/2ncouvwdZs2YNDlq7tu37Rw6uYb0va6Xdo6In9dBQSaAlB8j2P/swGCqrqR2jKUpACSgBJaAElIASUAJKYJQJ5OJzSIZnsX2iqGVu9y45mMQmn2x8mzApm+RS+7NA6PxguPjii40RUaozny/ceDs+8OnrKoJJ1C8loASUwCoTUHFKYNwIvOaZPdiT+Etc/4E/qQhffl8ED/3fu8YNieqrBJSAEhg4Ai05QAau9dogJaAElIASUAKDSUBbpQSUwNgQSGE+lkF4OlSicXYlAwQm4DexfkwEzE7dr3/7t38Dl7hywy9/+Us88MADZskrLtPBpzHXry8+0frfrkzhS9+8Dy9ce0hFqCtIE5WAElACSkAJKIGOCZz/9C688VcP49A1L6wITz33HJ45cKBjGVqBElACQ0FAGzngBF4w4O3T5ikBJaAElIASUAJKQAkogYElYGZ/BBawvdT/0VZ777rrLtx6662F8NOf/hSPPvoouEQHZ36UV/rAUy/GYetOqhqg/5RAXwisvtBf3L4NN/7575jwvbsfKG1AqvLdPKUZ9EgJKAEl0D6BNx78H/AdfljVcOA//qP9irWkElACSkAJdJVAzx0gq7H2O/LCRAJlyV6fPilELKv4osvy/U4Xfe6TVsMqNhWRvnCZp+TGJxhHriVlcojH21+moiVRmrkugdx1cbzo3Evt8Cc3e/rxJ/jrP6kWX7e61UvstSSOa/c64471Cpm8LgURb23wV9QykhHCJGihNhsnXRDXzjOSYFQpJaAEWiOQw87FDJCJwS8XDH8sI8WTmArGsVv2kFlBllv5tieE2PNBTFSVrze/+c1417veVQhHH3003vjGN5YseVWlmEYpgfElkP0r/F98CFsu+zZ+N/Rq4KE0Hn/axSG/g8rfzeMm6VYJKAEloASUQDcJaF1KYIQI0L6eF33M1uwA7n69Le3zhXTxARf2pY5O9qUpHX967gDpuIVDU0EICenN5XDAftml7OfzWSwEgPByHvlEFx4LHBoW/W9oaLv9slHLsmBNJRGejcLXUrN82CymC3WBtAStB5l/iL/a+3v41XeusMP/PKvQj9/4y7/Aded8zMSvnHM3Jv7yhz2QP6hVyg390rT8AZJrS34Z4Rov1k1FppAcVBX62S45sS2xQdJMWa0ZuTjA9BmxWsqlHNHWLh7Qf0pACYwTAR+iaV6L7ZDlDz+EsZyOIjodFhC7sFscqsjthnkjiHkhiESP8EdVUwKrSsD/33Dm648zIp9+4geyPQprD5WNfMzsrLJ380i0fpSAElACSkAJKAEloATGjIA6QLrc4f6JyS7XqNW1RcAXRVosl3kntON/8m0GdouhtC35gBbrBoE7nsCr3vGqypr234xPfv0N+MgFLzNpvgt+D+/9+n34hjkag6+cH9sLgzoEY2MrVzsVwdK0OEfK4/UYEH+0XBrERFkFhpzz/hggfmt1fFTBo1FKQAm0QCCUwHI4g5jfEqeqXFgWsihculuoRrMqASVQj8B+PPg5e/mr2+96NV7xeyEcZrL/C+Zjle/mMUn6pQSUgBLoPgGtUQkoASWgBAaYwHg6QO68AheevwWfvbNKz9RLq5K9MmoC9R/uSyHCWQkmeJamycURNHFyk+zdRlLIxYMVS2sFC2vaVKvPEyfli20sxtcv75bIIR70tMepKxXxxLGtTjxQrN+yPLqlInXaT1nV5Xj1NiKceoLxlKddEZEqkgttCiJYaHN5mn1MicXgbbNHLwqs6gGp3tZifbrXPQI/wV9/+Wv44MWX4kUlS1+JhId/jNtefQx8smt/jsKrXn0bbrzDPhr5b5+voDvPkykslxnVZFwvTZfFjTyVrigYnwPCYWDKgly3AF4KoP+UgBJogcB4Z/VF08jnE/SzGhChhD0zhA9kpHU6mWGiX0qguwSOw4nv/bazBBbw8Lc+gX0/Bh5PXY1koDvv5ulue7U2JaAElIASUAJKQAkogdUmMHYOkLuu3IILbwtg+9mo+FcvrSJzjYisxPsloGpIIWLNYSJr3wxnF4CY3zHKc8bCchiBhazcOEu67MsBsokQeDNtHzpp+SxmVnYih1r1hZDILiAQCCCQXJJcTmNSS0hyN7wM+ya8VnlmoqHfj5VZaUteAhtgltnJYffEsrSRT5YHsCC6ZCd2i4w6dZknICHqOO2XujKxeSlTTw5K9E6EpD1zwLK0JR0NIZp25dtGhlDCPU4jXTPNzkupxSCsuISQ3CBlpe68tE0aarhLC7AZ1M3NLW0IVmPipuu2uwRehg/8T3vpqxtP+Bomzo3jr/fbEnI/ehQ44aiCE8COHbdvjkcL9nrzpbqnIkuYlmtHaaweNSSQA7iUP6bt9S3lMgq57DnXKug/JaAElIASUAJKYIAJHLzpbBwi7Xv26Qew67YfVH03j/yplxz6UQI9IKBVKgEloASUgBJQAgNLYOwcIKdvuxHXbDujaofUS6taoCJSnAMrFZHFiJQ4IAIz2Ow8tu6LziKMJJZSxSzN7fkQTUThSzWqbwYz4WL9kh0LZm1qR4pEJGu1J7cTi/A8NSVODD69mAiJbHFAwPPPF40iVK8uT96K3ZpyynKm5rE4s73wRGVZKswav+WRznG9NCcLMLmpqjG9ZBJIs20tVKo73SLwlg9egZX3Ax/8ys4LZm8AABAASURBVDi956MRPTkX0+KcFCt9QKz0hVldqQiWpqs5+xrVp+nIiq0kAGwP2SzELy3XaLRxjbbLj+u36q0ElIASUAJKYLUI/OL2bbhX/n5T3i9234RnZOegQ0/Cb//3fwbvXRi87+ZxbsMkl36UgBJQAkpACSgBJaAEOiUwLOVfMCwNHY52yq/vic1VDelsf273Lm48wY+JALBrd3vPIjVT3+ZpcbEYD0sKS5jGZhT/1S2fXUGmmLXhXt26nNKZmB+WZcGam0A27xhom5BjykmZHbWWjhCD71bMIOzIKdnUS3Mz5nZjl7tfvvV6QJpoa3lxPe4eAd8bXos3PPQEeLb4jj8WcPa7J2FIaxIr/Q5xbGZW5PojdOJzSSSn5DzjuWZNIQl7/Xldyqm9/uU1ur2SWkoJKAEloASUgBLoNYGDX/8hHHqT/Q6Qf079AIec8j6sP6bXUqvWr5FKQAkoASWgBJSAElACA0qgaQfI/KcvR3kYUJ361qxcfAmF6R1VWuHbNAlkVkAzpTd5sv5LQ7xZS/abqi80jXByDnG2bTrUWvkqbS2pwHPQTFsKy3vtALaKcbZgkG0gh+WyM4vwB+Ni3vUI5e7OCKylaaSjm3hUGuqleXOKYwMTfm+MZ9+HzfAsg9WgrZ6CutsLAu6yV684Bm/4wY+L42H/Cq77wRuwpfrkrl60ZKDqNOefaZEzK4TLuZmwjDDspepWb0Us05Dh/JLLQEA8v+XX6JqXh+HUUlutBJSAElACSmCECBTfAbLlsm/jN30vqdCNywnn3YevKlI1QgkoASWgBJSAEmifgJZUAsNBoGkHyPY/+zDKw3CouFqtTGF+ZRqlkxSyWBFjWqEFIXFGIIkp1/LPJZUyYUwjAkviKmdRoP6/WvWFvMVC2M53jcSAMv8HEJoW42iV9oSkfGg7FgKeNIlCLo54ijsSymdNhOrUJdlLPr5NEFeQPfOlkRynoFkuLBPDvCvfxGcQE+b5qpbdemmmcOErtbQLM+66ZIXY4k5hEkiTbS2W1L1uEvjGV+7GBe94lV3lcWfhI2+9DZ+87ifmOHfb3cD7fxtvMUfj9pVDfG4XFtx1m8ZN/W7q6wNmApBrtFOpXG/k0lnPr+1k1I0SUAJKQAmMPQEFoASUgBJQAkpACSgBJaAElMBAEnjBQLZqyBqViliwuNRMckq23HcDl5+BvRyNODiAkP1ycjeffwWzfBrJPwGu4e+PTWKWHhRxNASnkoAY/P1SLhcPwj70Qw49dGrUhxQi/hgyTnnf5hkEwtMISb1bYxk2CPb7AmqVpwif/aJxt62W6LQV2BxiGpCajyEj/wsvca+lG7OnIoX2W5bUQ1aBBeygrvDVlFOqt7R1OYwkl/aJiCMmaLMVLwpy8j9ujsXp4Q8iaPZF8K7dkiLGYXPMtIiQkXjvR5jMJZnGdkkwoMtm6fg2A7vFElqnrd4qx32/a/rvvxlnn3spXuSEG98YxQeOK9b+lg9+DBd89y9M+sTe38NNF7ysmDjiezw3LEvGqwlyYu5IlzlfRxxAp+rlgKAll0KpJ+ZHyXU1mgbCcvkVtJBLFZbl2Cf59KMElIASUAJKQAkoASWgBJSAElACpQT0SAkoASUwDATGzgFy15VbcOH5WzB/E3Dz5dyP4Yb9dlfVS7Nz1PsOYCGbL7xsjy/cswOXoPGU80WRNkvTMK/zHoxCXPmx5EmEYE/bln0pJ4eeymS3UJbpTnk6IySvkc8CzONunfi0cT7UKi/x5iNOBye/qSsdFReASUAoQXkMrkyJp5xCfk98KFHJxVMXvO1leSetQm+3nkRUnCaULcHkpRNF9lk2n0Y67eyn2V5vmqdN0lyIeyS+dREz5f2WncBcMC6pJpN8SR1Rx/NTo62SST/dJnDcWbjpO1fgV074X2eUC3gZPvA/nfQPOjNDyrOM6LH33MjLmHdP50p1eQ6n1TlSDsYHuQ5Drkt24OXRmyWRt+PlkiJnvDdF95WAElACNQloghJQAkpACSgBJaAElIASUAJKQAkMIIGxc4Ccvu1GXHO9NyzgPOep8nppjfouvFzLyCgGyOVwo+IjlD5kqkzOVC5v49uMGa7RNWSqaHOVgBJQAkpACSgBJaAElIASUAJKQAmsHgGVpASUgBJQAkpg8AmMnQOkN10SRsX7NbyCQtNQF4gXyKDs+xBNcJZIeXtqxZfn02MloASUgBJQAg4B3SgBJaAElIASUAJKQAkoASWgBJSAElACA0eg6w6QgdNwFRoUSpQvrVQuNIREIlQeqcdKQAkoASWgBJSAElACSkAJKAEloASGloA2XAkoASWgBJSAElACg05AHSAd9JBlWbAsDZalDCxr9Bm4p4r7UvJx37o8LGv0+96y2tOxyAhyrRz5sCo6Qv8pASWgBJSAElACSkAJKAEloASUgBJQAv0koLKHjMBIOkDuvfde9DoMWT9rc5WAElACSmCECGQfeBCjHthdw6oj2/74Ez9BeWC8BiWgBJTAaBEYPG3WHXgKexN/heu3faAifOX9f4yH/u9dg9dobZESUAJKQAkogS4RKL8HOXDgAJ597rm27x/ZrGG9L2ul3aOiJ/XQUElgFRwgeZHarSBVobwuN664PeWUU9DrYKTl88hrUAZjMgY45hl0zNvnPVkwFHiMyThoRV/yYWiljOa1x1ctDuTJ4D/pRIx6GGY92fajj3oZygPjNSgBJaAElEDvCLzmmT14y5P34Bhxguy/+3vwhuy/3IEf3H4bHrpLHSC96wGtWQkoASUwJgQGWM3ye5A1a9bgoLVr275/pKqjfu9J/UZFT+rReXBt76yJ++6W+/0IlN9ZaMkBMv/py8HQmUgtrQSUgBJQAkpACSgBJaAElMAoEFAdlMAgEbjkoJ/h1Je9BNXCMwcODFJTtS1KQAkoASWgBJSAElACq0SgJQfI9j/7MBhWqW0qRgkMEwFtqxJQAkpACSgBJaAElIASUAJKQAkoASUw+gRUQyWgBJSAEhgiAi05QIZIL22qElACSkAJKAEloASUQM8JqAAloASUgBJQAkpACSgBJaAElIASUAKDS0AdIB33TQ7xoAXLsmBZFoLxnKkxFbGPLUu2kZSJ06/WCBiGLrtUBFYwDptus/VI38SVfbO0BjIf+53nEIM7FjwNzcWD5ryzLDnPWh4fnoqGblfGdlB0pt6e4EU0vmxa7UwPy2Cr15hWZWl+JaAElIASUAJKQAkogZEgoEooASWgBJSAElACQ0NAHSAdd5UP0XQWCwEgsJBFOuozNYYSeSyHZTe8jHwiJDv6aZVAaPsCAskp28A9lUR4NgqbbrM1+bAZu6EukGZ5DVi+XBzBpWmYl0Fn7bHgOhjtlqYwvzJrp/MF5OlWx4ddy1B+p3YCO7wvy15GWP5PFy41Y8ymxQ5NRfxYnMmacZSdWYTf60Vqsa5xza56KwEloASUgBJQAkpACSgBJaAElIASUAKDR2DHFz6HL33x7/HlHZ/HVV/6Aq7+8hfxD1ftwFeu/hKu+cerWm7wsBZQB0hXes6HTZOVFfknxCtSGa0xzRLwRZGmYdsJ7fiRfJuB3eoBaZb4QOXLZTdhh9vpMhZ2iJcxs7izOAsotRsT2wsW/4Fqe88bE4rC8bXaolJLSIanUaAxzmxsIs19i5NtLhnGrAPTF51FOLmkTtPm6GkuJaAElIASUALjTEB1VwJKQAkoASWgBJTAwBPY+gfvxbsveQ/e897/ij98z3sL4Q/+8L34gz/4w4Fvf7caOJ4OkDuvwIXnb8Fn7yzD6MQz7cI/vQ6PlCV3fphCpLBcTRDOalmAd5kfJ738SffKct66IkixcWLMC5ryzrGYiuNBy55BwXjnyeZUxBPHeDcEneVfCvVIvooybHe1JWM8cazPKeddhsdEpSKmPcF4CsW22e1NFdoVRDAoslmPVZ5mH1PdYvCycMvJlgKrekCqt7VYn+4NAgFfKFQy48dX4mWUPpyLIeaXfg7GZaQPQov714bUUhLhwvSP1WbTP707lpxdQSYwAX+hIj8mAkksmQtqIVJ3lIASUAJKYIAIFH8vFpeetZuXQsT8drTwmrkv4bqn7Vj9VgJKQAkoASWgBJSAEugWAa1n2Ai4M0D+/nN/h8///ecK4Quf/xy+8IXPD5s6bbd37Bwgd125BRfeFsD2s1H27w589prjccX1N+Ka6/8G78KXEP/q/rI89Q8zMb8x7luWGGUl+GMZTwHelM1hImsvW5NdgBhvHWN+KGGWy+ISWma5n+UwMrF52Da4WuVCSEglAQSwkE3APPltnpIPO8diBA36sTJry8tLnUhOgT6BUKK4ZJeRZ+oJY9ksISTytnJ1HZaTfLtKy4SX04j6fIimueSOyN7BZYdqy/JF0wXdEiHJNwcs5/NIR0PFOpz2hxJOndk00m79FWmOrh6yEO0TeSkbWEBW6ja6ct/MHvCVLYMlbajBpaRKPRg4ArnduxCY2ew4RTgGOUbzWJ6MwW/RMTdwTV6lBqWwlAyj4P8QQtG0smkGPscUJjcJsWZyax4lMBoEHnzk33DfA4+Y8MO9j+OpX/2G2Wfckz//xWgoqVqMLoFcHEsTWbNsYV5+v6Lwe5m/76b4I9OkfX/23bjg0B5j0OqVgBJQAkpACSgBJbDKBPibnWHPYz/Hj396oPA7nnEHnv+PVW6NihsGAjoDxO6lsXOAnL5NHBzbzrC1L/k+A+//zAV4uYk7Dq8LnGj2WvkqODBohJeQXQgUi6eWkAzMYLPPjjJLrSCJhk8a1ytnHB7iSJlP2ZUih50rE7aM3E4sYgGFFYLEyUJnR8J4SlDzXy4+h2SGBmVLnDl+0IeTbNTIZmWl5rE4s13cFdXFG9nVk1AvrVCkhiGzZBJIs20tVKo7jQisTnoK84sz2OEsVeSVyfft2DYQ9zzwpo7BfkquLd7lrzwqjz0bDwvdVQJKAKCD48+uXMJXvvU9E76e3o1frD3e7H9p+U5c9ncpxdQmAe+MV4tPmzj11Ip3ktve7Nu3D7fcckvb5d2Cbj2sq7vhVldE3W3LMh89DRef9qjR/ZZHD+ClyCD1lVtwy1euxOd+9gGce6jsC5e9+/bWlesmtixf6m6mjFt/ve3QsW9S99VgX49rM2nK3j5PmhnLreRR9o0JtMKzlbyNJQO9Gvd79/b3eluP0769+5pBY/9NqXONa6qSOpk6Yd8s3zriG+pXj2G1NDduUK73nfB1dam27Tf7an168z0P4DNX/R/z2/2O3FN46GcvMvv8bf8319+Kb971ULViGjfmBHQGiD0AXmBv9LuUwH7cmXkQ648/rjS6gyPzpHFJeS61AuzanSvEFmaQzE0gm7dnOjQqZxwpyTl7OS1xMKxMR+2nmbm0S6Hm1nbKHTl5j9ckOUXHCMMUkm61Tcgyuole1QzYpppUBFsxg7A5KPuql+Zmze3GLne/fOv1gDTR1vLietx/AqnIEqbTztiu0hzf5hkCoAgrAAAQAElEQVQEdu0WF2CVxBGPKl3+qlLZcWZTSaM0xiyrNqbjppSEHo0LgQMHnsfhhx2Mj/3RW02Y/eP/gv8RO9/s/8lFv42fP/ercUHRDT2LdZjfKTvMzIMsH34p/C6LwB8DFjj7Vzz1gaQ9q7ZYsL093qRfddVV7RUuL5XPl8d05XjD+vVdqaduJfv34aHJcxHgz/WH92DXrr/GO886C2dJ2PKlH+KOuoWBbhg2GoionzyE7O+Yt/mS8R9f686UvwPzwpxxDFv+z+NwU1wA+x9I4+ylr+ODmTswt+9nNvv91+KPPeXOOmu+YZ+59XW8bYN9U7pfeXeF7h23tYUKNqzfUJF7FNhXKFUlYsNqXHOqyHWjNlRh76a523auOc2Mu7P++Nrmxl0b495te72tVS+xg7SmdOc1ZN652le5pjy+ofHfonb6pVW19u7Z22qRQv5e8S0I6GCnV+PebdL6DZXXNDfNu92zd4/3sGv7/WS/oYbuBw78Gq955fHmt/uf/8l5uGzb28w+f9v/l3Nfg2d/9XzX9NeKRoeAzgCx+1IdIDaHku9HvjqPf1j/Mbz/dSXRHR0YQ1tmBdmyWiY3OVNCJL7geNgBbLUss1xV43IhbOdyWlsjiMwBxWVwpMIq8iS24Sez4m1lChHPk4zh5by5wc9zySlTk/PVQBZ1y84swl/tfQ07I7CWppGObnIq82zqpXmyQRwbmPB7Yzz7PmzGbmdJMYlu0FbJoZ8BIsCnZ5emEwg1alONGUCNig13egqly1/V0GYs2dRg4Y32TyDgvR5whlgmXHod9ebXfSUwIgSeEz3Kwy8lTj9tEggl5DeMzxTOrmRkOwn+vLMfYrH34duESUlpOKtW8tT68AlHOj5orPnoRz+KM888s1bWpuNpXGA93Q7rmzA6sZHtyz0W3/vr/4v3fu1KvEM4nPnqY4HwsvMbNY/PnnY3vvRA/SXdaFxoX/6Zhn+t8tStUVgvxo1a5TuJX98r9sd+D9nfydqMsws47K+/g6fJ/sxX49jAArJiXOVs8+9f8jrQJ1XQ/7H78Am8FjdNvxXvXSexP3kMu4/cgDNPPwmHIWA7CE3ZG/Gnpr76bMlGaunos75V9k3q/uS1HyjVvUYrqUMvQoW4HrCv1+4K+VUiWmbf5JhY36tx36T8KqpWRLV8zWly3OXvu7Kpcbe+1XFfU/fSc5T1VihbJaLe2KlIq6f7KwM4bcG+FnGVb/zT1/C9Y8+sek05vUo7yqOa6ZfyMq0en3mWtK9JnuUsmuVbr03ldXbruJ5MN60ZvrXas6FJx+ZZZ55V929yrfobxfeT/fo6uj8vcMt/x/P4gMTnJehHCZQT0BkgNhF1gNgcCt+PfDWGSzNvxBVVl8kqZCvbyWF3lekH9k2wkzU0jTCSmHKdCfUMbc5Nspkd0kQ5Mwskk8Qu7/JSoe1YCHjksRm5OOINVrcwT4t7nlDMxZcwUVhHi5VUCU3KstsZQ2HFLlNVBrGVaXhnmZho81UvzWQofKWWdmHGXV+sEFvcKUwCabKtxZK611cCzlO1hUlIcuyeQt52peYXMdNonHoLjMp+agnJ8HRd59DYsmmmj31RzIaTmIvbM/FyOxeBhe11eTZTreYZEwJDqubzeeBHz/6qIjz63AExbA6pUn1vNt8/YcGyLEwladC1nfbmd2BgAvbjGX5MBBo39Kc//alZpoTODoZf/vKXYOA+nR80JFx88cWNKxrxHKmIH4szO1BlZUyj+fqXlZjgTZx+dUhA/mYmXODmXmUXPBPZa1e+7mR89qSDTfqrXnqUbJ/BIz+VzTB92tW93zqOAvt+M+yn/GEdd91gVk/3l8zgGudaFJoOi7QMSp7flBj9KIFRJvDs8/9R8Tuev+3//Ve/1t/yo9zxHeimM0BseC+wN5XfX1/+JpoJbp7KGoYv5q4rt+DSh9+JawrvAmlGB970+sF3ZWRifgQdQ1oqwptgKZ+cgr0WdAiJ7AICPJYbZMu/gllnmSukIphKAixvWbyBnkIysIAd5g97nXJSvf3hLJAwSh0APkTTywi78ljvVmBzCCLObe9WxHPS/q0xZOic4ewM+bGRXhZXjbPU1VZsNzeXvNGkjsmpoF0mKG2UUrGtceTgqymLT++7ukVSootbd0ScMaYO0cAsQSPtMMfi9PAHETT71dIixZkckmw+4tiZS7Ic2UkwAstm2/g2A7tTkr12WyVRPwNEgGPHkr4snhfsW2eWk/R5kGPaCUvTaTNOB6j5q9KU1FIS4Wk5qb3SlI2XRsP9UCKLmUW/MVz6V2YLT3E3LKgZlMAQE/i1tL1akGj9tEWAvy3yctOZh/zUQ8xvmVm87VR16623whvoELnzzjtB5wcdH3xasZ16R6cMfy9amJvIll6vOaMvueT8RszhlpX9OOFQ2+g+OroPkCZcejYwY793kM3KxOB3fpNt/ZcnGVM1/PDfnpD4l+K042VjPp7f70HeU5jIwf6qo/vvXdXc+wb6oWA32fej/WMvs864c+0PI8uoju6vmkuK2t7Z26XXlEclVT9KYNQI/IcoVO13/PMSrx8lUI/Arw48D4ZfirPsuV8ewLO//BV+MUZLIFd1gLx16s1oJ9QDPShpdHJceP4WzN8E3Hz5Flx4fgw3cKHa/dfhWonDTX8hcYxnuAJ3NWx48aaX077TxmkB8OXDPDbBfXydzgUzxTsvN8mJ4lPGoYQcM84TvO87qFWu0LYcdmK6igFYHA4FeVK3U2exbTQae9rvpEvjC+2p1KdGGdEmUUWWL5ou1GUwuLomouI0kTaxjJHraUc+jXS6VpqHG/hPboS3LmKG62uzLjdkJzBXciMl9UddQ3F1LqxNw+AQ8I4dcx6ZvnX6v+ScyMOMrcFp+qq1hOdyhe7KpkX+cm1wrzcVMOtWpYlKYCgJvMACXnHQiyrCsWvXiCNwKFUaqEabmbTSIjOLV7bIuA9kZMHVsQI1l+tkZmDz5s1417veVQhHH300jj/+eHDJq3rLIdilx+A7NQ8+kON9OMIY/+Rv346FXZgyRng/Pn30DP503Rjw6IuKzm/vHe672UIo3gMsw/etf8J1T1dp2GP34XOPAaf5jsfJTJY+S5vfdvKbfzkMiBOldJY4Mw1aqK/7qz81W133fqsxEuz7DbGf8uuPu8nY1sEcd11BVkf35RD+NQME/r7K/aFzTbk+3ZVGaCVKYKAIHPQbL6j4Hc/f9i950Qv1t3xve0prH3ICVR0gQ65T3eafvu1GXHO9NyzgPM6SP+4CfKoknnkuRTPrRtYVuBqJcjO4ssk17q+GwAGTMel5As1tmm8zZrjYtnusWyWgBJSAElACSgDPH3geP3rgkYrwyL7HlU6bBDhj0V2ekUvpiT0GfMebvTTHLnuZID7BKvUzXjYtfbjsVUsFRjmz+yCNaziXrfuwjvfBie9PnTTKFPqqWypSb/mxEM49bT/2PFPWxKcfwvtv24uNJ5yCqcPK0njIGTyyLTgOZX8QP5wRX3vptRCmfv+eSt37rciIsO83xn7KbzTupsOZwRt3XQJWU3fOeJ9KYSIATB5bRZhzTdmz79+rJGqUEhhuAs/8/BcVv+P52/7JJ34Ka7hV09YrgZ4SGDsHSE9prnLlqYgFy5KwND22T8ADPkQT7hNo3g6oFe/No/tKoAMCWlQJKAElMGQEDjnoxTjhuJfia9/6ngnXpu5E4upvmP3v3PZDnH2qGo3b6VJfdAcm5uT3mPwm88cyCCxk7d9lYqxfFsMUl8Sy/DHAjW9HiJZRAn0nkEM8WGX5MW+7xCj5d987DhsP8UY+js/88w+wa+Nv4QPHHoSq/7IrcB2HVdP7Htmc7vPXnlqme78bPgrs+82wn/KbG3dzycCAjbtuMKunewoR+ZuaeUcYR2QCqDqx0rmmbFz/km40RutQAjaBAfh+xdFHmIeZ+Fv+6hvS+MK13zG/43n8wN7H4T/uiAFopTZBCQwmAXWADGa/NNUqLn9jlgbSZVua4qWZlIASUAJKQAmMM4FDDnoRPv7eEP7ij95qwocvPguvPPRJs8+4d0/91jjj6UB3X3FZT8+MBFZY+K1WFs+0YQ3a7jElkKq+/BhnQFmW7QCko8/3jnfjgkOLjPY/kMU/8XDPv+CDmTsw97178J5bfoSSclPJouOQeQctNKn7q//Xl0p077caI8G+3xD7Kb/JcTe5nB6ocdcVZHV157tIRcpXkuI4zcA8ZBBJVb2m/ElQ8ulHCYwQgd/csK7wu/3/Ofck/M5vHlQ45m/5U088eoS0VVWUQHcJvKC71Y1XbZbl/NjXrT0TZbw4jJ3O7tltWTruLctycYzdOLAsq2mdXUiW1XwZy9K8llWbgctUt0pACSgBJaAEVpVAKFF4r595AMtx6nmXHmP8/+srbdVxJwVx0/RbTfjLwBmYPe1U/P2Zx6O8nLuUWWnpATlqUvcrzhyQ9jrNGAn2ji5juWly3I3ks5BN6s5rjgkCYRWuKWM5DFVpJaAElMCoEOi5A0R+G8uPZfQkIF9ZLzvm3nvvRa8D5WhQAkpACSgBJdAPAtkHHsSoB3IdVh3Z9sef+AnKA+OHP6gGSkAJKAEloASUgBJQAkpACQwqgfJ7kAMHDuDZ555r+/6Reg7rfVkr7R4VPalHp4G2/ILNXSrjcSGUH1exzRfydilNRHb86bkDpOMWtlHBKaecgl4HSLvM0wbSq7rNi4NLw6iPAxny5jPqejarn4EhX83mH8d8gsd85DIp14hKh7XGt87EAJUv/0knYtSDqDm0OrLtRx/1MpQHxmtQAkpACSgBJaAEhpCANlkJKAElMCQEyu9B1qxZg4PWrm373opqj/q9J/UbFT2ph4ZKAiPpAKlUU2OUgBJQAkpACSiBbhDQOpSAElACSkAJKAEloASUgBJQAkpgsAncd999YBjsVmrrBp3AqLRPHSCj0pOqhxJQAkpACSgBJTBQBH7961/jl7/8JbgdqIZpY5SAElACSqBVAppfCSgBJaAE6hDY/0AaZy993YQPPvCUJ2cKEfOOwwhSnljd7S0B3oOsW7cOT/30p70VpLUrgSEhoA6QIekobaYSUAJKYDAIaCuUgBJohsBjjz+Oxx57DM8//zy4BF4zZTSPElACrRO45/6H8YUbby8Jd0tc6zVpCSWgBJSAElACSqAtAo/dh0/gtbhp+q349Eap4bFH8C+/lO3PfoCgtYSJhYAc6Gc1CfAe5NBDD8UpJ5/coVgtrgRGg4A6QDruxxziQQuW5YYg4jmn0lxcLvZOfDAON9pJHYlNKiL6RRw/fioCq2U9hV/cKT8SRFSJ3hKQ8RKUMcfzLTia51Rz/DwcyMIJ7qnIOnLxYPG6NNasSKMsyCVHkAkfwIqg4p9cuu00C3JNw0heu6H/ek7gueeew8P795unrl74whf2XJ4KUALjSICOjw98+jp8/obbS0JPWGilSkAJKAEloASUQHUC607GZ0862KSd6/JIdgAAEABJREFUcewG2f4cP6ED5LBXI51PYLPE6Gd1Cbz4xS8Gw+GHH766glWaEhhQAuoA6bhjfIim88gaj3YYy/k0oj6nUl8U6eUwwst55NNRuNFO6khsQtsXEEhOibHQgjWVRHi2VT198sdwt06FHKLR0M+mpiJ+LM5kzdPU2ZlF+L0W/342bLVlp3YCO+S6knfDMuRKg+mQ25AU5ldmDSc+eT6q1x9X25a24okOLkHYSMhCrl+A+IdKqphfkbS8E9IYyWt3icJ60BMCx6xbh1f+5m/ipS95ifkb2RMhWqkSGGMCX/7WffjH7z6Egw5fVxFe+OJDR5JMig8eiQffsiz52yV/0BwtvQ89HPnfb3VidaMElECnBJo556xxvR/pFK6WHxoCrTb0jkf3SpGjsOkw2einbwR+4zd+AysrK/oOkL71gAoeNALqAOlSj/iiO7AQSGKq7AdQavcEtheMkl0SNkjV0MlTMMLmkWhDV99mYHdqkJTStgwkgVwcc8kwZh0Poy86i3ByaTydZ6Fo0dHKzkotIRmeRuH0S+3GxEhfeKh0eyGXFd9Rwinrk/0FILPomeWRgrBz0nWjBDogwCeuDjnkEFODvgPEYBj2L23/gBH41x//GgcdIc6PKmHAmtqd5sjvoKUJ+yGQfFb+eMXm7d9AEr81Noll83t8GZdcm8R1T3dHZKNa2l1+LL9uDf75ti9XDambv9hI7MCkcwZSeRiYxtVoyKiwr6Fed6Pl3GrmnAsn53D1v3dXdL3aqp139fKPUlo13d1z8OvX/BPu+MLnS8L+u+8eJfWHQ5fH7sOf7QHeMHGCPkTW5x7Td4D0uQNU/MAReMHAtWg1GnTnFbjw/C347J2lwh75aszEM+3C82O4YX9pev0jH6KzYUB+AHmXwFrC5rILf9nSNY7DxPt0iWVZ4JMk3jgnW6EJ3jTLKs/PZbg8coJxZwkXT5xThhV6nxozclIR87RqMJ5CPCh1M69lv7AqFXGPgwjWTLPzsu5icF985ZZ3thRY1QNSva3F+nRv7AhkV5AJTMBfUNyPiUASS2KwLkSN6U5qKYlwYfqHnDtzMcT8co4F4865P6ZgqqjtC6HkmuzbVJopPgfEZJBZQY9TpDSLHimBpgjoO0CawqSZlIASaJaAL4qE8xAI5I/XJHZhd07+Vu0UL/7CduchiBC2fQj4zmO/aLbWtvPR6NjO8mPPn3wwdh+Zxf++7UsV4cZvfw4/uL/sBq3tFvauII2wZ75noWTZNS7Ddve/Ptw7oV2oeRTYdwFD81U0ec5tF3/kt3JPNl9vBzm3ffo6tHPedSASwGCUrnXN4bl3++c/jwf/5+W44/N/XxIGo+Vj1IqnH8L7b9uLyZN/GxccYY2R4oOpqr4DZDD7RVvVPwJj5wC568otuPC2ALafjbJ/d+BrmTfiiutvxDUSrrgI+Ifr7yjL0+AwlMByOIPY1rgxOuZ2rmBis89TSAyTQT9WZvMwy9Is02EyhUgqh90TyxLHZWwCWMjmkZ3YDSSy4MpaXEKrZGZFjk/C2/nyrCOwgKxkCBXypxH1iUMm7dS3g8tS1ZIN+KJpaTcQWMgiEZJ8YgDkU2TpaAhRt45swtxYhRJOndk00jXT7LwexWU3hEReyrKtfELN025pgbiJvMtgSRuqcpJq9DO2BHK7dwGTm+A9o8YWRoniKSwlwyj4P4QQl+XjNWZ5Mga/WPILTtmScnpAAjm51AZmeBXiEeSaZy99tTwJYYfiO53sZP0eZwIt6q7vAGkRmGZXAkqgeQLyx2uX/PEquc1ovnTHOdtdfuxFrz8ch7/pKLxk3SEVAS/I49lnftVx23pdAXX/s8QtFcuuHcSl2I5Y12vxbdc/CuzbVr4bBft8zlGF3/tv/4h//fGBqmOP6aMceN7VWvIw8KtH8DvPPohjDj6oIhy65oWjjGXAdHscn/nnH2DXxt8qvAtkwBo4ds3hbHQGfQfI2HW9KlyDwAtqxNeMHvaE07eJg2PbGVXUOAPv/8wFeLmT8sjDD2LjK17hHDW/Me/EyMQwn0phfmVaHBGesrmdWMRCcUkscZjQSJkIibNCnA3w/PNFo8bh4Ikq7pqnvjJYyRajGu7VlF1WMjWPxRn3KbKyNDnMxeeQlG21T720Qv4aBuySSSDNtrVQqe4ogTEmkFoqXf7KgyKUEGfqAhCbT3lidddLYH4REB+xN8rsy+UZWcPOHOqXEmiZgL4DpGVkWkAJKIGmCOQQ37qIGfnj5Wsqf/cztbv82EtOOQIvFedHtXDwIS/qfkN7UOOaFx9ac+m1NWsH990znbDvAcYhq7L/5xyBHSQOtlqB6aMc6l1zTsHTFY4P1xkyykwGTbf9D2TxT2zUnn/B2Utfxwczd2Bu38+An/0AQcuCP5aR1CSmZD+oT+cJi95/9B0gvWesEoaLwAuGq7m9ba13Cax5fAyfevtxrQv0RWFWwpqaAoqPZNv1cAkfe6+l7+SUZZakspxlqCCuEc6mkL8esKYq3RHF/FMopDYhOxPzw5qbEGOgr3r7UhFsxQzC1VLrpbn5+eSMu1++9XpAmmhreXE9Hn0Cvk2TwK7dZnbV6GvbvIapkuWvKsv5Ns8goNwqwUiMXLYwXecl57wsBXbBHXNSQj9KoHkCfOJK3wHSPC/NqQSUQHMEUhE/Fmd2lD5k1VxRzaUElEAbBPScawOaFhk7AsedFMRN028thL8MnIHZ9YcBh70aaa4A4glpdznHsaO0ugrrO0A65q0VjBgBdYB4OvTlb18wy1+ZJbBe8Y+48E+vwyOe9GZ3zTJRgYXiTA9vwcwKst7jJva5BFY+z+WwkphzveWpJXFuhLHMpaTK6rDzc5mtZZQ4KxrI5hJY2ZlF+IPxSoPfzgispWmko2UL5lN2vTSmu0EcG5jwu0dlWx82Y7f9MkemNGgrs2gYMwL+CQS844IzhTLepZ/GjIdRt3z5KxNZ+VVj5lVlxvGJycUBuaSJO7mBzpNADZdwg4KaPO4E9B0g4z4CVH8l0G0COfNuvrmJrPweL/5l4oMOcF+ILr+kr/wUcO66g7soXKtSAuNKoLlzbj4G/J7vyHGFpHorASUwoAT0HSAD2jHarL4RUAdIDfQvf/s7cdZDt+LO/TUy1IsW5wRm+d6Nskyh7VgIJDHFF3+7SWKFi6ecg3ozJJws9kZ+jM0lESi88BCN/zWS7dTgi84inOESXk6E2WQQW5lGPhEyR6Vf9dJKc6aWdmGmzmLFfNp6N1k02dbS2vVo5AmY2VVFJ2Cu5KWfq6D9IIpIiSM0PF3XiJ+aX8TM9mrn7iAqtEptSgFbRVThkibH3suyJJlPah7CzuzqlxJomYC+A6RlZFpACSiBegTkjxJXEMlwxrZlmdnhZhkR5/fRlImbwg8+NIcLBnclpnoaapoSGCwCTZ5zuxZ24KKXDFbTtTVKQAl0gcCQV8HZ6Az6DpAh70htftcIqAPERXnnFbjwyjvcI+DODG7GBhzX9CpY4pQI2jcjnClRMKwVa5Q9H6LpZYSTU+amxbIkv1jhNju2ydR8DBn5H/NHIPY4cLotb3SSU5LP8iOGBeyIAvGg7GfCmN28E0EugSUOC79Y74r5g4jn2J4pJFnf1jhy8NWUnYsHYVfjRyQVQmI5DCMzEhdZrAPO0kOeOv1BBIO10uz2S6niRxw9c0lxlvipiwQjsGw2TMEDUrutxQp1bxwJhBJZzCz6zfnjX5kteQJyHHlUXf5KzrUgry1OWJpO6zIZnsEheGBNAXLZlHEEO8ixWbEwBwQtJ062nCGiM7Sh/9okoO8AaROcFhs4AtqgASEQSoDvDvQGdxkRvvPLjf/WxesHpMHaDCUw5ASaPOfc83DItdXmKwElMGIE9B0gI9ahqk7HBMbOAXLXlVtw4flbMH8TcPPl3I/hBs7yeN0M3rXvL0wa0y+8HNh+/aU4vWnENNpz2SkJ1b0fTk3iYPCsf5hPF2eKFG9eEuaJ7uKx1MkyJq8rR/L4osX1FEVmMT8Nnm4+KWvKUXx12b5ounBDJdUA7o+9RFScJlK+Qjbj0kinuZWQpg4eeXlpG8UVgjhO+LLGrORlXW7ITmAuSOeMm1HqKLwMvnpb3Zx92KrIgSAgYyTtjCMzWAeiUX1rBM/5Cgze64KcaxXpfWvtYAgWPHK9Q0Uwfmgf5JpaTFN2g9Fnw9oKPnF1yCGHmOb/+te/Nlv9UgJKQAkoASWgBJSAEhgKAtpIJTDUBPQdIEPdfdr4HhAYOwfI6dtuLLzng+/6uOb6BZxnZnkch/M+401rxfnRg54ZtSonZ1Cx+pVvM2YmR01R1UcJKAEloASUADA67wDR3lQCSkAJKAEloASUgBJQAkpgmAjoO0CGqbe0ratBYBUcIHnRo9tBqkS1Ohnfo6DVdkDAh2iCs0TKq6gVX55Pj5WAElACSkAJDBcBfQfIcPWXtlYJKAEloASUQAkBPVACSkAJDDEBzkZn0HeADHEn9rXp1Wzu3jg2znvc633K6yysggOkswZqaSWgBJSAElACSqB/BFRyewT0HSDtcdNSSkAJKAEloASUgBJQAkpACXRGgO8AYeisFi09jgRGVWd1gHTQs5ZlwbI0WJYysKzRZ+CeKpY1+rpaVmMdlUcrjCDXSg0yrDrmAP03NATcJ664HZpGa0OVgBJQAiNH4HF8ZunrOHvpPuS8uuXiCMofZsvi75kg4iWJJqN+KQEloASUQIcE8uvW4MGH760ZOqxeiysBJaAEmiYwkg6Qe++9F70OTRPWjEpACSiBoSagjR9EAtkHHsSoB3IfVh3Z9sef+AnKA+M1KAEloASUwCoRePohvH/pMWw8+cgygT9AxB9DJryMfD4vIY2oryyLHioBJaAElEBHBPJHr8HuI7NILH6wInz26hi+mkp0VL8Wrk2g/B7kwIEDePa555q8f6y8z6SkYb0va6Xdo6In9dBQSWAkHSCnnHIKeh2I0v7BnJcfzRqUxeiPAY55Bu1ru6/JgkF52DyqcSAfhmppGlebWz025MngP+lEjHoYZj3Z9qOPehnKA+M1jCaBXDwIy+KT5BIiqYKSteILGdrY2bdvH6666ip84hOfaKN0aZFbbrnF1MO6uhmuvvrqUkE1jjqRuW/v3hq1Nhe9V8rXlS98201vpgXjzL4en2b6pV75krRDT8Bnp0/GG0oigVuu+QaS2IDNh97d8vhnv5VV1/Jhu+OqUbm9+/p7TjQDgvwa6dFO+mpcc+q1qxn2zYztejKa4VsvT6/Ys956ct20ero1Suv0eu+2odq2mX6pVq6VuKuvurrla43LpFm+9drj1tXtbb1x/6LXH44XTr8MBx2ypiI8+4tf4WdPPYtG7K9q8rfEVVfbv4m6rV8/2Xcqu/weZM0a6Ye1a9u+f+T4GvV7T+o3KnpSDw2VBEbSAVKppsYoASXQLgEtpwSUgBJQAkpACdQhkIpgK3aYB2KWw5IvOWcvpyPx/hiwkG1MgYUAABAASURBVM0jn11AIDkFj29EMrb+cZ0fGzZswEc/+tHWKygrceaZZ5p6WFfzYQaH7PwYPrbzEMxIG+xyr8Xej0mcE/7kG3nsR+N/dtmPttGGj2K9MGgswZvDXgrpD76TNUshGYYzh2Cn0+aPme1evLagU3vtok5eqbX222Nf2aap898Nb3j1686uJbIknu1sN7TOvkR03QPTLw36oG4FTSSeeNR/SK692PlX7phtvt/Zb1K4o0+73BuV27B+Q0ftaoZ9vTY0I5z86tXRbtpFF13UjPi2rjXV2uQ957jfDPvV4FsPQq/Ys956ct20ahybjRv2a85FF1/U9thrlq/Ludq2Wc5uvma39cb9S045Aq846ciqYc2LbDNko3Pi4ibP64svurhtvvV07Sf7bsiuNhY0TgkMK4HjX3Eckn+/A3/3+S/hc1/8Mj6/42oTvvjlf8CXrv4KvvyPi7j6mmvxj9dej8Xrl3D90o1Y+qed+Kflb+CEjRuN2vaVx+zqlxJQAkpACSgBJaAElIASUAIAmocQSiDtrJ8Tmg5LuQxWskBu9y7Zn8QmLq3j24RJOUouFWeHyGFLHz4NyJkfF198Mfp3Y5xCxNoKzC4gUN76wAKyZjmhPJ788sU4rjy9n8c1l0JiowK2k8q0PYEQo4YkbPv0dfhAWfj80u1D0vp+NzOMZdPnywgjialOvZP9VkflrwqBe+5/GGe+Z6HivLtb4lelASpECSgBJaAElMAYEjjl5ElsDr0Zb90cwpb/shnT5/0XvI1hegvezvC283A+w9uncQHD+W/DBRJ+X8Lp//k0Q0wdIAaDftUmoClKQAkoASWgBJSAElACzRBILSUlWxjTYkXPrmSAwAT8EgP5ngiYnZa/3FkfXCqCTyquX7++5Tq6VyCERD6NqK1U96rtdU01lkLqtdhe1n/u+/8O9+19Ei9ce0hJWLP20F6KHaG6d2F3jur40e65ydIaxofAl791Hy69MlVyvrnn32hRUG2UgBJQAkpACYweAXWAdL1P+WSc1fESB11vllbYgIDdb5ZlwbIYIqj+jGa9fDnEgyxrh2Bc7qpycQRNfYyz6+zFeuANlBuhZA/jYBxCeIR0a0IVM56C9tIqJdnrcamXVlLJmB4onzHt+MZqaw4l0CqBVART4v8IL7c/i+D666/HJz/5yUKg84OBy0Rw5kerTVrV/JkY/M5vnt+7al8V0fYSVNPf+GHl329hZ1nF30pVCvcwKoOYn7IlDMlvi117nsRh606qGg46Yl0PWY1G1cdN/mcEYM/UArKwfZXD5tUbjb4YJi3+9ce/rnrO8Vx84YvV8ThMfaltVQJKQAkogfEj8IJGKmt6iwRSS5B7X3SyxEGLEjV7pwTMTfcUsJw363fnOR1+GZiSG/GS2fAN8/kQTefB9b8DC1l7OQxfFOksl4ng8gq2QcQXTZs8CC8jnwh12vqxKp+K+LE4kzX9lJ1ZhL+kg0YcBcefPya365V61uNSL62ypvGLUT7j1+eqsRLoCQE6qMX7wb//JX/aMytiXqXE5oys559/Pj7ykY8UAmd7vPGNb+zjkldsezOBM0Pc31HLePWnZnHd055ydZegSiEytQvhcJtTZDxiWt7l7zT+7mPgDzhx4synWq5FCwwqATPuvo533fektHAvvvK9e/DFx58Djv5tzIaB5JQ4vawpJOU3ubuMnWQc+48CUAJKQAkoASWgBJTAqBFQB0iXezS1JHZ03kDt2l35dFuXZWl13SDAm+4kKgwWoQSyCwG5MbJnbQDN5qvVJmcNcE9yYMLvOdLdhgTEuDSXDGPWWWfdF51FOLkkPdOw5GhkkDGZz3Od6jJ16nGpl1ZWzVge1uczlkhUaSWgBNohIL8R/OKgLjOihsz7QHbZy+zkdsO8EcS8EKQdGcNUJoSp378He57xtLnOElS5+JwYoGexfcKTvx+7/gnQBbPLXhepHy1Qmd0mYMbdW3HTtB1mTzsVlxy9FvwXSuTNAzXmwacSryVTNSgBJaAElIASUAJjRkDVHXEC4+kAufMKXHj+Fnz2zuq9+8hXY3XTq5eSWBrTMI0Qb6Ayi9jpWZ8nFeETRlWCmWrvWYLFkjzOU+3FMlzyxpPHlIH8kxtu5jeBeSRKPt4llkxVqYhZ1qlySSaRZcrKNhL3LN/kMfq76Vax/lRE8pt4ySc6B82+hWA8VVGHN2+kUI51VdPHE8c6IynRBqirj7iZvMtOWU4ZFizKdtrrSWO6CSnO2AlgZrPPHHq/fJtn5EY4CfO+0mbzeSvQ/e4SyK4gU1hLnVVzzWanf3g4rqEel3pp48rLq7fy8dLQfSWgBNokYAz4LJucMr+3LEt+d/A3hziul8PO8kriIMFCFmNhZ5XfhvPXnoqNhxBKo5DCfCyDMF+a0ihrr9P5N0FkTI6Fk0oUrfnRBCWgBJSAElACSkAJKAElMFoExs4BcteVW3DhbQFsPxvV/+2/DvHMG/GuWunVS5nY3M5FTPIGzrcZM4EMFj0ekFAii4UAzEwD86SRWRYpjOV0FL7UPGJYQNadfu881e6WCS+nEfX5EE3z6e8AFnZIGdD5MYeJrP30klSHmF8cEgDcJZbsWQ3iVJgDlqVuM7WbU/2Xw8V2yL4cIJuIFuvPcqkmKRecYkHzdJS3/lDCaQfzOfWxjh3RUFkdgDdvwmFQXR/K82Nl1tYnz3aJIYH2g7r61GAnXhPMJYUV+bCugPCtYnXI7TbPY6Lqva5vEyaFJ58EbDafZNdPjwiYPpjcBF+P6q+odkgi6nGplzYk6vW0mcqnp3i1ciUwNgT4O8X8tpPfWoWt85vD+5S5+R029FRSiNDBIw6dTMZ+5wd/q3kfVrEk7dX/60u4oIkl8Y3zSH6jbe/1iqAlSyE9apZC+uSun8nPxWDRaVVtCbOh7y9VQAkoASWgBJSAEmiKgGZSAkpgpAmMnQPk9G034pptZ9To1P244YpbEbj0AhxXI0ft6Bx2Lk6C/g9xQWDzTACZxZ3wTAKpXTSUQJ6OEObg7BE4yyXwuFbgjITADNyJC2Y5IFR5Gl4cBIsz29HyfaWUo1PGvSF165+Luxq5Lw4Ux8VcslYr5cZyTlpVM7mYkNuJRSzAlSeeE+N4cewHKPyTdpXoU4udcV64bSyU1h0loASUgBJQAkpACSiBOgTqJ4WQ8Dp6ZJ+/1cqdQFecWb8WO/U5+e2cATK2I8Ufy0h0ElPBeHO/nyV30x/PUkhfOPcscCmkj0weZh4aKjitRJfRcFJB/ykBJaAElIASUAJKQAkoASXgITB2DhCP7hW7j3x1HpnAdpzXuvcDoAE/IzdtfCpOgrmJK7z4skJU1Qjz9Jw/VvGS46R5QZ8Fiy/pc0qaJ5edfXvjx0QA4GwF+5j3k35YcxPY4bwzwY2vv3WWapgqd2rY9dtl7X27XVuBmbAdXf6dimArZlCeapcr1QfOsgPlVXiPM7Ha+lSy4w26eZM5rApdirX6Npk5Hvb63MVo7kmfFtfrbjafXVC/e0HA9IG+W6cCbT0u9dIqKhrDCOUzhp2uKisBJTBABNYimnZm/orzIcup0vKr0cyOHqBWalOUgBJQAkpgLAiokkpACSgBJTDCBNQB4nYul766egN+/+3teD/EVr5zBTNcbklu4OwnybhMVJUZGa487zYXR1CcJluxA/nsAsSP4U1FeNm9OWSddpIx3FVxsEx61nLiEljZmUX4g608SedZNipT+h4TSrbr93luWNOIbmJKWdgZgbU0jXSVxGr6mNJV9DHxzldVfeqx4ywZ3khzCSynjopNaFpyZEqWK3PzcEmzjKSaWT3N5nML67b7BDg7yjtGjNMx7My66r64oamxHpd6aUOjYA8bqnx6CFerHl4C2nIl0AMCJUtQPWyWoPri48/1QJBWqQSUgBJQAkpACSgBJaAElIASKCWgDhCXxyM/wh58B/PnbzEvQJ+/Cbj58i340Ff3o/G/FOYXJwrLUdn5Q5gOA8mllH1Y59sY2sPL4izw1clVlmQM8klMceFlJtUwBpulqzIxzLMZKXFKSP7K2SOsoCyY+jOImYKSVqN+SanykXIr08hzTYQqqVWjQtuxEPDow0zi3Iiz3dx3Qok+Elebnb00V2Ch0fJfISTEQZKJ+SFoUPgnrDiLJ7yccJYPazZfoQbd6TYBXxSz4STcZdjY92jYv91uxADWV49LvbQBVGXVm6R8Vh25ClQCSmBMCXiWoFp6y5vMElSXHL22BIa9jJb7u6skSQ+UgBJQAr0noBKUgBJQAkpACSiBkSWgDhC3a193Ka65/sZC2H42cNaHb8SnGs4IEUN7cApJcTL4vRZ0MaCblZeSU7CCccQjfnBp40xsK+I5KbM1hgzE4C9p2DyDAPNZFqyti9IicSD4I4g4ZZJTQbsM5Uip2FbO6BCDPGeLuOX8K5jN2zeNXA6Ksm2jvuQTA3+Sy2jN7TJy/LFJzHJZLHEwBO2M8EekjW79IjslZv9ESf2LmMna9UsDix/R0ywxJfpvFW9F3NQhyWapItHTHDejjw/R9DLCSeFFDgxbgc0hoKY+wttXlV0QwSB5hzG7eSeKOpZ5U6SZ5sP3iOSd5bIol2EKWM7nUeLDaZiP+lqwkfphWdKfDP6Y9Jr0NfedUMgjOpg26FdTBEKJLGYW/Yatf2W2NadhUxIGOBPPV7MMHs8nq8RhV49LvbQB1nbVmqZ8KlFrjBJQAkpACdQiYP/W42979614ds5a8XYq8Dg+s/R1nL10X9n7TVKImN+GEdT4lepWoFsloASUgBJQAkpACSgBJdB1AuNS4dg5QO66snSGx4Xnx3BDM5M8ao4InxjunSWqvNZyYyx34tNRRBPOfj6NqM9TRtJ8vijSYmw3S2el085+Aol6ZdgebznH+WFHp2HqkjpNk9y2eOoWvwLgLZ+QNqbdNibE/SE1edNNuyWu/OPWLbLS0VCRRToKn/wvru3chD4iteTFmqYONrOGPlTO28aCfsIwTV1ED28685e3v3AsjiLRweWW9/AsZDE79fJ5+rWkLralRqjbJiNQv0oIeBiPGzvvWJbxVap+PS710krgjumB8hnTjle1lYASUAItEqCzYiswW75cba14p3qz/Ndj2HjykU6Es3n8/yBoLWHCvPvEidNNzwnkj16Dbz5zPT70V28qD/jgp34bqZu/0PM2qAAloASUgBJQAkpACSiB1SXQcweI2OnEGI+uB+Sr19kI3+nbirM87BkfCzivyms/mO/9r2tUm6YrASWgBEaNgOqjBJSAElACSkAJVBLgQzBpRP3lKbXinXxm+a+T8QbnsLA5+reRziewuRChO70m8PzJB+PAmw6vKubZX/wKP3vqWRz41fNV0zVSCSgBJaAElMBoElCtlEAlATG523Z8SXLt+sYO7zk28eXHUtDEc1svjektBKmq40/PHSAdt1ArUAJKQAkoASWgBJSAElACSkAJ9JKA1j3yBE68eCPHZcgyAAAQAElEQVT8pxxdNTz7zK9GXv/hVbD6EnNcJtmyLLM07pH//dYq6tlLz01/44clS895y1m6HHEVbhqlBJSAElACSmD0CKgDZPT6VDVSAh0R0MJKQAkoASWgBJSAEmiWwBduvB1nvmehJGz79HXNFu9bvt1HZiuWQHKXRfrs1Zf2rV0qWAkoAS+BGkvM5eLYGps072zM55dxybVJXPe0p1ytpedSEfhjwEI2j7zzvkv1gXi46e5YElCllYASUALjQEAdIB30smXZT5xYlm4tSxlY1mgzcE8VyxptPS2rOf2UR2NOyqgxI8tqLY/LVLdKQAl0nYBW2AYBOjo+f8PtbZTsX5H/WLcGB373cORlW96KXx94Hj9/6llwOaTyND1WAkqgHwSqLzGX27koXoztCJkmhbDtQ8B3HvuFOTJfNZaey+3eJcmT2OSTjW8TJmWTXErJt36UgBJQAkpACSiBUSYwkg6Qe++9F70OozsoVDMloASUgBIYdALZBx7EqAf2wbDqyLY//sRPUB4Yr0EJjAqBXXuexN7nXoKXbDilIhx2zEkDq+aRJx8B35uOQ7WlkA57yVocECfIwDZeG6YElEBHBLIrGSAwAb+pxY+JgNkZ8y9VXwkogVEjUH4PcuDAATz73HNt3z+Sz7Del7XS7lHRk3poqCTwgsqo4Y855ZRT0OtASvl8HhqUwbiMAY55hnHRt5GeZMHQKN84p5MPg1wq5VoJDS285KsWM/Jk8J90IkY9rLqeXWTKth991MtQHhivQQkoAZvA8ycfjOS1f1o1cAmq+x/8np1xYL5TiHDWnj+GTCYGv+zbS+dUxn/mMU+jzVI8X8e77ntSIvfiK9+7B198/Dng8f+DoNThj2UkPokp2Q/Gc7KvHyWgBJSAElACSkAJtE+g/B5kzZo1OGjt2rbvH9mSUb/3pH6joif10FBJoMIBUplFY5SAElACSkAJKAEloASUgBJQAt0hQOfH86ccjAd+9P2KsOv+O3HPrkFcVotL8eTFmV8MCbP+TmX8n67zcDJL8bwVN03bYfa0U3HJ0WuBo38bafF2ex+USEe5Lg/0nxJYVQJjJyyzgqxROgt7QojfHOmXElACSkAJKAElMLoE1AEyun2rmikBJaAElEDzBDSnElACSkAJrAKBF594CE68eGPVJajWHX8Ynn3mV6vQChWhBJTAMBPwbZ4BYvOw396RwpWfAs5dd3BDlULTYcmzC7s52Sq3G+aNIOaFIBKtHyWgBCoIpCIWLMsJwTh46lRk0gglMJwEtNVjRkAdIGPW4aquElACSkAJKAEloASUgBJQAkrAJqDfSmCQCVQuMWeWnvNFMRtOmqXjLGsKP/jQHC441KNHydJzDxeXngslsBzOIOYXg64/BixkYc/k8pTVXSWgBGwCuTjmdi0ga2YrZrGAGOZtryP0nxJQAkpg2AioA6TjHsshHpQfUK5X3LsNqoe8IV75oxr0MOMP2lw8gtIlkJ0fvoV8EedpH9Zeyt+snVxSp503Fw8Wn1ygEBbVMBwETH8Gy8YEm+7p+2AXzjVWOVTBe16U8xl3Nk10ZA4IWqgyriQuCLleSJCtZIP+UwJKQAkoASWgBJSAEugHgcol5lyHRShRXI7uWxevL22cZ+m5pbe8CYWl5ySXt5wuOydA9KMEmiYQwIS/6cyDn1FbqASUwFgRUAdIx93tQzSdR3YhAISXPesCi4d8suPKR7uCVASWP4bJ5eKP1+klC/7YrqLezGNNAZ48+WWYp31sP4bP8F8OA4GFLMyPWF8U6ewCAvJ/IZsAl2f2RdNgHtNH7q/mohTdG1QC7H9/DJkq7UtF/FicyZpzLjuzCL89IKrkHMUoOjimsEvGPNcOl+GO2NaiE2i82TTR3ynItQc1xhVkXEHGFZCdgYwr6D8loASUwEgR2P9AGnPfu8eE33nfH8GyLJgHSEZKS1VGCSgBJaAElIAS6IiA2FV28D5bfidYlh8rs2noq6o6IqqFlYAS6CMBdYD0DL4P0UQU+irDWoBTiEwljdPC648wT+QsT2Ily3LV8yCUQFYcTskpe3YHc1YPkyhf0jVQ+5GF6lVobH8JSF/nxeMl/q3SduTimEuGMev8AvNFZxFOLnlmBpVmH72jLFYyAcxstq8wXAc54L7QcezZNNHb4hXN58VnXZ41BxlXkHFlJ8hvfhlXGKNxZeut30pACYw2geNOCpqnoflE9Lf/5I1G2cnyH0wmVr+UgBJQAkpACYwsAVWsCQLZlYzcNC2bh0mTc3F9B0gTzDSLElACg0lgPB0gd16BC8/fgs/e6e2U/bjhT7eYeKaZcOUd3gyd7YtRMmg85xaswpPqYuC3uHQNtxIv6SVP4FUrk4ojLqGyLjavWI9l6mWcBD5FL3Vbli3Dssqf9OPT5MU0t33eZaNMk5167DZWLyPSkPK+KEtkufUxrRBSSxD3R8GAW4jnjhi9jVOkTh5j8JUallIsoGHsCGRXkAlMwF9Q3I+JQBLjMx5CmA5nCrM+cjsXgYXtZrYTxp5NYVC0viOOV/ErecYVZFxhjMZV68i0xCgQUB3GmcC/fP9WUT+MaXEMy45+lIASUAJKQAkoASVgCNAeNDeRRV6MM3xQlasubC1dq9zk0y8loASUwDAQGDsHyF1XipPjtgC2n43Sf87RWR++Eddc74RtZzixTW6SU7As15FAx4ZbThwTW4EdeS71lMXCrilEUhJnTYkJX4yY/iVMM205jExsq7MmvaRXlGF9K4jNOXVlFxBIzhXzW3OYyFJGHpKEmD9iP7ksDgWp2sy24HI5eTnIxObtNPHhx4N+rMza5ZgG0YMOD3fZKC4tlQiJw0PkLks7zTJTqXnEsGC/EEvqg/v0vTht5pIBLLAdjA9IHvmDibJ/ud1c5mqyYoaGN1vdPL5N4Apju3bnvEV0f0wImLExuWmsZ1iFEssIZ2LwyzVnK3bYy79J/ysbgdDmJ7dbCsqFxScb/SgBJaAERp/Az3DrLVxC1HGgj77CqqESUAJKoEhA95SAEmhIIGMvzWHymdkgZk+/lIASUALDR2DsHCCnbxPnRquOjWb7NbwM42DIi5MjQMeG7QTJxeeQdAyVXDsxlgH9BUiYpX3oLEjYT26HtmNByi3uzKF6mRS4/FM+7SytxSe9xQ1gVi1ILSEZmIGzIg7MkkDiXmn4RHxuJxaxgO3uk3/iLKEOFT4LcXgsznhukJnPbYd/AgHsgvFFGMdExlnCCvpPCSiBnhHgLBC78qJD0z7WbyXQCgHNqwSUwHgS+PfHH8NOnFh9Nu54ImlL622fvg7loZmKvvXgV5C89k+rhvsf/F4zVWgeJaAElIASUAI9I+CL7jAP71qW/ZDv1K4F7HCWoO6ZUK1YCSiBnhMYVwFj5wBp1NE3X76lsAxW6RJZjUp6032I7lgQp0AGdGYwhbMo6FgohAoPA3OVhtplcogH5Y/Q0rQ4XGzniXnqu6S4HxMBwDtDIhPzw7Kk3NwEsnm7nFkup6Rc5YEpJ2Wq/bHjtEjLH4P4dJyCIePYwZTImUo6cZUb36ZJiXScJrJX7VM3T263uFyASeP9qVZa40aZgBkbu3ZjnOf/pCIWlqbtmVvL4SSmgvaarMqm/ZEv/lu5aGKsx1X79LSkEhh3AilE+BvLcmbfOjjM7yQTL7+LOL3Wie90s2/fPtxyyy0dVPMcck8+A7ziRKx79BZTF+trNXTQgIZFXR1rtWnf3r0N6+gkQy25bvwN30rjzPcs4O77H64I9eTmj16DA797OPLr1uCBH32/JNDxcc99t+N/f3epYZ/Uk9FMmqtHO9t+s29GvybyVM3SaNzt7cK4a4d5M2X27uv8nGhGTq08VYGWRTbiW6vuxvFczq9MWJXDxvXUvh52Y9x3Ir+KOi1F9Yp9s+dEJ7p3g309WI3aVq9sM2mdsG+Wb712NNKvdvqjOO3ym3HzzU64/DQ8Kr893Pyrcc2pp5eb1glfV5dq2/6y7+Q3nktGt0pACXgJrIIDJC/yVjOIuLY+x+G8z9xYXP7qw+fi5suvwF1t1VUs5BrovVMHAblJrnMT3LiMD9G0GD6nl4xDg1UZo6f7EuSi+BIHQcGhsgPYKjfjLGeyViln4p0vluN6j37HwGqic3EEpQ4uvZPP0tljYu0vzkZBGMtcAsuOqfwOTUuOooOoJEMqAtO2Onn4zoOM1KBrVpeQG58DzjryjlvOZMqEMTbjQc4/vgTe1ddeDmsRO+kRapnN+Aybhpr6gYB4c7NuRuG5KMcuZzdat0pACSiBEgJyTQ5aS5hYCJREQ37P+GOwlwXNym+lJJdALc3SzhFv0q+66qp2ihbL/OwJfOsZ4OzA6TiuGNvS3voNG1rK32rmRoaHXspvJJu6JL777/hP606qGpheKxz9vo14eeBoHHfSkRXhZ089iwMHngfyvHeqVQPQS91rSy2m9FJ+M+yLLenBXgP2Vg9EdqvKDes7OydXhX0Dvu2y2LB+fbtFmy7X6bhfFb71tOkR+9U4JzplXw/LavTL3j3tOydXg289PvXSNvT4mtNsv+/Zu6deM9tO6yf7DT39jdU2Ei04dgT4e7STQGCdlPeWZV2dhVVwgHTWwL6Vfl0AZ2Ev9u9vpwU5xLfGkEHYGGR9m2cQ8Nz05uJyk1xYcypTmCWC1DxijhG3VplUJOi880PaZRwEsuXH7CcxZTwHElHPIOzbBDP/gmtWmWW3POWkKORGPp7iTjGYJbUyMcw78cYBEV4uvHegmFN0n0sisOBZLgvV/oWwXQwFmZgfQe+LtER2cGka9gSZEBLiRGEeVy1TkzEoCN1lZxaLidSvsSLgi2I2nMScM3Y4HtFwzI0QIXMOF/VHaglJOavNhKhxZ9NJN/sg4woyruxK5DIqlkvYSxTaUfqtBJSAEqgkINfddD6BzWUp9uxc531n5rrNJVBTZbmaP+QTjnR80Fjz0Y9+FGeeeWbzhcty5p76N4l5Kd7y2xtMPayr1bChxwbHRu0RBTr71ClNw0Mj+WvWHoJaoU7VOPiQNTUDnH80+tST3w329epvlOY0syebZtj3RLBTaSP2THeytr1pxLfd9LYb5BRshn29tjnV1N2QX706mkn7T0efgNyTa0rCt7//SF25TOTsq1++cA+qhafzDzS8FrKOTsJq8K3Xvm6wr9Y/rLeeXDetWtlm49w6erFtpl86lXvmWWc2HF+1WDTLt14ba9XdaXw9mc2kNWLf7N+6s848q22+9Rj0k/36Hv/GaqZ/NI8SGDUC6gCp1aN3ZnAzNuC442plcOPF4B+04Dcv9nBfgu4XR4bn3R68MRZDfpLLQplZE9vhXTqRBn7LsmBN7cJC1jHq1ygTSpjpG7Asyc+XqIsTouAscJ4utCxJ869gVm7GQ2ymOAy4GlVBDssFFpz1G32IppcRTrptl7Jbgc1SkMs2uOUiKdsZkaQO4o1wHTSWxfyLIiWDmD+IYJC6hzG7eSeCILbxegAAEABJREFUdmH4Jb9kqPj4omnwpevFdrEuYIetkJ2f7xrJLwOUS1kMUwBfxm5ns/nbovwOF6nHH0MG4thhficU8tRojy1w/L4HWmM6xDhepTdjfsueGeQ0OJTIYmbRb/rcvzJbxRnnZBzJjZyPcr7LSWf0L7l2iL7jzUYANPrkALlsyxUCRFg2riDjCsIVkMuojCvoPyWgBJRAWwTMy0IDE/Cb0n5waVKz28aX6/ygseDiiy9uo4bSIr71p2L2tOPxW6XReqQElIASGGgCX7jxdnzg09fh8zfcXhLu/teH67b7+ZMPxoE3HY7/fduXKsKN3/4cvppK1C2viUpglAioLkpACSiBcSQwdg6Qu6603/ExfxNgv+8jhhvMLI878Nnz7bQLub0c2H79pTi94ajwiQMhj8K7PfLufrrEyQFjyLfT0l7vB+gosePz+WbKlMmzvQB2K+k0Kch3HClM8cgutDMdhY9pJogxtVBO2uKkGQeFE2/EuPXwwCsrnUba5JNtWsrT8eJNZ34jp8qXW6cpL2XT3na5+cvax/rdJNHCLAfmlm9mW689hXp1ZyAIeMeR9G1p13nOhdKEgWh6zxtRwqbs2uE9L8aRTSP4cvFL5+0VRmRYoRyR+Gblmi7pei/ciKSmK4FhJjCQbb/++uvxyU9+shDo+Lj11lvBmR90fPBJxYFsuDZKCSgBJdBjAl+56SFce/sTVZedO+iIdTWlv/jEQ3DM246rWHKOy9Ad9pK1ePaZX9UsqwlKQAkoASWgBJTAaBB4wWio0bwWp2+7sfiej+u5v4DzzCyPM/B+c8w4hmacH83LHdyc2jIloASUgBJQAkpACSiBnhDIrCBrKs5iJQMEJuz5ICaqytf555+Pj3zkI4XAJRCOP/540PnB/SpFNEoJKAElMDYEai07t2btoXUZ1Fp67qBDXlS33GgmqlZKQAkoASWgBMaPwAvGT+VB0ZhLN00hiQy4dJTzKoNBaZy2QwkoASWgBJTAaBNQ7ZRAjwmEpsMiYRf4yjXkdmOXHE2alzXJTgsfLnulzo8WgGlWJaAElIASUAJKQAkoASWgBJSAh8ALPPu6u6oEPMv3lC99tartUGFKQAkoASWgBJSAElACbRMw76uy7PfBwX7/WJBPtoQSWA7zQRf73WRYyFYsude2TC2oBJSAEmiTgBZTAkpACSgBJaAElMC4EdAZIB30uGXJDa0GWJZysKzRZ+CeKpY1+rpaVmMdlUcrjCDXiYELQ9km6D8loAQGj0DJO5ny4PvW3Pe9hRL2sTdu8BTQFikBJaAElIASUAJKoDaBe+5/GF+48faScLfE1S6hKUpg4Ahog8acwEg6QO699170Ooz5uFH1lYASUAJKoI8Esg88iFEPxDusOrLtjz/xE5QHxmtQAkpACfSXgEpXAkpACSgBJdA8gW2fvg4fkPD5G26HNzRfg+ZcbQLl9yAHDhzAs8891/b9I9s/rPdlrbR7VPSkHhoqCYykA+SUU05BrwNR8mk+DXnzpKNyGH0OHPMMI9PX+c76jCwYlEdtjuTDoIxqM2qVDXky+E86EaMehllPtv3oo16G8sB4DUpACSgBJaAElIASUAJKYBgIfOWmh5B76sX4T+tOqggvfPGhw6BCsY1jtFd+D7JmzRoctHZt2/ePRDfq957Ub1T0pB4aKgmMpAOkUk2NUQJKQAkoASWgBJSAElACSsBL4KGH78U/3/blquGBH33fm1X3lYASUAJKQAkogTEjcN/ep7Bm7SFVw5ihUHWVgBIYcgLqABnyDtTmt01ACyoBJaAElIASUAJKYGwJHPjdw7H7yCz+921fqghfTSXwg/vvHFs2qrgSUAJKQAmMHAFVSAkoASWgBMaYgDpAxrjzVXUloASUgBJQAkpg3AiovkoAOOr/8+PlgaNx3ElHVoSfP/UsDhx4XjEpASWgBJSAElACSkAJKAEloARGgsD4OkC63n0pRCwLllUjRFJdl6gVdoFALo6gp8/YTbl4BPGct+7yvo2g2Js5xIPFPg+yYEmddt5cPFgcGxTirV73axNIRepw87APxlHSZbVrHKEU77gMlo3ZcWfTSjcrq1ZoaV4loARGg8DBh6xBraDOD+g/JaAERpGA6qQElIASUAJKQAmMLQF1gHSt60NI5PNYDgewkHVfeJvFQgAIL8txItQ1SVpRlwjQuO6PYZL9I33HlxFPL1nwx3YVBTCPNQV48uSXgSlxmth+DB+iafY7EFjIIh31Ab4o0tkFBOT/QjYB9rwvmpaxIdWGl5HXsSAgmvjQkbQ0DfZLnjyTUzAOJqdoKuLH4kzWpGdnFuG3O8RJHfUNjfZT2CVjjnwED2Jbi06g8WbTWt+PI6vWCGluJaAElIASUAJKQAkoASWgBJSAElACSmAYCWibbQLqALE5dO3bPzHZtbq0ol4SSCEylTROC68/IpQQZ9XyJFaylF09D0IJZMWzlZyyZ3cwZ/UwiU3iD/GmBSb83kPdr0Mgl92EHW7niFNphzDPLO60Z3qIc2QuGcYsHU5Shy86i3ByyTMzRyJH+pPFSiaAmc32APNtnkEgs4IsdR57NoTQZFBWTYLSbEpACSgBJTAqBP798SzmvnePPcN2rB4eQd+7sFvs+zmzvF3Zru6/874/gjWG4476v+fvPteX846yec53yr7Tvrcsa+z63mV/4umv64vurnzLGk32v8x9Cd/76idw+sknVvBtd7x26w/FqLPvFietRwmsJoHxdIDceQUuPH8LPlvl3Y53XbnFpDH9wvOvwF0t98ZEhdG7tAoxqvMPkAmeZWvEEBc0cfLHybuVH4glF28nrfgkfLX6PHFSvii/GF+/vFuCT5l72uPUlYp44tgeJx5ifo7w2ASPbinPMkYmzUJRPmVVl+PV24hw6rHLVi/D2lKRWu1jqhNSSxD3R8GA7MTaG3FwGLt7nTzG4Cw1LKXsIvrdfQK+UAi2ed+u27fJ41zMriATmEDRneTHRCCJ8emPEKbDmcKsj9zORWBhOzjbCA3Z2Dz1WwgoK4GgHyWgBJSAEhgbAk/8EP/rYeD3Xn0q3Nm15jf22ADoo6LdYi/3jFtjk1g2s9eXEU7OlS2D2kMd25X92H2Fcfft//77CCSnMFbj7qkHjf7vuPC9q3/edYt9u33frXHfw2Hds6o97B/82n9b/XE/6uyzf4Uf3Au84vc+irt2/r+lfFMR+GOwV2bJLpSm9azDPRX/W9ac84Pzt9bTNt1VAmNMYOwcIMbBcVsA289GxT+mzeNjuOb6G51wKU6vyFU/IivJfgnVP3RAzGHCWSIruwDE/M4sAl8U6eWwmZHAJW3ysi8HyIol3l0+KeAsd5PPZzGzshM543CoVl8Iiaxc6AMBudh7nopP0egvLQsv20s11SwveaT2eNCPldm8WWLItMf8WM1h98SyxMkPbtjLfWUndktNdXQLJWCrk5VyUp8cZGLzUqaeHMCrdyIkDo85mB/7Zpmp1DxiWECWP/6lPrhP/8uPs7mk3S7T5oDkEYYo+5fbvUtiJus6q+rm8W0CzfG7do/fmycEXF8+7I/AzGbQKcJ9TG4y+31pzAAIDSXkHMzE4Ben4lbscM5pQNk03znKqnlWmlMJKAElMPQEVAE8+szTQmEtXvJi2Ti/ZZPj8/SIKN2/T7fYlzz0ghC2y/3k4s7VuR9pV/b+p38m4J1xd/Q6cw81TuPuJ88+Z/Q/5jDZrPJ51y327fZ9t8a9kBu6Twn74zes+rgfdfa/+Lc9MiaOwtpDZbP+hBK+5h5PYsxqHKt8zklr8Pizz8hmrf6tFQr6UQKDRGDsHCCnbxPnxrYzqvTBHbjjpnOxvWpalexVo8Q5sFI1wY6kAyIwA2fVGjHwzyKMJFq/7/AhmojC17C+GcyEi/VLdiwsBOy28FsikrXak9uJRSxgewj2P3Fi0DGTCInsqBtpJ/miUYTq1WVnq/5dU05ZdnF4LM44T7gzie1JR20DuH8CAeyC8UWYP3AZZwkrZtRQTmA4j1OYX5zBDmfJq+HUodut5iwQu86iQ9E+1m8loASUgBJQAkpACZQTePSZp4BDxChjEvyY8NwWmCj96hmBcWb/8M+f9Iy7o8Zu3D3xi58b/Y8G/63ueddv9jru3evt+lUf9172wOqOO470Xoenn/gB8NKXgf584IQSvtmVDBCYEK3ZitXX/TE6ffVvLeFrUAIDRWDsHCA16e//EfadsBfXnu9ZAuvKO2pmr56QBSbsJ9SrpdueaG+KfTFudxZBM/VtnhYXi/GwpLCEaWxG8V/d8lwappi14V7dupzSmZgflmXBmptANp+AcaM0IceUkzLVjN+5eBCWPwb5E+dICSGRXwamRM5U0omr3NjLKTlOk8pkE1M3T263uFyASfNYgcmuXz0kkIrI6HUdXiLH9M2u3Vid591E4AB+UhELS9N5M6tqWRydU8G44aFsmu8sZdU8K82pBEaAgKqgBJSAElACSkAJKAEloASUgBJQAmNIQB0g3k5/aAN+v7D81cdw1k1/UfU9Id4i3v1cfAmF6R3eBGffGNvcFxU7cdy0a0Rvqr7QtL02LNs2HQJAiXZoWL5KW+2Sld8N65IihSW8dgBbxRFSWPu1gRyWy84swu8YeKUqIBdHUOrg0j/57AJKHmDjbBSEscylsUzmKl8h4YIMqk4ZT0XsdWnr5OE04AzCKENaRZBGdUqATq6lacdh5lbmn0DAO244kygzRv0h438uWdTXXg5rEWYFhHFn446RZrbKqhlKmkcJKAEloARGicAzz+HfjT5Z2A/J+s2Rfq0CgXFmX9D9ifEcd6L/42aI9eG8e8Y95/vEXnQf22tOQfd9/Rn3Bfl9GHdmvPf4699+gl8aEQ9V8s2sIGvS+qT7qLM3bPVLCQwXAXWA1OyvM3DG2TUTqySkML8yjdIVeuyLbSGzMagnMeVa/l2jLSKwJK5yFkWhZPWdWvWFvNlDZm3YWAyVxvoQnQBV2hOS8qHtWAh40iSKTod4ijsSnBkQsmd/QnXqsnMUv80yVYCZ+dJIjlPKF51FOBPDvCPfOCAK7zJxMpkN3xWSRGDBs1wWqv0jlwA4uyQY98wjEMNycGka9mtDQkiIE4V5pHuKlYiDxB8T98dymVG+mEP3ukVAWNPJZfeHVCrHpi98UcyGk5hz+o7jAQ37XMqPysecQ0X9kVpCEpP2O23GnU0rfaysWqE1/HlVAyWgBJTAmBM47ehXCAExhtJi5PyWb/dBLKlIPy0Q6BZ73+YZoPAuRbn/lHu8GXd95Rba007WdmWfcewGEeeMu8cfG7tZ9K966VFG/x//TDarfN51i327fd+tcS/khu5Twv5He1d93I86+6NfybVNnsBzfLXVvodK+IamwzJenNU+VvmcE8E4+ahjZeNc8/ogX4TrRwkoARIoCz13gOTzQDcDyuorOS5TrqXD496AwAnfwR13OqX2X4drbzoRr3i5c1xnk4pYsM5lPEAAABAASURBVKwpJJNTsuW+GyROyiW5HJOx2opBPbuAQNLJ51/BLJeC4lPIEuePTWKWHhQa4bl8kxj8/VKOT8Dbh357ZoLUaX9q1IcUIv4YMk55/mAJhKcRknq3iuEeIss2+tcqz9p9iKaXEZa8luXosxXYHGIakJqPISP/Y/6ISGNcnbpSEbjttyzWJVwCC877HHw15ZTqLfWLMyLpsDQ6JR2OWxelARnE/EEEg37EMmHMbt6JoC0UZCgZKj6+aBp5qZMODstiuySIjjsK1nYpwneNuEtquXmmgGUZ1HY2cbgErTL9pB5/TOiIA8ktI1u7OX7j7JKa9dOAAPvfEmgl/SPsp50xGEpkMbMoPIWtf2UWaZ47DeocnWQ5H+RaIoPevuZM7cJCtuiQG282rfWysmqNl+ZWAkpACSiBISZw1Kvwjpc9g2/94B6zhKz8eID9e3aIdRqWpneLvfPwxpT8/uX9566FHWUP4FUC6VpMu7LXnVwYd7/z/12LsRt3R5xo9P/KNZ9b/fOuW+zb7ftujfuuDeJVrMjD/sS3/dXqj/tRZ+//b/Cd8DAe/tYncPrm/1HKV2w4y2Hah6zVP+c4xF7qN+e8/q0lDA1DS6DM9i4mUJrfa9v3RVGTp1q5LsRJ9R1/eu4A6biFXa7grivtd3zM3wTcfDn3Y7hhP4Uch/MufTf2mTiJ3/YlrP/wAs47jmnNhID8lsvLYCgP4kTwFpcfD2kZFXkTHINlIa78WOqSuxJjqDf585U3KYWykpfOFCMrhISTPy/lwTzu1okvGIuZ5sTlC+VNJfLlqYd5PO9gCCUoj8Fps+Q2cpjPBE+8/AGy9WV+J3jqAqrLqdDbradMl3w6DZupbNOsX2R79WJ+tq9acOs0bZay6Sh8FfnK2lfCyScOHCnnlm9mW689FbLHN8Lb/8XxI31bQOJhP45MvWM8ny67+R1zNoUxUrJT40BZ1QCj0UpACSgBJTCCBHzrT8Xsaaeae5bC/cAI6jmIKnWLffE+LL/qDwC1K9vV/dt/+zer3uZBGAvU/+//63v7ct5RNs/5Ttl32ve8nxu3a47L/sG77uzLuHfljyr7w177UZz29o/irvserODb7njt1vVi1Nl3i1OP69HqlUAJgbFzgJy+7UZcU3jPB/c9To7jLsCnPGnvf10Jq7oH4eVyA6SbXYzny2H3QLdKQAkoASWgBJSAElACSkAJKIFVIqBilIASUAJKQAkoASWgBJTAeBMYOwdIb7q7+DLiqvWHpqEukKpkNFIJrB4BlaQElIASUAJKQAkoASWgBJSAElACSkAJjD4B1VAJKAEl4CGgDhAPjHZ3QwnvsjzVagkhkQhVS9A4JaAElIASUAJKQAkoASXQMwJasRJQAkpACSgBJaAElIASUAJKYJwJqAOkg963LMt+AbFuh4GDtrHDceqeKpal496yLBeHjithYVlWVQ4uJMuqnm5ZGm9ZrTFwmepWCSgBJaAElIASUAJKQAkogZoENEEJKAEloASUQIHASDpA7r33XvQ6FAjqjhJQAkpACSiBVSaQfeBBjHog0mHVkW1//ImfoDwwfvWDSlQCSkAJKAEloASUgBJQAkpgXAiU34McOHAAzz73XNv3j+Q2rPdlrbR7VPSkHhoqCYykA+SUU05BRehyHFHm83loUAbjMgY45hnGRd9GepIFQ6N845xOPgzjzKDbupMng/+kEzHqYZj1ZNuPPuplKA+M1zBeBHLxYHGGXCQ1XsqrtkpACSiBfhJQ2UpACSiBMSVQfg+yZs0aHLR2bdv3j8Q46vee1G9U9KQeGioJjKQDpFJNjVECSkAJKAElMJ4EVGsloAT6RCAVgT8GLGTzyGcXEEhOoRs+kH379uGqq67CJz7xiZ4qdssttxgZlFMtXHX11T2Vf/XVto7VZDNu3969PZO/V+qmjHqhZ8Kl4tVgX0+3RmnjzJ59I13U0acR33bT9+7r7JxoZtzXa1szUMivXh310li2GRnt5qknm2mdjvvV4FtPd/KjHt0OrLeeXDetE7mdsnfbUG3bTL9UK9dK3NVXXV3372k9Ns3yrdeeevU3Susn+2Z/Z1zV4PdCIx1rpfeL/Sc/+Ulc3ePfWPXGi6YNPwHVoDoBdYBU56KxSkAJKAEloASUgBJQAkqgbQK53buk7CQ2+WTj24RJ2SSXOpsFcuuttxrnx4YNG3DxxRdLjb37nHnmmUYG5VQLTO+ddID1V5Prxq0XBr2S7/J1ZVXb9ko2622kO9OZr5NQTadm44aEfVt4yLYehw3r17dVr7dQvfo7SduwfoNXTMv7zYz7eu1rRmAjvvXq39AF9vXaWE820zod96vBt55+nbCn/rVCs/1Sq3wz8Z2yr8elmX6pV76ZtE7YN8u3XjuaYVwrTz/Zk1s9vdw05qvV/k7iV5v9WWedZWYNr5dr3UUXXeSqp1sloAS6REAdIF0CqdUoASWgBAaTgLZKCSgBJaAE+kEgu5IBAhPwG+F+TATMTttffBLx5ptvNk4J3uzzBrntyhoU/C+/8x5s+d33gjJqhW4YBmo1g/LfdM7b6sqvVbbT+E0nvBaUX0tvN75TObXKU3av2T9/8sH47HXvqRru3//dutypf622dxo/DOw7NQYe+N3Dq3JnfzTDnvz//dkX4KLLvloR7r7/4ba7oFn2lP/tex6pkM32NBLOcffNZ66vqn9TuvfQ6cnzjrrVC430q5eeP3oNdh+Zrap76vY4DlhP9vS865i9GGTJ5jNf+ZeKvv/nex6tp7pJqzfue627aUCNr2bHfY3iTUWT/fKev6na96sx7oeZfTO/M17zzB48/MmPYemid1aEL/+Pd1fl3vT1tsNrTivsObuXv/Pe+MY3onPnR1NDUzMpgbEjsAoOkLxAXc0g4lb7k4ogksohHrSMx9ayLDle7UaMmrwUIsLRslymEVR/ZrJevtI+CcZzQC6OYFmduj73AI8dObcsyxkDVdYNKem7YBzSwwOsTDebVjq2Lctm5EU0vmxa5exhOVZjqFVOml8JKIF+EbjnnnvMrA8u08EnGWmEctsyueEI1AqHv3oStcKxR74KtQINgTTAU8bOnTu5qRlqyX61tKuW7CMmJ2vKPvbIV+JP/+tnjfOFQuvJryWb8UdQ9xrh2Aa6bw//L/zmiaehnmy2jXJqhVq6M76R/F6yP1zYH3/Jmdgw9Xqc+IpTKkL49z+DN73h3VSvrv619Gb8qLOnjrVCvXHvsj/hP//nCu7si2bZ333/j/D3N9yOU3/zFRWB46tWaDTumh33nxfZ3/vXhytksz21ZDN+Q+j1Ncfd777h/+l43NVj3+9rDnU//g/ORLW+p+6Rmb/ESce/pu45x5Oy1rhjPBnXCvXOecp/UxPnPOV/4NPXIS877GtvqCXXxDvXnGq6u+Oeuku1dfWnjrVC+9ec96LZcV9LNuONnjX+3nSDPWXUCvVkN3PNGXb2f7gB2Ow/Esed+tqKcNg7fwsve1Nn19ta3Blfj/1Guc4fL39rmx33nN1L5wcdH3zAheeDBiXQfwK84g9S6JzIKjhAOm/kMNSQnNoK7Mibl6JnFwJITgVBe/swtH3g2miM3lPAss3TvER4GZgSI6/XwIuG+XyIpvNYDgOBhSzSUR/giyLNdbgRwEI2gZAo74umTR6El5FPMEYiR+gztKrQWbU0bc4pd+1048QqKJTC/MqsnZ6XsZKOQnq4kDrSOykxSDnXG3N+5JcRlv/TheE7xmxa7PhUxI/FmawZR9mZRfhLLjItVqbZlYASUALlBDIryJq4LOwJIX5zVOvrH/7hH8C1n93AJwKffvpp84DNxo0bwWPeKLshdNIvUCv8/C2bUSsc/uw5qBVesvaVcOu/9957C/tunLt96uEf1JR98mteUlP2r09+c03Zx68N4YlHflGQWU/+8b+xv6b8w994Slvyf/HIuqZkk0Et7oyvxZ3xtbgzvtfsX3je2zHx2hm8+uVvqxoe3fvzpvRvl/2al/xuzb5X9s2xf+aJvbgwcEzV8LLfCdQc991iv+mlv64qm23i+K4VXvmWi6qOOY7Fg54/salxN6zXnHXnXNCx7p1cc+qd882yp3z2cbXwW2e/qua4G+Rrzguf3dDUuKPuvK7XCrXGPOO7wb6dcU/Zo8C+nu7sj9e8PYR1F76javCdcn7N867Zv3X15Nf7ndMqez7gQueH9wGXWr8TNV4JKIH2CagDpH12JSXDy2nQvs5I3+YZMa9zT0PrBFKITCWNw6LEFxFKwHYsRZyZIM3mq9WCSXtNbk9yYKK+UcKTVXdXgUAuuwk73EHgi2KHOBYzizuLszxSuzGxvWDxX4UWDZCIULRwvTGtSi0hGZ42Dj37eIzZGABNfomTbS4Zxqxz8fZFZxFOLjnXmCbr0GxKQAkMKoG+tys0HZY27MJuTk/M7YZ5I4h5IYhE1/i8613vwkc+8pFC4FIIblbeIK92oOzVlumV10/5/ZRNBuMsf5x173ffK3uAfdCPoOyVfT/GHWX2c+z1U3a/dXflq/ODo0CDEug9gfF0gNx5BS48fws+e6cHsBPH+GK4And5stTcFeO8a6dlntR8DJnADDabx9FzJUtjWe7TxWJ4C1r2sjWW5dlG4p78trE/FXHTI4gU9t04ZxuUcp60SIotYXCCV56bmIqYJwoty6lDtqVP2Fdvu3dpHVOVU49dtnoZtiLlaZ9liUxTmCmekBJDrriPZmx4ngTAdiwlsZSS6FST+SSrfoaTgC8UgjmFnOb7Nk06e9zIOJuLIeaXcSRjn7Ylxo5rSC0lES5M/1A2TY+D7Ipcq931+VnKj4mAc43hoQYloASUQCcEQgkshzP23yp/DFjIwvt7sZmq3aUQeHPcj8A29kOuK7Of8vspm/qPs/xx1r3ffa/sYdbfZz+sduge+4va0mGc5Y+z7hzn/dS/n7L7rbsrnww0KAEl0HsCY+cAuevKLbjwtgC2n43Sf6+7FNdcf2MxfPhc4OwATi/NVedIjI5BMcaKYX9p2rMcT2oeMSwgyyV6uBaT+3SxL4q0HAfkZtgsYSP7CEi+RBTRNJezKS7RFEoUjxOJLBYCkKxZs2RLPrsg7oIwltNSzkkLL+fLbrBTiJgVuqRdeSm/a8p+R4m5MffUJW3IxOadp5+pjx8rsywjQdKQtMu5S0ax7YmQ5JsDlkU/s8RUah5V9RUHzFySOjl1Bahr5dP7ud3m+ciK2RngP98m0AS+a3cOzeZjMQ2jQYB9HpjZDNsp4pPzRMaSjLvlyRj8VnCMl5xLYSkZRsH/IYS49BuvK8qm/tjnmMLkJiFWP5+mDikBbbYSGAACoYT9t4rXZPM7aQDapE1QAkpACSgBJaAElIASUAJKQAmMFIEGyoydA+T0beLk2HZGAyz7ccM138FZb2iUz1uNa5DNYmJOHCHBOMxT6eJkyItzwses/glxVjhLIfC4yZCLzyHZZN5q2Uz5DI3E0i7Lj1jCjFT3AAAQAElEQVQGSJppFNVyO3G5nVjEAgorDFEPMTZXPLkoDo/Fme0ouDKYr5q+xnmRwUoW+k8JtEEghfnFGexwliryVkDjUnYBiM2nvNHjs59aKl3+yqP52LPxsNBdJaAElMCwEjj88MP71vR+yqbS/ZTfT9n91r3f8pV9Z+c8+6/doOyVfbtjp9Ny/Rx7/ZRNbuMsf5x1H4S+Zxs0KIFxITB2DpCmOvbORfwD3o23va6p3GWZxBGyYwGBTAxee6xZNsofQ6Ysd8PDVARbMYNww4zFDMkpOjoY7CW0mMLZGnz6sBA8noxMzG8vhTU3gWw+YTszuDQMC9YJppyUqWaUrtQ3hER+GWDbpmq7c+xljmo4iTzrZzebr07zNWmICKQiS5h2HWtV2m2WR9u123Y6Vkkf5ajS5a8qNR1jNpUwymLMdWRMx00ZCj1UAkpggAn88R//cd9a10/ZVLqf8vspu9+691u+stdznmOwH6GfY6+fssl6nOWPs+797ntl37/rPft+xIKqowTqElAHSAWe/fbsjwsvwMsr0tqIyMURtCxxYuxAPiuOkVaq2BmBtTSNdHRTK6XAJbDyXOoqkMRc3MxDQaZk6kUKEc/7NwrOkR3AVmlrISmzgmwdySyXnVmEP+jMdmHeevrySXVx5SxzOS3mrRZC05Ijg8Wddru9WXI7F5GBs9RPs/m8Fej+UBKgM21pOmE75uppMJZLGZUvf1UD0FiyqcHCG81Zed7rHGe+ZZxrjDef7isBJaAElIASGBoC2lAloASUgBJQAkpACSgBJaAEvATUAeKlwX3O/njoXJzxOh40F2igLTgNpEhqnjM9ApjwA8ZoH15GybrPdGxIAbP+vOSv/skgtjKNvGemRvV8jWPNE+BJ+/0dzJ2LL2GisLYVY5xglqkC+I4NhLZjIZDElLTTSRVl4oinCkdmxxedRTgTK8x2qaqvycl3hSQRWPAsl4Vq/0JIiIMkE/Pb7ylxs6Qi8MfE/bHsGsKbzedWoNuhJCD9vhU7iu+0kWPvkHR1Ss0vYqZ8TLuJo7xN1V7+ylV7bNm4AOptfVHMhouOYl6/0PAaVa9CTVMCSkAJKAEloASUgBJQAkpACSiBVSegApWAElACdQioA6QMzl23fQcbL5rB6WXx9Q590TSml7jklB2mkgEsZNPg6wpc54NlSdrWRalGHBuxJJCcEoP+JGaZibMmuCyUOBL8EXEyBKcgOeiJQE7+x82xlPNHEIn4IX4AZGJbEc+JU2ErnS3iqAhKOSctyWWm+K4PLNjvTBAjX1qcCnY8Z6NsN22DGJNtsX5YlrTPErkBpwx8iKaXEU5OOWmSvhXYHKIfJAi3XCRlOyKSlCmW6ar6+oMIBtnuMGY370TQLgy/5Ee1f3yPiLtclmmXyJ4ClsvfQdIwn/AJWoW2WpbUw+CPISOEp7jvBLtJfli12lStnRrXUwJ0LFrSMXSGWZbTdzIOpmUMgueMGyfbpWn7fOtpgwaw8qrLXymblnoqlMhiZlHOfRlH/pXZUmd1SzVpZiWgBJTAYBDQVigBJaAElIASUAJKQAkoASWgBJRAkcDYOUDuunILLjx/C+ZvAm6+nPsx3LDfAbL/Olx707n4/bcf50Q0v+HLhgvv18h7jLF0Pojh3qSl00i7+2brzGbw5klExfGQh50/Km4IX/E4n0Ai4aQZGZ60tJQrpDl5JM7nqmCcBXZ8YTaKJ87IY5u8ZSDODca5wUmjw8fNbyaouPXwwKtLQV/RO03Zoq83nfnd9lVsy2SL7rR7V2Qrb2Mxn2T18HF1aLSt2yapUj+rRsA7ztzxlnf71zuOpE/Htdt43anQXdm0OEY914kKmC1WpdmVgBJQAkpACSgBJaAElIAS6AcBlakElIASUAJKoCaBsXOAnL7tRlxzvTcs4DzX33HcBfjU9ZeildkfNclqghJQAkpACSgBJaAEVp2AClQCSkAJKAEloASUgBJQAkpACSgBJaAEXAKj6wBxNdStElACSkAJKAEloASUgBJQAkpACSgBJdA1Aj/+8Y/x3e9+t2v1tVrRN77xDTz11FPFYqu8t7S0tMoSi+LI/l//9V+LEau8189+f+6559BP9nv27ME999yzysSL4jjuyaAYs3p7lEv5qyexVBLHfWnM6h598YtfBPt/daWqNCWgBLpFQB0g3SKp9SgBJaAElIASGAAC2gQloASUgBIYTwJf+cpXcPnll/dF+aeeesrIVuPQ6uPvF/s/+qM/QigUQj8MotT5bW97G84999y+OEG+KIZQyv/4xz+++h0uEt/5znfiDW94Q18M8XS8kPsf/MEfSEtW/9Nv9tT7XBl3/XCC8PrKc45jj86I1abPvy+Uzz5YbdnU/VWvehXIf7VlUx6vOZdeeqm55rAtjNOgBAaFgLajOQLqAGmOU9VclmXBsjRYljKwrNFn4J4EljX6ulpWYx2VhzKyrMYMLKu7edxxp1sloASUQDUCfDpyYWGhL0YxtoeGMRoJuN+P8Ld/+7d9eyKd7G+//fZ+qG1kst9pkKZRjMFEruIXjWLXXHNN38YegFXUtlQUjeCWZfXlqXT2NQ3h3/zmN1ed/RVXXIFjjjkGNMauthPkiCOOwNe+9jXwmkNj9Gpfdy655BJcIuGyyy4D+790RPT+6Atf+ALIgLqvtiH+la98Jf78z/8cNIL3wxj9vve9b2zZb9y4Eex7nm8873j+9360FSV8+MMfxlve8hbjhGD/F1N6v0fdo9Fo38Ydz7fvfOc74LWG592ePXt6r7RKUAJKoKsERtIBcu+996LXoau9oJUpASWgBLpGQCsaBwLZBx7EqAf247DqyLY//sRPUB4Yr0EJ9JIADWE7duzAa1/7Whx55JGgUb6X8rx10yjAp5Ipl09pcjaCN73X+zRG0AhMw4RlWVht+XS+UPZBBx1kjEO91re8/kQigUvEIEtj7Nq1a8uTe3pMYxydPzRIT09P91TWoFXOpXhoBL/77rvRD90pn04AGkVXQz6vKXwKmobXjWKMpUFwNZ0gNLryKXSOAxpiOeaoP889XoMY38tA3XmdpQwyv0TOOfY/zzvG9TLwGuc6OV32NMpSd7dNvZRP9jzXKYP6rqYThOONzhZXz3Fjz78v5E/2HHPUn32xGk4Qlz3HH/+28Jzjucf+cNvEdvUqsM+/+93vmuo//vGPr7rzjQ8XUFc24NRTTwWvebzW8LwjE8b3P1S2oPwe5MCBA3j2uefavn+khGG9L2ul3aOiJ/XQUElgJB0gp5xyCnodiDKfz0ODMhiXMcAxzzAu+jbSkywYGuUb53TyYRhnBt3WnTwZ/CediFEPw6wn2370US9DeWC8BiXQCwKugYJG6E9+8pN46KGHQEMFDSS9kFdeJw0UdDjQKPPDH/4QNBLQIF+er1fHNA7F43Fs3boVjz76qHlC9YYbbuiVuJJ6yZ4G2de//vVG9t/8zd+ARqFeGUbIuqQBzgGN0OxvtodRZPKRj3yEu10LNPq49Xsr5VjjMeVzy0DDHI3l3O9VoFHshBNOAPn3SkajetkfZM+n4t28Xg5uXKdbsqzG/ogjjjBVk4XZka9esqezgWOLMtiejavsBLnjjjvAcU1DqKgKGmJpkGW7aJDkGGV8LwLrXlpaMkvgsN8pg9e8S1bJCcI+rsaeY4C6u21iu3oReE1nv7vjm32wWk4Qsqf+Xj1Xkz3/tvaTPf+e0QjPvy3sW4456s++YJ/wXGR8L8KePXvgjnvu83rPc47nnrdNvZDNOnm+c4YhdeXxao47yuPYI3fqymP+vhkGJ0j5PciaNWtw0Nq1bd8/UvdRv/ekfqOiJ/XQUElgJB0glWpqjBIYHwKqqRJQAkpACSgBJTBeBGj8OOOMM/D973/fLEfDm3U+DU5j4WqQoPHRnXlCY0wkEgENRmzXasinAZpGCj4dzVkoF1544aotB0Td77//fjPrg7NfXi+OEBqF77nnnq6rzidRObuHSx7RIOUVQEMk20JDEQ1En/rUp7Bu3Tpvlo73Kdd1OJC3W+E555yDcyTw6Xi2kQ4J11jl5un2lvI51jjOY7FYt6uvqI+68bwqH9M0AtI5wbHHQm4fsH087kagzHrsOeYon+zZ971kz36m8ZPGaPJn2zjeaRDkeci4Xox9lyMdjDT+emddsA/YJpe9m7fbWzoaqCe3tQzx7INuy3Xro97lRm+XvdsmjkU3f7e3qVQKdPSxj90xxvHGaw/PDY7BbstkfRxjxxxzDPrJ/h3veEfF0lPl7OkcYHt7ETi+Oc5phCdryvCOB8YzrheBfU72vKZx3FPPcidI+d+jbrbjH//xH8E2rPa4c88l7xh3ObtOEObh39xu6qt1KQEl0DsC6gDpHVutWQkoASWgBJSAElACSmB1CIylFBqGaGyk8YvrotNI8qEPfQh0fHA2xHnnnddTLjTE0BBG49Btt91mZp7QCEnDEA2lPRUuldMQIxvQCE7DIA0ldLzwmPozrVeB3Plk6qmnngrK5swT7pMHHUAbN27sumga+tnHND7RGERnCPuAgsibaeRP4zCPOSaY1q1AAyiNcNSbjhAahmgAYv2UTf3pKKB8GqqPEaMl03oR2M80yJE1eVAG47jtdqCOHGs0flFvGrl57lEOnQ8f/vCHwX5gGh0V5M5zkundCNSPBkiOa7KlHLKn/kzzsqfji+Oxm+wph2ONMqkPxwBlep0gjGfguKOxkvvdCjyn6FzkOcc6qd8ll1wCsnDbxHiGN7/5zdx0NdCwTyMn+5znNfuC/UtjMNvEeI4Rxp0jjsBuCme97G+OL9ZLvak/mfAaQNmMZ+BYZBu4363AmX3se44B1k3d2b+UzTZQDplwSyc8t90MPOcoi3pSDuWzHeXsmcbzo5uym2FPLgyUzTZ0Uz7Zs+957XHPc557ZOKOB1deL8Y9xzxlUcapp9Ze+mnjxo1gOvN1K/C8Yr+T7RFHHGGcX+XjjszJpVsyvfWQL9m7Y5zXGdfR5zJxnT58F5K3rO4rASUwuATUATK4fdNmy7SYElACSkAJKAEloASUwKgToIGAN+g0TtFQQAMRdaaBhAYTGsO4z7heBS6JwuDWT0MIjRRsG43lvTJO0ChCAxj15/tGqC/bQJ0pkyxolGZcrwINIzSEsy2uDDqcOAuHsrttEHJl0OhDIyADDUM0xpADl2dhf9MRw+UXaSQlC7dcN7bsX9ZLGTTE0thO2XR6kDmdYFwC7cknnwTTuyGTRnYao8rrcvvalc10smB+7ncz0JlAgz91I2PKPPbYY0GjGPufy87R+UbjN/fp/OmmfNa1UYyMrJfL25FtPB4H28C2MN3Lng5JxnUrcByRgdfhQA5kQt40lPJ85LnPOObvlmzWw3o51imD1xbGcRySA9vEWV+8BtL5yz5hejcDDfs83ymD45x94Z5/bBP1p/ONcd0+78mSunNsu+cB9ab+bBNln3vuuSCjXrCnbDpVqSfHOo+pNbJMCgAAEABJREFUJ+WRB8cf28b2sF3d5M66zj77bFBPyqrFnu1jm9gvLNOtQF2pJ/Wrx57XZOrfLbluPZRN5mTPv3EcC+xjnntskxsouxfsOe6pN+WwTRzb5Oy2iWOvV+zpfGK/U3fKY19QNplwLPBvL9N4reN1ke3rZmCfurLYDtbNa4vrBOHvLv79c/uD6RqUgBIYfALqAOm4j3KIBy1Ylh2C8ZypMRWxjy1LtpGUidMvIZCLI0gmTiCaXDwCB5tk4CeFiJNuWcLPiqBIsArvkjrtvLl4sNAnFoWwWg0jQMDT/8E47LNtBNRqVgUz1oNl5wsL1+NSL41lxz0on5EZAaqIEhgjAjQE0fhAowcNrnwSkUYBxtMwTOdDL3HQ6ElZ1Zaa4tOQNND0Uj4NMq4xiIYSGkJcA9Hdd9+NY3o484AGHxphyZ4MuO/qSmMMDSTucS+21Jf10thOgxD1pWGKT6nTGcHlp2gwYp5eBfJlP9MYT6MzjWQ0xrv9snbt2q6JpoON9VI3OnnInJXTIEbDH41TdIIxMI3jn+m9CDSIUSb1poGMBjDqTSMw+4Np73vf+3ohulBnNfZkw/4nd4ZC5i7tsE7X0HfZZZcZxw+r5nlO4yOvB2TDPMzLtG4GGrY51tnnPNfdc4682QY+Kc9xSANlN+W6dfFcpyyONfc6yzbxOssxx/awfTwP3TLd2lJnt26eBzzXWDfbxGt/r9mTL/uV1z2y57XFbRPHIg3RZMP2sF3dDqyX9ddiz+s++bA/ui2bY5m6k0E5e17nyZ7XAbav27JZH8cTdSNzsqeubpuYxrFA2WTE/N0OPJ+oJ+VQf9ZPuRz3bAsD29cL9mRO9tXGHa81vOb2gj3PZzoz3TFOWTznOf6oP5nwWs92sX1sJ+M1KAEl0CcCLYpVB0iLwCqz+xBNZ7EQAAILWaSjPpMllMhjOSy74WXkEyHZ0Q9SEVj+GCaX8+CTaQzTSxb8sV1FOMxjTQGePPllYEocIbYfwye8bbYF3r4o0tkFBOT/QjYB0vZF08q/SHVk9lIRPxZnsmb8ZGcW4bcHxcjoV1cRnhv+GDJVMtXjUi+tSlVjF6V8xq7LVWElMBIEeDNOowMNYFzuijfhjOONOm/gmdYrRWmApzGGsmiM4fFBBx1k3j1CQyTbwvheyad+1JWGHxqGXF3ZJhpk3ONeyaehmbLuuece0EhCRxQN0FwWise9lE9DFA3u3Lr60SBFQwwdIWTPdrB9bnq3tuROXfnkK7mzXhpAaRCiQ4AOEfYLWdAhx/RuBM6s4MwLGp3InvW7Th46nGiMo5GKHDgLoldjjzrR4Emd2Mccf9SbDg86ZtguGgldNszXreCyJ3/us16ONbLnbBxeB9g+tsFtI/N0EnheU55lWWC9HHMcZxxjrhOE5xv3Gce0brJ39bEsCxzPbA+NrdSbxzz/ON6oL420ZNGJvt6yZMzziNc1y7LM+31cYytl8trHfqYRljqzXRx/3jo62SdXyrAsC3TsUaYrg2OMfcE8dA72gj2v4zzPuewYZ9dQN/Yvjb5kT93ZP2wDz4NLLrmkE3VLypI9ZVoWH4Ksz57XH3Lh+VhSSQcHro6WZZkZVmRN3cnZZc+xxxlY1Jv6dyCuoijZ8xpvWRa4nJ47vsic7MmcedgGymYbKippM4LseY21LFt3ngM8r3h+kQP1Zx6e82TeC/bse+pJ2XRmk73bJ2RA/RmoN/VvU9Wqxfh3hWOe3LnltYU68u8Lz0eeh+RBBwnbxTFRtSKNVAJKYGAJqAOkK13jw6bJyor8E+IVqYwe05gUIlNJ4yTy+oPoKMovT2IlSyzV8yCUQFY8TMkpe3YHc1YPk9hk+58KyYEJf2Ffd4acQC6OuWQYs46T0RedRTi55JkdNOT6NWq+nAd58QaGy/PV41Ivrbye4T9uXQPl0zozLaEElEBfCfDGf2FhATTG0TBMo8SePXtAIzCNBTRO0EjQy0bS6ETDA40BNJbQOELjN40U3/zmN3smmrrR+ECDEA3iFEQDJHXn+z6Yfo84JRjfy0DdaYSlcZjMaQjhlkYptqFXstnX5E1ZNETx2Cvr1FPtd5HQKE8m3rRO96kXDUDky36mgco7zsiD7yehbPLg+OxUprc8DVDkzvppdKIBjkZ59j/1pr48Hzg2veW6tU/W1J99znHv1kt5HPtsF2cg0EhPVm56N7asj7J5ntMgx33GuXXzfPCyP+ecc9yktrfsWxrAueX5zYo49miUZP+6fcA87BvGsR3M143Ac4l6cqxTN3fMcfzRIMnxxjHIPOTO60I35Lp10AjLPmfdNLRyn7pyXHMccgxw/NEQyvZwDLplO91yDNEAyy3Zs6/ZHjrZXFk8/5mnF+wph/LInvrS0UEnzMaNG8F+Zl+QBdtAFuTTqc7e8pTNcU7dWXct9mwHebBd3vKd7PMcI1eOZcrn+V0+7qk3xx7ZUP9O5JWXpa7Un3W7456sOQaoK89Hto9toGzyKa+jk2Ne39jf1J1jiw4BxnFJR8axfRz3vWDPc4m68RynnpTNY7bDHXfkzkA+1L8TXcvLUh5n9FFP928Jry8818me7SAL5mF7eA0sr0OP+0JAhSqBlgiMpwPkzitw4flb8Nk7y1g58Uxj+NBX95dlaPfQs8SKs5xTKmI/1WDJcdyzXJN5oD0VMcs3uctpQUy8EfHEWxbLeJa/EeNd0MQx3hOkklSkeCyHZQ33tkfyORlyddtRvQwr9sqyrGJ9TCuE1BLE/YGZzWUeCmYQw65xitTJ49s8gwCSWEqxgIaxJJBdQSYwgaJLy4+JgI4J1ONSL20sB1GZ0sqnDIgeKgElMOgE+MQvjZA0iGwUgxRnf9BQRkMwt7xRp9GmF3rQMMYnohnuv/9+8+JvyrnppptAQwydEt02SrB+N9Aodtlll4HbjaI7jVU0lPBJXAbqTsOIm7+bWxplaPixLPuJZOrJNtBoQ940mNAIzrhuynXrYt/S6EXO1JPGFx7T8HvppZe62cyWbWCbzEGXvsidhiAafhhoAKMhis44snHF0HDY7T5g/exzyqBuZE/WZMExyX4hC44H5ul2oNGPRlD2MY1grlHMK4+82Rd0xHC/m20oZ08WbAOvA2Tjyuome9ZNPTjWqBfPbc62YX/TQMoxwDFIIzn3KdttR6dbXtvIm0ZXMqeDiTN72B72M2WxXXSC0EHB9nUq01ue+nGssy9ZN8cbdWR/0zjNccc4lmE7uun8YJ28lnOcU2fK987sYn+7MimX7SIPlutG4PWU8smcS5tRT8pgn3DMnXPOOcYJwusR08iiG3LdOlz21JG6UwYD2XNMUB6P2ffMQ05u2W5sqTu5un3PPnDHPc87suC45zWO7eiGTLcOsqeO5M7APqB86spxx2sPdWZfUDZZuGW7seW1lOOL443sKYvOAJ4LvAYxjsccb0zrNnvqSK681rANZM1+Z7w77vh3h3mofzd0dusge+pI/XjdYZ+TPccCrzlMp85uOzgG3LK6VQJKYLgI9NwBks8DPQ/CXMQYObJb93PXlVtw4W0BbD8bZf/uwGcv34t3XXkjrrlewpXvBq5exF1lueodZmJ+47iwLHECSPDHMk52H6LpZYQRgLtEUyhRPI46yzVxSadESBwNc8CyQLOX00ohYs1hImsvG5VdAGJ+ZyYEl35alloXsqK7pMs+AgvIijchlLCX5Qov5yGHTju4kfqDfqzMSn6RkWeZ5BToA3GXjarajtQ8YpC6C2WcJ+/FCTOXpF5SH+ty5KPsX273LomZrJihIZGFT908vk3gJJtdu8furQ8FPuO+Y8bH5CZUcaHZaMb0ux6XemljiqtEbeVTgkMPlIASGGACe/bswR4JkUgENIDQ8M7m8oadN+mucYZxvQg0TNE4RMMDDRB8WvL73/++cYLQQELjSS/ksk7qS8MMjQ40AlFXxtP4yuWH+LQ4jUVMY3y3A419fPKTelN/toWGKhrJaJwil27LLK+Pxl/2NTnTCETjEI0xNNrQKE0jTXmZbh5z3FFXOprYD5TPdlB3OkLIpJvy3LpYL+snf44zN5482Od0hNAIzjS2x03v5pbOPo7BjeJ0oxGM44zGYD4VT6NgN2VVq8tlz7522fMc4DlINmRUrVwncby+UE8aO1kPtxz75E4nLI85/hm4zzzdCuxHGhz58mu3TrLnmGM8r0U8Zt/3gj95cqzzuurK57nPJ/I5zng9oPH5ySefhDePm7fTLdm/+c1vLlRzxBFHgI4glz2PaSDuBXvqzrFOfd0GcMyx79kvbBuPn332WZCBm6dbW8qnfhx7bp2UQ/a8zrvs2fcb5Xx083RrS/n8u+LWx7FN3cme1z4ekzvj3Dzd2lI22fO67tZJDnSG8G8/xz3HG8cdmbh5urXlwxSUR13dOnl+sb/5d4dt43Ev2HNsUUfO5HRlcwxSd445Xu/YDo77CvZugQ62lE39qL9bDcchrzmMJ3se8/rPdrh5dKsERp2AmH7FzixaGmO72PW5K/tufM1ts/maqcuTR6rt+NNzB0jHLexyBadvE+fGtjO6XKtdHR0HfK+FG7ILATuhyncuPodklXiIo2FxZrt5j4VJTi0hGZiBO3HCLPsjJdueCZHbiUUsYDtflAH5F0rIoM6XOUkkvrwdzJeO2sZn/wQC2AXjizCOiYyzhJWU048SUAJKQAkoASWgBJRAVwnQwE1jJw2AvBF/5zvfCS6NwRtzGsdoGKBxpKtCPZXt2LEDfCqSgfLoeKBRhEYKyqaBypO9q7s09HIpDBofaZyhAZZP/fMpdRq/aZC55JJLuirTWxmNLzSC0OBOOTSA0WBDwwyfEiUPb/5O9lkvQ7U6+GQq+5iGcOahwYxOEfInGx5XK9dKHOutlp/GRhqjaISkHOrOfDQQ0WDIvuBxNwPlcMxzjJ1zzjnmHTPU0yuD44FGOb4Ho1eGKTImdzq9eO5xzHE8UB77guPT26Z291thT0Msx16v2LO/Oe55vXH1oUzqTCO0G9fNLfXnbBvKpiye59762QdM87bJm97pPmVzXFMGdeRY99Z53nnnmUOmmZ0efVH+DTfcYBzdrgiOO7InIzeum1vW6+rOest153Wf8b3Snew53qg7ZfDvGuW5oZfsKY/nMMcV5bMt3HdlcyySPfO5cd3ckjv1pWzWS0cLt27g9Y/7vZJPfekA2LBhA9gW7lOeGy688EKQB695bly3t2TMOimfWzfw7y333Xivg4LxnQaOc/79IHueY1zeylsn473Huq8ElMDwExg7B0jtLjsD77/yjchs22KWx7pw24/w+9dfitNrF2g/JRXBVsygfC3/DGeQzE1gh/OOAwowTyhzpxD8mBC/SrMzIZJT9mwULrWVYh1c8oXbOqFaO9zsOS6T5Y8h40aIqyaRN28phzVV1aVjcvrMS1Icp4mJqfyqmye3G7ukyGT5Sz4kzvnoZsQJmPGxazd0DlBpR9fjUi+ttJbxPFfXbdcAABAASURBVFI+49nvqrUSGEYC7lOPdHrQEMiXHrs37L00TLisKIvGZxpCGEeDlCuX7WFcr0IsFgMNH5wFQOMMDdI0iNMB4xpGeiWb9R5zzDHGAER5PKbRmXHUn1sGxncj0ABTy5lAIxF1Zz/QMRCNRkHjDfnTAcBtJ21g33JWQy2mNIJSBmc/sJ10fkxPT5slcbrpBHJ1YDvYJj4NT1nnnGM7QdhGOgTdfN3Y0gBMp2K1usid5x8dMuwbymY/sE2MJ5Nq5VqJo3zqxW21cmTPc4BtpIGUTyJzHLIN3WDPscxxRYMgmXNs0eDKccZjtolb5mE/8LibgXKpP3WjHDpYaRTm+Hbl0EDO878X8nlt4WwmyueYJms6vCjTlX/NNddg48aN6EZ/u3VyS30ph+Odx5zxw7HG84z9wjjm6RV7ziAje+p7xBFHgHwvu+wykD9lM7B/eB50W3fW7bInX5c9zzGXB/PQGbZxY1X2TG478Hyj7nTwsw+qjXueB2TPv3ltC6pRkI4XOvc57siX+vPvDINbhA4KptEJ48Z1Y8uxxd8T7HfyveSSS8D+5znP88yVQTbnyLWXaW5ct7bkz7rYt7yecdyRNeMYeB5w24txR/a8nu7duxc8v3hN5xhgHNlQrsue+vNYgxJQAsNP4AXDr0L3NHjkjluxB+di+5XvxkZ8B/NX3oGu/9sZgbU0jXR0U0XVnEGSnVmEPxgvGHmNgS6zgmxZ7mYdAVwCK5/nclhJzMUd03GV+rzVV2sHcnEELQtbsQP57ALEB1MsklpCEmEscwmsYmzpXmhacmSwuNNpgzdVHEKRlETUyZPbuYgMwpgOST79jCcBzjzyjl3OZsromEA9LvXSxnMUlWqtfEp56NGQEtBmjyoBGiFonKFBgAYCGj25ZTxvyHnM2Q/dNMB7WdLoRQMJjQN86p1btufjH/84aAimUbYXRhG3DZRDgwRlUFcaQWiMIgManrkUCNvg5u/mlowXFhZMlWTNQEMRjaQ0TDKhm7KplxtofKVsGgEpxxvY1zTO0FhFPt60Tvb37NljjEA0tFEGZd9zzz0VVbp9QMO7a5BjGfZRReYOI2gEn56eBplTZ/a5WyXHJvvDPe50y/pZJ8e41/Dq1ku9GWg047ngsr/kkkvgcnDztrqlEZAMGciR46see/dcoBy3DPfbDZTF85yGaBr/OLuKdXHGE9N4zvN855by6HxlercCxz3HGw2QnM3E85syyJUGURpkOQbYPjpDX//613dLtKmHfcrrDLnSmcQ+4PimrpRNAzX50BjqHYOmcIdf5Mv6XTlkTP2pJ6/7POZY45btIZcORZYU59hj31IvsqfuZMA2cByyX8ieW457XptKKujwwGXP2UycYUb5LnuXC3UnC7arQ3EVxakjz2vqzmsNA8ch+4Vy2S/c8prIGXgVFXQQwesM2VNvjj3KYD+wPby2ccxRPtmzTd1mz3OL133qznHFPidjno+UzTawD8iCbexA1Yqi1J3XGbLlO8XIgbI5xtknlM1xz3P+HHG+sF8qKukgguOe+pM3A3XnOcfrOf8OsG3Unex5HWSfdCBOiyoBJTBABEbHAdIp1DuvwKWZN+IKzvo47gJ86vq/wbv2/QU+e2czFedgXnFRljW7UpwnYSdlEFuZRr70pRx2kvNtlrjKxDCfciJCdBwkMWU8BBLnGn0hjhSJq5whInnqfULbsRDw1Me84tyIu/J4LKG8HcYBEV4Wx41PUr2fHOJzSQQWPMt2odq/ELYvBJCJ+RF0HTHMJrKD4hCykYSQECcK84hqTLWDOEj4PpXwcgIhO0a/x5GAL4rZcLLgyOOYRMNxNwag6nGplzYGaBqqqHwaItIMSkAJ9I8AjUGuQYAGIN6k01DCFvHGnNteBsqnoYBGGBpnKJtbGg5ohOy2UcSry8LCAiiHsrnPtlA+jUA0kNBQ7c3f7X3KpeHPlUWjHA3yfDKXstkWtqlbcml4PvbYY8H+prGL67HT4FrezzTE0DDMp7P3iNOiG/LZxzT40BjFPqVelE0GNH55ZfC9DHQW0IDlje/VPtvDujnjhMYw9j+NpewPtpNpnQTqTvY0wNH4Rb1o+KLxrbxe6k353TSEki+5M9AQx7HFvq3GnjNh3PTytrV7TJ2oP89rjmkaIcmVrHmOc7k3pnHcc9zRWMr0duVVK0fnA9tB/m46zwPKpmGWBln2Cw2RDG4es+3CF8816spzy62O/Uxd2SbKJwOOOxpj3TydbtmXvL6wbrJn/1MW+56zQDj2yYGzA1z2PO5Urrc8/67wmHpyy8D2UFfG0RjM8Uju1c4J5u8k3HTTTSB78nbr4T7Z08HMaxyP2R7mc/N0Y0vWPP/53gkvV+rJsce/t8zD6z7le/N0Qz7HPeth/dwy8NyiLF5jOD54XvCc5DHTuxnYr3QskK9brzvOOM75N4BjgX3hzePmbXdL5hzjPN94HacsOsL495ay2M+83lx22WVgGvO0K6tWOV53yZb1e/PwHCRvtoH9z77w9o83r+4rASUwnATUAVKz3x7Gww/VTPQkiAMg6EcsgxLjfipiwawIlZyCFYkjHpyCWSDKLOHDMjwWh4g/gng8aPLahn/bCZDk0lXGCyDHnHGRlHosC5Z/BbN5cQTwyWWJ88cmMRv1wczQoMBMDH4pl4rYbUqyHkv2seAsreVDNL2McNKpj3VuBTaLZyFXpx2+zTMIuGW2LkK0RcwfRNDoHsbs5p0IeuRLhoqPL5pG3nFwWJbowiCyd9jeDzs/3zXiLqnFdIYpYDnvvqeE7CzYovywLKcefwwZITzlHsu2kEd42JXr97ATCCWymFn0m373r8xWccgNu4Z12k9noeVeNyx4h3U9LvXS6kgbm6RR4DM2naWKKoExIUCjD2/QaQzhzT9v1Gkoo7GKN+U0lvEmvVc4aPSifBpDKIf7NFjQCEIDBd91R+Mc29erNtAwQYMTjQ80jNBIy2PqTia9lE2dWD+NQzRS0SBOQxh1fvbZZ8E2kAXzdSuwTs7moaGRer7mNa8BjU9f/OIX4XWCrF271iw5RQPNni45QKjLD3/4Q7BvqTN1Z6Bu7Hf2P/cZaBSlkYjL1XBcMq6TwHFNHWvVQQZsEw1kzENObBvHJo3jjOskUAcaGulcoF6Ux/ouE+Pbxz/+ce4WAo2izM+xWIjscIdGQHInf+rEvmAfM9Riz/dDdCi2UJzsaZDkec5zjkZnMiYH6sk2sX2cbUU+ZF8o3KUd6sqqvOOMxwzkTTa9NERSJzpYOA4o0w3kwvcf8Lxk37Ov3LRubMmeMlk32fPcInvyIHte+6h7L9lTDzKuxp7nBK931J9tYd5uB+pajT3bQ8cEZfN6z/OiF7JZ5ze/+U1uSgLls1/In9cZtrMkQxcO3Dr5d91bHfvj8MMPB3XnuOc56U3v1j7lf/e73y151wzr5rinE559T/b8zcH4bgU6m9mfrJvXdnLm2F9aWgJZ8Bzgko6Uz+sSz89uyXbr4fWN+5TJrRvIntdXto2y+XfWTdOtEhg0Atqe9giMnQPkriu3mHd8zN8E3Hw592O4Yb/Ae92l2L7+S7j0fMYx/AX2XfQ3eP/rJK3uxycOhTx4M8iQpjNC8ocSxbh8IlrMk47CJ/+jaTc9gSgdA2LgZ3njCzBOAEk3B1KZL4q0k56n80OiUIgTZ0jJsV2uRD7LpimXGRnEqcI4NzhpxkHhxBnR3nYU5En96bTTHtmm5Zht8qabwpRTJbh1OnLyaW+73Pxl7WP9blIJO8puItRrT6Fe3RkOAp7zbdz61XuOyflTqn49LvXShqPXe9tK5dNbvlq7ElACrRKgwZvGTxonaCCmEZIGA+4zjgYJ9wa+1bob5acBgMZfyqdxgE/oUh6NIoxjeqM6OknnbA/qeOqpp4J600hDYwQNI5RPYwjjO5FRqyydHNSZ6TQA0TBHYwyP6QThMfd7FejQ4EwMGkY3btxo1mOn0ZnHHBOuXDKhceacc85xozrecnzRMEXGNMrymEvesB2Mo0HQFUJjFQ2DbIcb1+6WdXz/+98H62e/V6uHeRhPFux/7juh482pp54KGuAog2OMerNSGuZ4Hnz84x/noQkbpU84HvieABPRpS+2gUu+kDPZUw5nAFBXxpGNK4rs6ZBwjzvdUh51pyy3Lsrn+Od49Mp207u95Tjm9YwMeJ1x66cjljN/3ONebenk4HWNTgduXTmUzfcfuMfd3vLdA+V1cizwvCN3Xo/K07t9zHHO/id7jgW3fl5zOP7d415t6eQgc/5t49aV02v2lMMxT/05zjjjgHEMHIPUvdfXe8p22fNco2wGtoWzfrjfy8BxT7nse1cO+4C608HtxnV7y7HtXmfdunltZ5wrl9cDsnHTu719/etfD8rj3zzv3x3+/uDfgW7L0/qUgBIYHAJj5wA5fduNuOZ6b1jAecfZHVKe9qm3Owl2sn4rASWgBAaQgDZJCSgBJaAERoGAa4CiMYDGGRo/uaUDgIZXGkxonOyVrq7RiwbhY445BjRKMY7yGWic67ZRgsYnVx8amznbg8vvUHc+gUz5NFbwSVgaBt283d7S2EgnB42gdELQELRRDN40gFI2Dc9k0m253vqoJ507dHbQ8URDHJ/+dceDN28v9ml0p0yy57h77LHHCrNd3LHZLbluH9MYxn6lEY5x1YxPNMZz7HE8drsdrj58CTDrpzGM/UzDLPucxkBvmzgmaLB3y3VrS6eKy57yWS/Pee73SmfKoC4c6zQE8tgNlMt9d8v9XgWONY5xnoOvfe1rwbHA6wDPA67L3yu5br085yiH/cylyHgd4ljkWODYdPN1e8tZXuxbd3aTWz95cL/b11rWWR44njmzjcZ+V3ey53iggbw8f7eP+TeN7Mnalc/rD9vTS/auHhx3ZMAxx/Offc+/A7zecFy4+XqxpVzKpxOC457c2Q6y5zWvFzK9dXJZLerIv7FkTt25ZXt4PfLm7eY+/86xv3m+e+tlPK9F3rhe7fPc4kME3FJn9j3PebLnLMxeye1uvVqbElAC7RAYOwdIO5C0jBJQAkpACSgBJaAElIAS6BUBGsJoBKERgoYRGj+5pYGYhlEaxXjDzrhetIFGEBpfaIyj0ZdGf7aBT/q7xiAaa7opmwZHOhxoDGG9NIBwS8Mz9WR7aBDh08B8WpPGMqYXQhd3yJeBcimHsmkI4tO4bAONIkzroshCVZRB4wsj6GiiUYpxPGYbyIPyedztQN1o/GFfUC7lc7yxT7glE44FGsq7KZsGNjq4WDeN7GTrbYtXFtvAscgy3PemdbpPvVkH6+cYIwsekzvHO885cmFctwP1pfGNbaAML/v7778fZMLzr9vsvXrwnOP44pPPNMDyOsTAc45y2Tfe/L3ap/7uWODYZ3toGOfyQ72S6a2X5xcDdef1j/3PMcFrnzdfN/fJnYwpj9dd1k2jMJ/+p+Oz22Od9VcLbAfHuas7+dMAz792e/cpAAAQAElEQVRF1fJ3Gsdxz+DWQ+50wjCOLMigl+yppyubjDmjigw4+4/yef3nQwBunl5u2c+URUM8xzz/DpPF+973vl6KLdTNaw4dIbzeU3eyIftenve8jlMO/+bxPGNjuOV18LzzzuNhzwL/prmV89zm9ZX9Tdkcd+wLjgU3j26VgBIYPQLqABm9PlWNxoyAqqsElIASUAJKQAkMNwEaYngDTiMEDU80ftIQwXg+Cd1L7ehk4ZOPNAbQ8EUjDI2hNM710hDi1k+DH/WjEZTGMBrgaAjhGug0ENFQzvReBDKn8YcGKBqDeExjDFlQNvuhF3K9ddLYTQOMa3xnO8iCedgebnsZaPijbLaBcimf8nopm3IYXCMYOXM8uE4ItoVtcAPPAxrE3eNubPmUOeXz/GL9PN8on3qzTyiDY4DbXgQafDn2ytlzLLINvZBZrU4aXKknDbBHHnkkGGigpFG8Wv5uxJX3L+ukM4bnPAOXhV4t5wdlM3B88X0blM3zn+1hfC8DzzWeB7z+WpaFY4891ix9xz7plVw6d+lsZx+7Mtj/fOcCzwEyoFHcTevmltdWyuaY5/h366bBn+996DV7zjgkY/6Nc2Xz3Kezk7IZuM84N72b22rjnv1P3Tnm2Adk0YzMVvOQ/QknnFDxTimeZ5TL845toGOg1bpbyc/ziozpjOCsHzqBOSYot1fjjmON13rK8fYBf9/wHKT+dISxL1rRRfMqASUwfATUAdJBn1mWBcvSYFnKwLJGn4F7qljW6OtqWY11VB7KyLIaM7Cs7uZxx51ulYASwEggoFGCRlAqQ+Mrg9cJwqei+VQi03sV6AChgYAGCS69RAMFDUQ0DPdKJuuloZeGNxrgXYMvjZCMo2y2iYaSXhklqDcNIjTA0ChGgyCNIWwPnTB0xtAgRCMJ29vtQN6s8zd/8zdBGTTM0DDIOLaDRlA6BXjci0Dma9euBccct5TNNpA3xxz174Vcb51kQP6HH3442B4aYNkengPefL3YP+aYY0y17lg/4ogjzJJfNMStW7fOpPXii+OaulIeQzX2dET2Qjbr5Link5X7DJRPZwfHHOWy33ndcfkwTzcDnas0RvIcr1YvnWHV4rsRx3OccrntRn2t1sFrPR1Nbjn2P8818nfZ8xxgvJunm1s6P3jO8e8Oz7tyDrzecDx0U6ZbF2Wx33l+kQOvNzwX3PRebymT+vP6xjHA877XMr31Uyb195573nRe97zH3dzn9cZd2ot6sy3e+tnnvTzv+HeFY86V+Y53vAO8xnD2BeM49nkecL8XgfpSR45vjju2pxdytE4loAQGn8AqOEDyQmE1A3Dvvff2PIhSA/LRZigBJaAElMC4Ecg+8CBGPbBPh1VHtv3xJ36C8sB4DUrAS4BP/tIowhtyGiBoEOASDDQA01BGIySDt0y39imTxkgahCibxiEaR2mYoEGiW3K89XCpl4MOOghc+oryuc47DRNccsfNR6cH20NDnRvXiy2NIpTPJz9pIOKMABpIaADmuz96IdOtk7L49CuNYdSVhkDqTSb/P3v/A97ZVd4Jnu+PDqSc6WnMNCQ25o8gkokLNxQ9YW0kNpZ7nwmonDXVjbtsZ3u71Lt5Sk6TILmJF/Lg6biedZYwTtYS+UOk6Z5Q6RnAFaALP3EJenbbNtuS1wvzYGinCJYC5WlskkAPJNtPDLinNfdzf78r/fS3VKV7VfrzqnR07z3n3PO+7/e85/zq933vORdBo15TTwJrmwyEGFKKfLIQcPLpAAdJ3boTHxNkQoQiexGjVgHpb74gr0kyzLhCArKbPGSca/6AeOYP+qVuu6v2YFxhD3M+6CgfSQt3qapf55HfkW1+YW932+YedgtCwqW7rK5zgUU2GmMV5nW1fb52+BnS3yoAR9fnu6fOcuPKXG/OhXN323xQXpPY63u2C3SZa4zD7cTBuDPmBHvMN/Dg8+a+biyaOoc7vyPfZyr/54NNyetu12erzxgrHIw9fd1d3vS5z1dzir53ZDf7m5arfbL4PV/zeSNPMv/rC/M9v5fXRPK5wu/5vP/X8Dd+x/+akLeT2lz5HeT555+P5773vYv+/si23fq97EL03it2smPrCY+vFceLTf+paOBi7115X9HUFn+3IQCyRQ0v4vY3vOEN0XSilmWSmRYiMdgfGPB5aZv6e8f7FSykxGN9/4ePtFB8dmWKwqe3nuAp9f34a2Ovp91sJ91/9GUvjZVJfqZEAALIEGSgp/wr8lMegqD6oo6QVLeJ5Ms/EgApJQiD9EVGIAURYwgaetQt2+oSZB/5SBErMJDOCArEBHnIV/o0aT857KyIMMSIwBOSDDknCKROEwkBDAfykGGf/vSnA+4CUTDnDzBoQjaM+Rl7yURKkSUPEUWvJuR2t8nf+B5iDAlGLr3UQVbxB8l1E+mzn/1suQ0M+bC2xRo8XAvMNCFTm/CGsy1nnMOe//3Zn/1ZufKkaezJNOYElyp7t4sEZb/E370D4MiRI8F2mG+XDuQYY8a2eRb+MKFX00m/C/ry9eHh4YCDObZpud3ts5m9xh9Cng/Ig0N3vabOv//974e5jzzzvc8+1/qlKZnd7eoDuPvMGRwcDP1Ats+i7npNnPNzfn/rrbfGgQMHtr3/9TM7+aBzgRg68YUm7K3a1L9kmHPk6Xvyna+TGsmGucAv+f6fo/99BhkPjQjcIY2u/A7ywhe+MC4r/O9ivz8y62Lv3U337RU72ZFpNQJ7MgCy2szMSQQSgUQgEUgEEoFEIBFIBC49AggAT/8/8MAD4Qs4UgwR6wndP/7jPy4VRI719PSU53X/IceXfwSYhAhBBCGjkZJIi7plVu0hHpD89pn3NCpCEvmNnGqSfK7kk8M+uJONEKITvJFjytSFg2PdCfZIGMEXOCDhBMLI4ReuPaXsuomE+JT0Nb+DA9yrwIM8uDQhu2qTXyOk+Bzfq3QhV1lVr+6j1UdsrfyOfP7gfR/6n+1HjhypW+xie+SdD3u+uHhDzSd8Tn8bb08//XTAGv70qlnUus2RSZ53EQiEGgN00C/r3lRTQSXDGBdgM96MRZjUJGLdZshUSBafM9+bb/id/CaTfje+4T02NhaVDkhwPo+Ub0o+WYIdsPZZI/hnboW/QDNi3AqopuSzm3w+z9Zjx46Vot74xjcG3xOEGSyCIWVmg3/YLPgo+AIDWOh/fdOUWH7G7/QBO4eHh0Oe+ZYO7B8ZGWlKfNmu/+MMFvgK7upzuhhz/KGs0NAf/e1zVTLW+BnM5bv2GSDRqSEVstlEIBHYoQhkAGSHdsy+VysBSAQSgUQgEUgEEoFEYA8iYLsfhAhCBiHoS7hzxMR2mIsAIN/KAyQYYgAJafWDpyORZE3pgZCoSL8jR46UJJQXwJKHrHJsKmlf4AkBg4B9xzvesUgCI6ZggBRCzjelgz6GvadxySBveHjYaTRNChGC+EMEI6Lowu/4H2JMeVMJ0QdjNnrnCdkCHshwuLtGUtGlKR2Qccae/kV+kc9ufkHmYEHUOTaVrrvuuqj6nb0V9jBpSmZ3u0hIY1/wE+ZWQhj77EcMdtet85wsgR92slmii37g+96zYy6oU+Zabd1xxx0xPj5ePn2PdKeHccAH1qpfZ15lr4ArH7DCDfaPP/54nWJWtaWvjTtJPwiuSiqai/mhzwDXdadz584FuWx2RMaPjY2FeZfPmROMOTosyq7xhL3kkm/ON+/67CHPXEAUn+CHzutMxpOAK7/nX/qbvxl/5NCD39PFdd0JtmxntyMd9Dvs+Z9rY8//P+qW3d2euV4A6iUveUmY2+Gg3JZcjk0k2As2wV7yGcPPbrvttuADtrc8cOBAmP+bkJ9tJgKJwM5GIAMgO7t/UrtEIBFIBBKBRCAR2EcIpKl7HwGkm4SEYC2iyDYRCBIksLwmEuIbMYKIEOhwjhBExiDjEAeIgiZkaxMBRoYtiFxXyZOwzpsig7QN48nJyZL0QH4jfgR8BCDYjhhCzjSlAxJI0EWfwxgGcLcihA4SgoauTSSEEHkV0YyAQhAi5Pgd+U3IrdpEOPF5hJw8/aEfkFCCEvKaSrDnd552Jpcc+lTyYSCviUQuAhLWsHetH1yTC3tPZzchW5vGnKCf/ud7SFdJmfFPF4EQeMirOyEgzW3mHjggvvm/cQYD8uDgWHfS1/ztyiuvDD4A5+eeey7Ie/TRR4MOX//618vrumVrj83GPAIevgK91fxeYV9dq193QsDDW39ff/31i9u+XXHFFaEPHOuW2d2e4Is5zWo/+a6R78aBPoCJ/CYSfM3v8DW3mWf5gjnIipftsN3nDR+w9RK5MOdz8tkMA8cmEqzNdz7TjHu2w0R/NG07m803+lrAiw6OMPC5a74xFpuwW5v+T2OeNdbZa54RBFEm6CMQ7TxTIpAI7E8EdmoAZBf1xnxMDLSi1dogjUzvInt2iKrzEzHQhSkI5ydGYmK+W7/pGOmq02qNxBLSy/tlwI3L2mzXnZ8YWOo7Qrqbz/NLj8D0yIb9s6z/BiZimXtceu2b1SCx2RK+xXRQ+Fa000As851iWlgzP/InEUgEEoGLRAAZh2z05RwBgwxAUiAJTpw4EciJyy+/PJoiJ5AA5CFEmYAQ8/QrIhxZQDdEkbImEjuREEggZBRyjs1keQeDgAxizHUTCSHjiWeBDnIQY+Qgo5Az7G8Ke3Lg7YgMQxDpa7Jd8wnEjPKmEtv4GR9wXvUHgta1fmlCNgIWAY/4QvaTQQ+kHL8ThKjyldWdjDt+x25jznWr1SqfTDcm+IHtYOqWW7V34MCBQHrSAREOayuvXMMFCdoU9sYXuwWZ9AMSlP36QhKEq/Rs4miu4esIUBjDnw70Qs56J8IKubVd8i2yLr/88jD2YK+/CXBNN+dNJe2TiYA11oxz2PMFPiCvKdlVu/oX0WysSXThd3Aw7lxXdZs46gPBZePdnMvX+aP5X1DGdRNytQlrcyq8yadHNQaMN+NevSYSnyefjXzcOV905PdWHzUht2qTHH7vM01wGfau6WAMGo98sKpf59FnLB/jbz5z6aAPbrjhhvL/OPqgKdmVHX/xF38R+tsYM9eYe/i8YKzzpv2+0iOPiUAisDMRyADIlvulN0Zn5mK8P6J/fC66X4g8J/P4mViYHNqylH3VAGK3byyuPbP0cuUjp1vRN/bkEgzqtA5HdNVZOBNxuPhS045j9Bb9shBnjrf7ZWa0N6J3NGbmxqO/+Dc+Nxl6pXd0pqwT2U9L2O6Us4KhHjh9pD2m9NvU4SgDWYv6Tcd9Z+9uly8UvjIzGkUvL5bu6ZPEZsvde9/ZrheSzxTTQ6fFYmqJU0fbZXPFsW+kU7BthxSUCCQCew0BhISnn2274alUX8R9QUcGIAl8UUdUNWW3L/9ICSQIMqSS40lIhIhU5TV1RDrCASlmyxXkHFKQ7QippkkJARZktKfR6YGEQQLLa8pm7SKAWq1WSf4g+skj23YkngiXe7TjSQAAEABJREFUJwCjbt1JvyK94Cy4NTw8XOoBaySYBBf61C27ak9/83P9DG/28kPl+gEe1bW8OlNFRCJ7EdL6Hu5sJhdJV6e87rYq7I37buyRn3CXKj2676vznL3kmWvYqy/4A9zNN/LrlNfdFmzJJB8WdNH36tCBz5kHXDeRrPjgV/qeLMkcaC6kU5MEOHvYy9fIogcM2A0X2Dc15sn2GYP4hffg4GAIxPBB778wBulCJ3XrTtpmJ18TAOBrArxspovUlGy2GPOw9zkHfwF+nz3mYT5APr9Ut4mkf7VvbAn0nDx5Moz1Che6mIebki3ApI/JNOeZd80z5Fa2N4U/G/mesUUmGwWfYC8Iy+fpJr+J5P9SxrcgB3l0cc5uQRgPWjQhN9tMBOpBIFvZLgQyAFIL0r1x9bW1NJSNxHSMHJ4qg0ndcaOhyYLgPnNtnJ0D0dp1Ymgy5oqg09Th9uoONddO18bVK5jy/oN9a1fN3EuGwPzc1XGycoIieHWy6NvZUw8tPak//VQcvEsY65KpeMkEJzZbhH46Ct9Zo435iHunIu4ebZcVbhfHi+uiejsj/yYCiUAicBEI+CLuCzlCCDGBKHj00UfD9itIKvm+oF9E0+e9hSzEn9UeKiOnkFLOPYGLjEEMua4rIaEQYN3tIV3YiKChE2LQFhVw6a5X5zniHSly++23B1IK1mRb9dBqtcI5PeqU2d0WAurEiRNB7pEjRwL541wd/UA+csZ1E4nfIeQqMgoJOjw8HAhJK3AOHTpUboXThGwEbCWDHP6uP3p6eko8BGGcL5Nd4wUSlN8jIfkYIpwPICRd24YFMVejyGVN8TkZ5DpW2OsTJB1MkJLK6k6w1+98W38LuFp1Rgf5dICBMVm3bO3xLzLZNzY2Fp5CHxwcDDZffvnlQY+65xxyJWPKuCMP6W4u4gPmWjL5BR3oon7diWxzX4U9P/DUP5thj5A3F9ChbtnaI1vwR7DdtQQTdusThLA+kd9E8tkCAzp0t2++4/dwaAp78vg+/2Oza0kQQCCSXEER84D8upNxBWdjy/zW3df6m+1NyWYLP+fv8HcNAz4He2XkNzXn6ne2+X8GnH3uCoQYhz4D6dUk9uzl++Z35xJbfQbQxUoc405+pkQgEdjfCOzPAMjn749b33lz/PbnV3R+J1/Zre8ci08/s6J8y5cFcV984Wq1bJc1sLid0/zEQLRa8lpRrl6YHimv20+7L9/KqVVWiJgeaddvtTrHTn54MnxlHr3Xyp9uy2m1Om0Ux7ZMN0hry74YfbU2vZ7OCqs0fTqK8EccvWlFhEJ5EeAo+fAN6vTedDT6YypOT7sh025GoHdoaNmKjt5lUcbCN+8di7G+wnf32NZXm+mzxGYzKK1fZ+LeKHwnojWwfOurmIuY7Y/oDoceLK5zPon8SQQSgQtAAAGDdKhIIMQvAkQThw4dCuQYUkYegsBRWd2JXISQAAsyEPmOFKEbwoIuSJE65SK9BTkkhER328hgT8bKp1d3Wd3n7LPyoacg3MmqzmEAb/lIcEGgumVX7ZGLFEIEV3n6hA4IMnpU+U0c+RjSh63aJxsJNVaQ0vpeXlOJbGQgUhAJZ0zY8kmih6BMU/bzL37I1mqVAVKS/5FdjcumbNcuwtG2L5cCe4QfstncgvRnLz+06gpBWfeYZ2930q8IT/0uv/tFyPyeT8pvIiH5+RzcjTvbjdGnwsCqK1g0IZvfVdiz0VxrHJBHD/M+n2xCtjYrGwW9+J88id87CsTA33ndia18zrxirJl/yTC/+uzRHwhx/ii/7oT0N9/yb/1AHzJgri/o1LTfv/rVry7fNUM+2bAwDwm4I+CNR/l1J1gbb+yEt2syXJv/+H+T8y3szevs5t90gT/76QF3ujhvIhnvbLbCyZE+5LMZ7o7GRBOy62wz20oEEoHtQWDfBUC+8KGb49bH+uOuG2L5zzOfiPf+WsRdn3wwHpDe9+r46Lvvjy8sr7WFq+kYad0bB+cWyi175sYRcO2VCtU2TP3jczE5hNiNOLOwEOW2TdP3xViMx1xxvWA/p6nTMR3z8dTBM0U7Z+J49Md40ebcwaeK/ELGsYiT6i7MxfiTh9sBlaJkZK38ocly+ydyy627ivZnx+4rakfxU+gx0Bdn727r25bdbu/C9dXcRNw71da1bKu/sKmMZhRlXb/zT9nm6tpVKzS6qsSGdXqvDotxnnxqvvuWPN8DCOj3/qM3dYIiveUWZ/z2zLVj0Vcw2V7zsgfMvCgTEpsLg210Jor5s5hnry2CHa1YCkY/VbRT5K0Rfi0K8jcRSAQSgY0RQAAgwE6cOBHnzp0rtx5B/CJf7I2NINLCV7/61UBUOG8qkYuUEOwQjKAPQgL5/t3vfjc+8pGPNCKabT1F0AHxRy5MKkHyEVQIEcRMld85bulAjqc9EdwaQgYinDzxjIBEhMinQ4UBbCqSVlldCb7aQsBWermmG/9ASNFLXpNJf/MDcsnxdKygBJKKT8qrOyFe9YN+FuwiH/7+v4aIohNc6pa7sj0yH3/88cVsdssTDKTbYkFDJ2y08qHC3vte6AB7GDQhtvI7ZGP3CoDh4eEg25hECPO/JuQje62qqUj2Rx55JPjD2NhYueoDEd+U3xtnkpUuiPBqXLumg8AIIr4Ju7VJNv8aHBwMwQ55V1xxRRhnCFo6mfPUUVZ30rdWmxh7dIF9q9UKc5xrcx75dcut2jPfks3PYO8zsNVqRRV4Nvavv/76qnrtR3LZinzXuKDDZZddFrA35vjd5Zdfrqj2xLd8nuprWOsLPkcmnxP4MQZqF9xp0EoTn7XmWvL1Q6vVKv//IShg3DWJffV/mQp71+aiK6+8Muhj/mnK7/2/Bvb6XoDXtfOXvOQl5Zx3zz33hH7pQJWHRCARSARi3wVAfvLdRYDj3det6vpnH/83ce6G/vjJquTN/fFT8XQ8U9cqkOnTMdV/NKqFDb2jdxfBi6lY9WRxEfA4dfSuWNzYpwhSLFTvNug7WIQ7noyn5gvyd3SxRqlx7+ho9E3cG1OzyOBWtFp9MTYbMVUImF8nv7xxvT/zD8WpGI+7KjH0KAIrq2IWm9I3IsrAxGxnC6viOn/XQSCz10ZgOu47dTROepfLigq2RysDivdNryjZL5eJzcX2dDGtRdt3LraFvC8RSAQSgSUEkBAITySrhOhEOiNCfAmviAlEAUJo6c56z5AACCjbbQk2uEZKkUIn+YgB13UnT70jmshFBMEEOUWHumVV7SFZyEH6VUQLHVwjQ97xjncEe5FhSCIYIAQFQ6r6VVtbPepb5BvC8/qC8BMEQA7KQwYih+m2VTlr3Q8HZBzyh+3IN/bZ/gUOCGpYrHVvHXn6mBwy6QJz9svn+2zn903Zjwgji3xBDkFHvqdPnCPl9Hkdtq7Vhv5lpzLYO8JePr9DRsprIvE3hCMM3vjGN4bxLtjGbgSw+UhCyjchX5uCn+YdY9G18cZ2vi8wIDAjv4nE78g15rRvHOh7/W2rPckcrKzuZKzB3nznPQN8kO/rC+S3lWbmXH5Zt2ztkYN0Ntac8zXjjA/yA59J6jWRKlv1LfnmGOOMveQb6036HMzZDGd9rd+Nfb7uyOamcNe2eQ4Gxj1/I4sO/N4DCLfddltszu+0dmGJXH1d/f/CeIO3zzbBLuX0ubBWN1/b55oxR6bPVIE/faG/4U8PafMtbr4m3OFt7JHB5+jDD2x3x37/F9l8i1kzEUgE9gsC+y4Asl7HvvyVr454dDa+sFjhFfGK13wtvvHsYsaWTjyhvbyBvjjYH9G9UmF2rC9a9x5ck+Sdt01W31gUMY3lzay4WlzNUQQrPG210IlYrJfv9lJuqwiaFLLnFibbwZe5s+eVVd5X3LMWKb1a36GYXDgTcbiQc3iK2DVTe5sjQZ41i8vMDevMPxVPFrWuXfmSjyIvf3cvAtMjp+NIFQhcw4xy67Mnn4r9uO4nsVnDIS4gq/emiP5i0uA7RZy2mJRXbIt1AW1l1UQgEdgCAnvkVqQDUgbx0NPTE8gB576YI6UqMvLQoUONWYz0QhA4Igk8AYqUQJAQ2lPo5dhEQvYgYxFiVRAESUOfJuRpFwkDc9hWtnnqlM3IP+Qg2xHh8ukBf8SJ/nFdV9KuNhGycECEwv/6TjAEJnXJ6m4HDkg3fU4HZJRzRBQSTl0+qH+cN5GQX2xHfMKeDEQUYhQWdJTXREKA6WO4G4NIQX2NkOUfg4ODwSebkF21ifyGATKUHyKBYV+Nfz5Q1a37yMfZSPaJEyeCLHgjY2+//fZQXrdM7ZFhjiFDv8PcWEQ+226K7+t/eKjfRKKD7Z3IRTofOnQorrjiijDvVGOiCblVm+T1FHMqP4O9aytw9AVc9EVVt+4jGfye7eYaWJPhaXh9YPwbg/LqTsYcfK20Ms9W8o0/cy355hx41C1bewhvmH/pS19yWb5biCz5fMLngfn2wIEDZXmdf7RvbEl83LzKZius+L3PenOQ+bBOuVVb5nbBVf0M70oH86xrsgXe+GV1T91HGLDZnEsunfijYKBr81ET2LPDuOLz8NXn1We5/lDO/uHhYaeZEoFEIBFYhkAGQCo43nxn3HXDw3HfO28u3w9y6zt/Pj769dfGK15eVdjasSTtZ8/aYn5ZQ91EvSDF3NFT0df9ToPOuzuOxclYmBuP/mV3r76YPTvXlTkdI513g6yXrzK5ZbDkZMSxIhDSuSViDX3Vr5L7Lkjf6dMxFcfjzJnjVROrj0NHihqzceohdOSK4umR9pZeG9SZf+hUzMbxODK04t683LUIzBfBv9NHOoG5jay49uro3ah8D5YlNjV16rXR9p2+IhhSRJkXZ9FiGjpVXB/J+aQmoLOZRGBvI1CREEgAyRd0X8Qrq5GhY2NjgZyr8uo8IiCQUggBxIAnwJFACDj61ClrvbbYRj5i5NFHHw16IEqQpOvdc7H52kWAId8QPWx84oknyuYOFKQX8o3tFVnSJCHEXsQTPZCx+qEihhDvCDF9T69SwZr/IH7IJAfZXZG/VgAgARFESLqaxS5rTl/zQX6vgD4IacSoYEBTtpNFNhvJhDs92O1pYP1ubKpXdyJP0EO7iGbYu+aLfIEO9GoKe35nxQ8SnI3ksN1KH3IR4HyCfk0kASY+Zqsp7bMX8ShPv/N918rqTuzkX1aYmFvJ1h/mIPMeIprfua5btvYQ7bA/UQScYK3vzUlW+sCdbDqpe750MeXmPb6mfwUbtAFzQRD51TiU30RiP7z53WARYCSjkm/7N2Xymkpk6Hd9bfxL+sG4U9aUXO3qc/jye/MaDIw9+bCnF99Xt4nEPvb6jPN5u1IHftiEXG1Wny0+W/m37b74PuzNtwKhTdrOr8x7trWs5Ohz8pUZF/TMlAgkAonAWghkAKQLlXJ7LO//KNP746fi1XHVVV0V1j2dj/LVFSvK584WzFmVN4TYn4rDVXTBFlOzq4n6cmus2bGodvMpCTdH+LUAABAASURBVP3jZ9rvA6naqo6d1Q7VZfkU/FT7PR3y5idOx8G7hmK9fHWWpd6ro+AB26tShu6K8f4ufVUsgjET006W0ub1nY+Je6eif7xre69Y62co7hrvj9mxvhjofqlDIXvg9JFoL2gZiskiiKJOBWfZUhEg6Rsrwh9nNkGWlzfknx2PQNGngn/tfi+0La6X9XmR5Xf6vlNxtPB15/smFVgkNlvv7en7ovCdTjtFBO3uIj5770T7upimI8ajvSou8qdhBLL5RGBXI4Bw8MW7IkKQIEgpJMF2GEYeIlBCAiDFECSIcXkIku5gTJ06CW4ItiCEtIsMQ8giKZASSBJBAWV1JgQou8iQ2Iv8roIgPT095VPBHvJBSCJp6pRftaXv2Us2QhgesK70OXfuXFW1sSMiDh4IYfJs+YMc+rM/+7PGZGqYz99+++2h7++4446AuWtEqOAUDNRrKsHbk9B8Xr87SvoCDvRpcgwi+gU79Dl7+cJYEeQ0HvlEU3Zrl51kCzAgHY2Fav6Rr0/4fJN9YKUR4vfIkSNBPvsR0sPDw+U1PZtK8GUb0pVsMs017DbvKdP/Tcg31mDsiX/2kmUOgjc/QApXxHQT8rUJa0dj0FGiExzMd/pFXlMJ5nRgayXDihCBQPJhUuXXeYS99sh/5JFHyvdMuNbv3oehH4wHeU0lwR9BjgpjOPjMra6bklu1+8M//MMBh6rvyed3xr+AL2yqunUeYWzc+Tw3tviaMWfuJV+w0edAU/LZom3J3ONaohMsvvOd78R29QG5mRKBRGDLCGx7AxkAWQfyL3zoV+Nz3e8EWaeezVImBvqi4N2XkfbTI60od3oqAhKtkrEdism58eh33WpFq+9s3N3Zbmp+YiDUbRP6Rb2C3J+yVVRxXxW8aLWKe46dKrSYjbG+kRCHmL5vLGaLf9V19I7GTHVvUf9Y3BXlKxPWy58eWZTbahXttw7HVP94Zwuu3hidORPHpw5Hq6WsSMcibhoqLL5gfQdioMToeNx900Mx0DY2+gr7CoNW/faOzsRCYQc8Wq1CrlTIPrnIghe3DE3GQrWllnLpcMSZhYVOkKQIuAy0+2BZO31jBWJFYEf9Tmqr0xftfirazt8dgYBx0So6Z1n/FX1cPo0vINbpv1arFaePzLR9fUdo3rwSic0WMJ6PKKaGYl6LMhVx1WW+U0wtcbSYagu3imKaLoLPkT+JQCKQCJwXgYrw9MUcCeFLuCcl5Z/35i1WQMKeOHEiyCXfNULEE8iekkTQeVJU2RZFrbod8YuEQnwMDQ0FIgQpODg4WAYfDh06FEgSeETNPz1FgIPNjhLiC+mG/KZHzeLWbQ6uZKsAD8EPJKA8+NNNWd0JAY7oZS8SEgGHFCOH/fIERlw3kbRPNuIJAVXhoM/5I/30TxOyqzbJIl8QBPmLjIM72adPn66q1X40vsjVz/xbIAYeZBtvfMAqjM0Jvrha5LPzuuuuW2zAWOQH9Lr++usX85s6QfjDWbCJDOdVP9BBXlOJjxtb/I4MOvAHPmfcyWsqwZ4PdGNMH/2PAKZHU7Krdskwzxpr5nykvAQH/VLVq/PI33yuIcIFveCP+PY5Zy4imzyfB451J3IF9I01K13I87nD78y9+sRnQOUTdcuv2mM3m+EhD/76wees+UBe3YmtZGqXDHZWtsPe3M/uprAnV9CBXPLJkmcMmHfJrfLkN5XIML/qc76n3/k9+U3JzHYTgURg7yCw7wIgX/jQzeUWV/c9GvG5X3M+Fp9+pujQZz4R713c/urmuC/eHw+8e+k/lEWNdX57i0DBQkHGt9NMGXGI8GJmT5yVqSLuBSIKgr7M6wQ/NFoS/p38suoQcr9oz0X3PTMzMVPWa69wWJLRvtZWIXiVLuvmV3LKNgt5jsves1AEY+RVqVN24foWes9ov9Cz2x72lcqt8WelbjOj7S1qllVdoV8XplHUHp0h8wLSRvosk5sX24FAt5+1x4y+LHyI8G4/Kvxzv3XdnsRGv25H6o1iHo1inmyntXyniMG2yye3Q6GUkQgkArsZAQQI8hcJgHx07Qs6Eg7pjxSp2z5yEL6+/JOH/CAfAYAAQlIgRpTdc889gayoUwdkDzJGm4goRC8CBCF28uTJoAf7Dx06pEpjia1srwT0FAERBCSCpiLmq7ImjojAVqsV1aoLsukwOTkZ8HEO/yZka1P/I13J4Wfkwp1/sF+fIEjVrTshgPmYJ63JRL5ddtllQQc4+H+bABzd6patPTbyQz5WySeLD8rzBLqVGOrWnYwrT7obgwhZOBtj8iuCEvnfFPbksMmYZ7O+h7/xgAykE4LQOFCv7gR3/mXsk3PgwIGAB9nG4xvf+Ma6Ra7ZnvkV8cleFTz9D4vKB+Q1lWAPX/bqD9gL/PBLATCYNCW7ahf+gl2CHfSw8qoKPld16jya0/Sz7ZfMPexH+PNBtiOk6dOU7fqZXOMK/o7kwUG+zx1BkTpt7m7LXG7OM/fxe/1u7oc9v2va780tcKYHzGHP79gOG/NQt751nutb/S/Yym5zgPbNO3zC/NekfLIk8nzumuONM+ONLmTzB3Uy7TIEUt1EYJsR2HcBkOXbXD0YD3xyPN5hm6urbokPlltfySvSpoIf29xbKS4RSAQSgUQgEUgEEoFEYEch4As50kfyAlCEhC/miFnbUdSpLBICCVORPUgoX/4RgQhZ5HMlkz51ytYWwgXJjQClixc/Ix4FgRBDN9xwQ7AdMa9+UwkRom12k+dcQgzBADkKI3lNJIQQIhD2cEY+VrLJQ1Y5biZdTB2EF7uRYHRABMqDC/slGFxM2xdyD+KPvyMeka9WQlzI/RdTF9FuDPA5Pg93Y43t/JKPNtn37K0IWOdw1wdIQGOBHhdj12buMcbMMZV/6Xfj0FPxyFjkZJP9joDl93QV7OT75huEpLHIBxC0yutOcNW/rVYrkJ5IaP3AF1qtVsCkyZUf+hnOEtv0eYW9PHNxk9jze/Mqmfwe8SzxfX0g6Nc09laUCWyyn7/5LHBNtneuDA4OKqo9meuMNf7mXF8Qctttt4Xt/myDZi7UB/LrTOYTPvbZz342+CC/N+fAXPCJPgLBw8PDdYpd1Za+JcOc69yYg7m53tH1qptqyDCuYO8zj3w+LuhjLPI/1zWIWbcJstnL9/m9eZ9s9trySrqt8IN1G8iCRCARSAS6ENh3AZAu2/M0EUgEdg4CqUkikAgkAolAIrDrEEC4+CKOCELCIKM8CYoYQdbUTcQiP5Av5JALMKQEMs45chJhII8O8upMbEK4sBsJgXhAOiIn7AuunHxEUZ1yV7Yl4ICQgQHsEcNVHfgghulY5dV9tMrGk+b6l63IN08isx8xhrCpW2Z3e0g515Xd+oEuyFGksKS87kQe25B+bCYP6c7fvv/97wdM6pbZ3R55yG9jDelY4YCEMyYQtPqg+546z9ktefqYv5PP3xGyxiAiWD/UKbO7LWNaXwtEICb1M38TeKAPMropvxfoFeQw/q360g+CMcYhX9AnVr5061vXuX5HtrLXFlPIaPL1OT8QgGP74OBgXSKXtcNuc46giz4nWz/Dgs+bA5035XvGGB3MuRIczHFw4Xuu+cYypWu8IF8y7yGgjfdjx44Fn6BDk7KZYU7n43yMrGrMKZOUOzaRqsCT/uVfgrz83lwoz5iHRxOyfbYIrhnr8Pc5y+/8P8A8TCadHJtI5Jpr4FvZaMxV45zvm/e2IPu8t5rP2Gv8G2cCHvLMw+e9OSskAolAIrACgQyArAAkLxOBRCARSAQSgUQgEUgEEoFuBJAPyIjuvOocEYQQQ1R4OhQxgTCoyjc+XlgpsskdK4m2iohAWChHCjrWlRBdiDd2ahPxg4SQhxhxjZhCEiLmENLqNZXgiwRF+sLE08h0aUpe1S4Cii+87nWvK59CRw4hf+njHBmMoKrq13kk15PIiCD4wts1YlS/KOcHdcrsbkuAh+wHHnggPAEsIcPIhT896va7bvnOjUHyyEJM8juENEIUJhUxp24TqepbTyKTST4Ckt/Tgx80IZffVWMbCUgGf5N36NChMOew3ZhU1kQiR7vsFnSsiF/jUH6TSWBXvxvvfMCY1/+SgAj7jYcmdNCvsBZ4EmigB/uNBfMwArhJ7BHu5hW+pn/ZDofK3qpfmrBdm4jmns72gmSbBwQAjQVJmXpNJP5djTXjjP1wYDs/pEsTcrvbtO0TnzPXwsJqC7psh9+zl638Dw7wFgTymev/GnyxW9c6zwV4yOX37Pf5Sh6fFwjUD/zAdZ1yq7bIhrnPFPYahxK9HJv8rKt0yGMikAjsPQQyALKFPm21Oi/ozmO0WlvEIu/f8RhWQ6XVyr5utVoVHDu+31qt1iXTsQKpUKHQITK1to5B5E8ikAhcEgR8GUd4IYBWKjA2NlZuw4EQ8CTyyvI6r5FdCACEWHe7CPBHH300kJII+TpJCeSrp36RP0jvl7zkJSUBjohF0CBG4IIkqTv4geggv9tW50gpJPjjjz8eSBjboJCtrKmEZOUDtjnS54gphJCAgHxEIDK2KfmwhzM79a9+JhP5rn8QRfyjSfns42MCH/yQ7fweIWglAoKuCflIYIQnzNlc2UuesWnVVRNyV7ZJvpUGnkZXxv9hwXZ9Iq+JJADATj5ovCEEJXlWADQhs2rTOENEGodsddQHbEdAW3VT1W3qWM01Am1w1gcIUPNDUzKrdskztsyxSGgYkK/cnOfYVNLfgjz62fxrrMGeDxgP5qGmxry5Bt5kWfFgriOfzfKMQXPQlmzf4Gb2st0DBqqx15Hf0aNJ2/mVOYffOxfkog+sXZv7mvR72JNNDn8T3JVn5RV/pI85BxYwqTuRy05+7vOGDvL0Oz+oW97K9vi7eU3S78af+e7EiRNBBwEYfbHyvrxOBBKBROB8COzJAMiXv/zlaDqdD9gsTwQSgUQgEUgEmkJg7k++Fns9wW632kj3P//Wt2Nlkr8y5fXORwAR4It4RfwgItbS2tPBCNK1yurIowfiFemL9EZMahcJiZRHAjchH9FQBXaQEMgHMpEUSBF4IGuUIWroVEdiL/KDrSvb81QqLMhX7giXlfXqutb3yBdEDPuRUEg4esACGdskGcgOPkgOAtS1RAcklaeS4S+vqQTjF7/4xWXz9CCPTvwDSdYU/khg2JOlr8mCAd9AzJKvTqlYg3/4OTl8Qb/zAU9hOzYx7phCpnHA74wtOLAXASoJ/pl31G0iIbkF3pCezgVikKHIYCveBL4ExZqQzd+Qna1Wqwy46nc+ZrwJRvCHal5qQj45fIz9/B3ecBD0kwd3fdKEbG2yUX8b4+SYb+HuGg4CA/pf3SYSeey24oAPWvHA98jn846um5CtTdtt8S/JmNP/fEIfIP6reVjdupN5hq+TCweBdv1vRQq/F5DTJ3XL1Z4xz+/ZWh2NOfL4XfXwAx9Qv+7E7wS+BPuMeXiTTQc6Ka9bZnd7MJbgLRmoZ3sDAAAQAElEQVTnxqE5UNCrOnbfk+drI7DyO8jzzz8fz33vexf9/ZGU3fq97EL03it2siPTagR2SgBktWZbyHnDG94QTSfqLSwsRKbEYL/4AJ+XfvDw/ZHpflCUab/0/8XYWQJU/LmYe/OetefWAs7yt+/HXxt7PTF0t9pI9x992UtjZZKfafchgJBANnjiEhmAlJC3nZYgoBAviCdEOwIISdNqtcLqA2RcU0QkOxG/yEbEBF2QYggwRDCCqm4ijgykB8KFvXToTuynkzK6NEnEkYsIc6SXoyQABRM4IOPk1Z3Ik7Srj21FVvmebXg8Ic12eKhTd/K0v36gAxJMoA0hRQ496OS8qaSPyUS+SQhgpLCxiByrjk3IZzMSkA5sRgqSLdhHDwE4T2Q3IVublXz4u2a/PiDbOJSHEGyq7409/maMVTjDQb/LM+aRkfS4yLTubWw3v5nvbC8lGOEaBm5CzCLEmwo8wVg/m/eNc3O+gB+fg71xAQO6NJXMq/pWIIDd+h4ZTzersPhlU7K1y0Zb/SHdzfPmODJhbs4z76jXVHr1q18dyH79AHd40EV/NCVTu3yNXIFlyRyP9OcL+oEufFLdJhLftsUZ2fqf7xmLZPuMbxJ3csgnW3/DwnhnJ/+T36Tt5PA1nyv0cA5v847xb84xDtXLdH4EVn4HeeELXxiXHThw0d8fSdyt38suRO+9Yic7Mq1GYE8GQFabmTmJQCKQCCQCicBORCB1SgQSgZ2OQDfhg/ipgiDIAoRMRRA0ZQfCi0xkICIAAYIAQ1AgA5CQyDjlTemgXeQXMggJ7BwhhZyACXJEnboS4pWtCI+enp7yHQcCQPCGRV1yzteOwId+hjlSRsABOSYPDkjC87WxlXKkDwIcIayf9bGAF1LMFi1NEvBsI4dsNpCPBERItlqtUM4HlTWRyPUUtv6HPR9DAhoPiGC+L78p2drV7/pZHyDcbbWGlGR7NQbUayLpa+0aB+Q7Zz8c4OK6yVSNs+oIb3h86UtfisHBwUDGNiUfvhJ7+Zg5xliEhWAMIhYOTckXXGSfIBefp4N5HgZk04cfNCVfuz53zH/mwgoLNlf9oU6TSR8bZ/zQPC/wA5cmZRrbVnWxF/7GvnnA9o7mHbbrgyZ14GfaJ8vROOcDdLIipmn55LDXZw3sYWAe9pljDnZNryYSGWTC3Bxj/Lnmg+TxSccmE3nmWuPNZxy8+Z+gUJNys+1EYHsRSGmXCoEMgFwq5FNuIpAIJAKJQCKQCCQCicCORqAiQyrSAQGI/EKOeCIcIde0AQhYpDvZSBGkAHLAk5iIAURR0zpU7SODqiAIPar8uo+ebEf2IeCQv8gYJJQncQVB6pa3VnvsQ8bpZzrAmg7O5SHf6bjWvXXlIaL4GJlkC3xVMgW9qvO65FXtIOGQbvycXKSUI/IXCYeYpUs1Lqr7Lui4QWVPeXv62FgzBitd2IuUa5KIgzm8BZ/0OQJOHkz0hXNE6Abqb6mI3XxPI+xERJNLJ3nsFwRw3kSCvXFmvtG/xhtiGjmqL2644YYmxJZt8jcy+JsMujjSRYI9P4SL/KYS+eZcpDtf53fwl0ePpoIfnnpvtVrhPUsCDnyPPJ8BdDLmzY1N2O0zhb2XXXZZueUYu+HM94w/foCYpkcT8rXJVv1LHn/j57DnB3Rx3ZR89vl8M97oYPwb83yfX8qnY9NJsI2fsxnpbw6EQVM+xx6y2OozjWxBdvM8m/nk008/rVojCbbGVqvV3uqOEPOO/9dUATfjAAbKMiUCiUAisBUEMgCyFfTy3kQgEUgEtohA3p4IJAKJQCKw8xBAwiG5EeDIAF/SKy0RMYgaX9KRE45VWRNHpIR95wUe7PtuL/aKGGhCnjbZixBCfrjuTkgiJE2TdiO5EL1sR8wg3pFfSBEEcbc+TZyTKeiC5CcTCYaAogMSUL/Tj551y4c9Qkq7fE1CQiKJ6ICUJ79JQsi7LWCPBEXECkTRh73wQMLSRV7dSZCP7+ln44ytyFmkKGzYTa+65WoP+Qdn/V3JgDcCDgmtzLU+Ub+JZKzDwDgzxmBAJh+ggz6QmpCN9JXgj+zn4zCBvfkQDralaUK2viWHfDYjX+lhDpKMyaZkr7THyg8+Jx/WdHLO9xybSPq7wpztxpyx51wwoAmZVZv6WPAD7mwXADMGzHc+dwS9zMF0qe6p88i32WpOMd7pwxf0gfnWNocIeX1Rp9yqrQpr48tqB4Em/wewBR49YGA+rOo3eeTjMIC1z3qYwMBc0JRc2wyyk83mGjgbc8a8cenzvinZsCfDZwq/c03Wj/3Yj4V853sxpU2JQCJwaRDIAMiWcZ+PiYFWtFobpJHpLUvZFQ3MT8RAFw7Mnp8YiYn5bu2nY6SrTqs1EkvoLMdywI3L2mzXnZ8YWMKbkO7m83xvIvDM5+KGG++MF904Eb/5TGXit+M3f0FekX7hc7HMzaoq++JoTA2sGGddY2lgYh9jsxkHSKw2g1LWSQT2GwIIAYQHAhwp4LrCAEmFmEFS1ElK+LKP9K3kVMcbbrghkFHI17/4i78IZAgyqCpv4oh4JHO9LZasPkHUbEH2mrfCABGICEHCIGCRcBXOcEfSrXlzjZnIVvLJ09/6mh8g6tg9ODhYo7TlTSECEa5wsA8+AgwpRbb85bXrvdLnnj7XD0hApBTZdKqIqXolLm8N8Wn1AxKWjynV3/DXF/SQ10Qi2xgzBp2fOHFiUQwM6AMT/b9YUOMJ7PmdwItAA/mu2e3aWIBLjSKXNcXPyfvOd74T5j5BVvOe8Qd/BHhTRCh/Q8Ai+qu5jb1HjhyJ8fHxEBCEfZOBpwoMGNCHzcY8vaprc0JVr+6jwJf+ZTPbBVv4wHXXXRejo6PR5A87YU/+448/HsPDw2UyFvi9uahJ7Pma+cXY53OXX3559PT0BOzPnTsXTf7wL/MKzAU6YG4s8Hc+4AiDJnRgG1na5uPmXitw5N16662hT5Q1lcw55jp2VnjrZ9cetuB3zpvye/5FB9h73wwd9AVfMM/6v05Ttme7iUAisD8RyADIlvu9N0Zn5mK8P6J/fG7ZS9HnZB4/EwuTQ1uWsuMbmB6JVt9YXHtm6cW9R063om/sySXV1Wkdjuiqs3Am4nAREGnHMXoLLBfizPE2ljOjvRG9ozEzNx79xb/xucmAZO/oTFkn9gS2S/Dk2doIzH9iIl70D74Yt/z398cPHh6NX7yqXe8zv/Gr8YnB9xd598fZwS/Gwd/4Srtgn/2dHjkcUytsnh7pi1NH58r5aO7oqehrD7AVtfISAokVFDIlAokABDwB64u3c4QXcsJWGIiAbiLCF3NPpPqyrm4dCQngHRdWm6wkud/+9reHQAxy6sUvfnE0RUZ024GMYffg4GCZjSArTxr8A3NP3H71q18NT59KbNUHTzzxROgfhElTJCzT6OCIAGYzmYhXfc035ClvMo2NjcXw8HAg4rwAmR+6RsIjpJqUzfcqWZWc6lofIMuq/KaO+tx7Jqr2ka/6xRiATZVf51H7iLeenp5A+MHatT6v5PA7Y7G6rvso6IjwhTP5cDfvSGQhxhHDzptI2majQBuZiFDzgDQ4OBgCUU3I1Sa7q7Fl3POzyy+/vAz2LiwsxDe/+c2gg7p1J3OvfibT0RxkHjb2BIPINwfQp27Z2oO1I7+36owergWfnfu8adLv9bc5lnxP/Dvnf4LQ5iC6NJXIhvkb3/jGMLasfCIX8W0cGgP0qUs+eQIe3e2RYdwLvJhrfuVXfqWce+nB55rx+7YGAj+CrpLxTzZd4GC8Cz62a9b/13jz+Ua2voc32caia1jwO+f1S2+3eP3114fgh884+LOXv5tz6AeDds38mwgkAolAPQg0HgAp/s8SjaUCg+62Y6HIuCS/vXH1tZdE8A4ROh0jh6fKAFB3rGdosgiGnLk2zs5Rc+06MTQZAkVTh9urO9RcO10bVxfxkO6y/oN93Zd5vhcRePxUHPztK+PBrsBHaeYzn4sP/OFb4pdveWl52XvLT8fP/eG/jc+UV/voTxFUPH3kTBQxwyWj5yfi3qnjcbcAYpHbO3p3HJ863bXSqsjM3zYCiVUbh/ybCFwKBHagTE9cVqQnIgIxJSiBlHKNEJDqVt0XfUSEL/tIIF/+EQLdcpCRth4ivy4iriJ9u+VU5+QhZ9SRBwOyndeZtO9pV20iIhF+yK+KgJNfJXYjSOhW5dV5pIf+fqIItpBRPYkuKIAURcTpgzpldrfFB5CB8tiPmIMJ/4CTa4Sc8iYSOZIncav2ya9kexK6KTIM2Qhj7SPdjAGEoD7hh8Yi/Cu96jzyOaQfAs4cgPCEtT4wHyDk65S3si3y5VUkO134IPn0aMpuMiU28nF9bw4iDxlqzlNuLDg2kcg0ryD7jW1kKJ9Dyla4NCG3u01zLQyqsS/YAgc+2F2viXMrHox7bVv5w8/1P0yQ4E0GPI1rsowz407wS39IfF6iE92aSPBlO/wFWsjldwKd5jnzPfl0q0s+fE+ePFk259wJOT5zBNcFR2APC8EA5U0kNsOdHGPcPKevzX3GG9nsNhabkq/t7vFGHrz5hdVITcit2vQ5J8hIlr5mv/EuQKUfjEHBkap+HhOBRODSIFBy7YXo8lhw7WsdcfBr5TeRV6iy5d/GAyBb1rDuBj5/f9z6zpvb6Zc+Ec92t99dVtR576ee6S6t4bwIArSqrbLaW9ZodHqkyiuCAAUhN9CpU24BpUJXXqvzJPfSPZ17O/kRXdu5aKeTP9+1bVSZNT1SbiPVlrH2PURPL+q2Uo7STpo+HUX4I47etCJCobgIcJRBkQ3q9N50NPpjKk5PuyFTIlAh8O34zX/xWPzcz0TcfOOd8aIi/ePHO2Xf+NN47PVXxJLHvSyuef1j8WBV3qm2tw/FfHL6SJTjq9vQubMx238wlsKDfXGwP8dXN0SL54nVIhR5kgjsZwR84WY/IgLpiAw7ceJEueoCCY749QUdcaKOunWmz3zmM+XTzWQjRLSNfEJOVbrJqzshexARiD/nCIhKBruRNEhpuihvgpBAgiE7Ya59hAh5jogp+iBEkdJIKuSQvCYSIqanp6fcdgUBra8Rckhxq28Q1EiiaOjHVjdw0CdE8Ac6kNndN8rqTNqGMUIMznxf38vXF/qoTnlrtaXvYW6cGQMCTYIifAMZ7Xqt+y42z5ir7oU5MtQ45wNVPuz1wdve9rYqq/Yjm217Qwe+Z9UV3zf2lZHPB2sX3GkQ2Svwg3wWBIE5DFzTAe7w71Sv9cC/yHj00UeDTPYLAFekbDUOahXa1Rh8r7zyyuDzcGazMXD55ZcH3ejSVb3W06oxdhtrdHFujtH/As7mnKa2XiID9uSa6+mDfDfHst14EJAyLpU1kcwtZPNvsshEvOuDuuUZ7+T5DDfGBJ58tskni51WHgi2uoa78e+87qS/Ye+zXT/wPbJOFP/nMAbNxQIRdcut2iPXZ745h49X400wynxLxkaZIQAAEABJREFUF3NwVb/uo3ENd74HBxiYZ4w7QSF+77xuudleIpAIJAIQ2GcBkMfjtx94Zdz/yQfjgU9+OH42fj8mFoMcRdmvPR0/+yFlRfrQP4z4H+6LT9cWAynIyta9cXBuISylnRuPGOsrAh5FLwxNeoK7P8otnmz51N4DKk6WT3AX9x2LOFmE0BYW5mL8ycMxMj0fTx08U7RT3bcQcwefiuky+NEXZ+9uy1jQzpT6EdW2UbbpmhwqAh73Rpwp2iy3mZq+L8ZiPOaK6/Y9nafFi8DLvVP0KtrTVn9RZxXbWoRcnrLN1eoVGtH1M79Rnd6rwwKaJ5/av29x6IIqTysEnjkbn/ijt0S89W+1t7l6V0/8s/edKld5zP+7b0a85mVdAZDqpv1znB45HUfWG4/XXr2vsdmsF5TzUmK1WbjqrpftJQI7AgFf+j2JiAjzxC0iBCGBHECYIEV8WUecIGp6enpq15sMRJCGkZEIIKQAogIhIb+JhPysnrZlK1JEoINsZBx7EREIGZggS+rWA/HhSfOKFEHGINyRQc7lS3XL7W5PXyNj2IocYz9iRh4c4ETP7nvqOkc2sld7SDcBHvpUNsMdMc8n1Kk76Vu+z15EPPvpxBfsRY8UbooAZwv58EZCk6Pf5RsPtpmTnMurK8HXuGKbNqsAEwLWtWRegMPw8HA04fdkSPp7cHAw9Lc+YD97+aL5SJ2mEvvIM870u7mNrfpDGSKSLk3JF+w6d+5cuQUODCo5dBAIIL/Kq/tobMObnY78z1gz1/N9vtEkCWy+1efXX399GNuTk5Mh+EQPc7Ktt8wHddtdtYdo18/kOYeHMp9F5n34K5NXR9LPgg5VW2TDGP7y4GCs+cxzXXcij43VKosDBw6UQS7zgD4nz8o3ejpvKmmfvznC1zgni++xny7wNy/IbyJVWPM/c6HxxtfNxeZgujQhV5t8gExzjmTOhQe7Bd+ee+65aOqzlvxMiUAicMkRuOQK7LMAyHXxrl+/JV5ewn5VvLn/teVZ+efzs/G5G26Pd3TeLxBX3RJ//4avxezjNUVApk/HVP/RqBZJlNvSRPdT2bOdraIEJ6ZKlfyZn7g3pmbHos9qjlZfjM1GTJ2ei9FRb8NQo516R0djaP6hOBXjcVdVNDRZBEkWVj8hXgQ8Th29q3yfRvhRb2a0TZj2HYz+eDLKWEQZmKj0UjFTIrCNCHyjvcrjn1x3TSm03OYq9tsqj9L01X+mR+L0kcmlMby6RuYkAolAIpAInAcB5Isv4Koh/3w5twc6MgpJ4Is6kgAp5AlVddStOyFjtI2koRNZSBBkhLy65XW3h2hBeCCayUO6IgCR/ocOHQrkuwSD7vu2cs5GBCDCj31kVUEQpJjtLyT9gJSBxVbkne9eJDAShh708vRtT09PuRIEURUN/iCBb7/99oA7Mg42nsTme3QhWh851p1gTzZSEOHJZnogphBi+kTfI2jrlq09fQv3yt/ogaSEiXL6SM7rTAg/OPM/7fJ7cuBPNj9AxKqjvP4UoX22m18Q/RXppx+cmwP0QxOyu9s09/AzY8A4c20OhMnw8HB31drPyYIxP6gahwm/HCyCQuafKr/OIx8jh7/xbyS0a/LMheZ+WMivU253W97lZIxbhcBeOnn63VjgG911mzg3x7FR4vvsp0MTssyh2je38HcyYGscyjPmYMBu/a687uTzi610IYvNdDC3Gvef+cxngj7mvbpld7fnAQdyBbf0f4WHOnzP5zA/dF13Ms7Mbf7PQ5bxTb4849+1/LrldrdHhs8TOMDbHEcfevCRpnywW4c8TwQSgf2NwAv2r/nPxOdnvxavemU74vHsv3t6FRQvf0VXgGRV6YVllE8aL7ulLw72R7RXPbTPpw63otU6FnF02Y7+5bs1rBpZTJNVhGNZgxG2c1mRtfJydqwvWvce7KwuWV46b5usvrEoYiydgqGYXDgTQa/DS0GZTuHiobd8AUonaLKYu/xkwzrzTxUhl4hrr17a0Gj53XmVCEDgZXHN6x0jel95ZcTXvxX7c81QO0jani9axZxxOKaKUTvW1wrb25Vj7cmndj427a68pH8Tq0sKfwpPBC45Agg4pEhPQXYj3pGOnnhGyiFjKIg0UM+Xdtd1Jm370o+AIR8xghCgD6KGDgiDOmWubIsMeWSyHQFDpi1YkHHIUbqpU1dC9Flp4mjVARL++uuvD4Q7IgQxRKZU9U9dsrvbQbzAmQzYnzhxotRBAEIefeDSfU/d54g5cgTf9AW5yElEXJNbL7GD/8EYGYeMIhsO9JCHGGvC78lGdMEf4Y9sh71xYKw5V6epxCYyBdiMdTYbd2TTATlnLMhvQgf4Gvd8qzr3Dgz46wcy6Ugf53UnpDP5xplgS0X+6g8rX0ZGRuoWudge8pl8Y559CGhj3nwgHx7yF29o4IQc/W7O0Qdw19cwkccXXDcgOowpc46jcW8c6HOfPeZeT8HToQnZ5AputVqtML+znZ3sd87365ZLJlz1s88VPqe/yUG2I/vJ9Tmg3817yppIdGE3fYwvvqiv6UYHGJj7m5Ctn2FvvoU3O/V/Nx7k6g/HupPPF2Ob/Va80gf++sR8az50Xbfcle3B3dwq6EUHeKijH/i9/xO4zrSHEUjTEoFLjMC+DYA8+6n74qOven+8683b0wMl0TZ7NuZWiGuT/r0xOrNQrtZYWJiJ0auXV5o9233XdIyMTC+v0H21hozu4v7xuZg7eir6BiaWCNL5iRgo/jN0LE7Gwtx4FHGZpVumT8dUHI8ztsBayl1+NnSkqDEbpx5ag46eHilJ2digzvxDp2I2jseRoeXN5tU+R+AVV8Rb/uhPl/y0hKMnrnlFcbKyrLNd1s3XFWV7/rd7vjBvnClGT3urujI2ahVX9zxgZdhsjq813SKxWhOWzEwE9hMCSA+EBJuRcsgoTwXbhgRJgZhCzCivMyFjkC7IRudkV+3bEsmTwXRDhlf5dR8RUcgQZFzVNoKCTGScJ6QRNAjDqryOo3YRPYgnJBDSEzmDkIY1vZCxyHEY1CFzZRtsRkhJyFA+QBaC6Iknngj6NUWGId7YeOWVVwbChxw4yIc3XQUg+KLzphL8tV31L5slfSC/qSSoxr/Zzu+NAf6GjCMb/giyOuWTVQX0tA9v5JuxRg4ilg78wNgXmJLfREI4shXhaK4hGyZNyFrZplUv4+PjwXaYGGd8Tb4x6Al8Y2PlfXVc82/9rm+rMa/v+SH7+b4xzwfqkLeyDbbKE2Qg0/wr+GPc6/fbbrstnKvTRIK5vkfAnzt3rgyG8EN46AuyEdFNyDbHkWtO8bmmv81BZBnz7Jdc15XYSCasEdz8nd/rZ7J91pCpTL839VnLnkceeaTc8oo8esGbn/FJeXwCDuo2kcxzxnm3nHvuuacMuNONHk3I1SZ7BXXZCWey9It5UJ9USd0mkr42t/BB7fNxWMjXD/pfnqOkTqZEIBFIBJpCYF8GQJ791FjcOfvWuP/dG7Olz37ja5vEfT7KV1ysqD13dmktRTsAMBWHq+DFJknJ8gXhU+33eGh+fuJ0HLyrEynorJyQX6ahu2K8v0uGzCK4MTHtZCmV22/NjsV9nfwyAHH8TJTvA1mqVpy1nzTvH+/aLivW+hmKu8b7Y3asL9ovVe/UKWQPnD7S2YJrKCaLIIo6FQRlrSJA0jdWhD/O5HY+JR7758/5Lb3qYNzy+sfi5t/4SpQ/j//reE+8KYYs2rrqp+KXf+ax+MAnvl0WzT/2xYh3/Z14e3m1z//0jsbdx6fi3ol2QNL4jvOO4X2KWWK1Tzs+zU4EliOAeEIOyEUMIAyQNohBJI38OhLCAdGnrYqMQ0ghRZAg8iV5ghB0QtLIqzshH8hE+iHlkDHdMpBB8uxFjyDpLtvqOfKDbQjBxx9/PBDOyC8kCHthr0+2Kme9+xGO3ulCJjsFXhChdHKtbL1768iHPTII+YuIlGCNDEVU8b865KzVRuWDSDA4j42Nxfj4eCCmJXohKde6t448OLNXn0vwRkQ78nn+pu/hUIe8qg2raTxhTDY7b7/99jC2BbyqOo4CAOQ7bzIJAMCa3Qjpaj5oUqanwL1k2niGPX/TH2984xsD7pI+aEoH2B84cKAc7+Sb5wTfkLKCT7a9g38T8s01+t3Yg7mxzv/5Hgz0uSfT6deEfG3yN+3TpfqcMe71v/dPqNNUYiO79e9Xv/rVgHMViCBTGQyc15XMq+fOnQurm9itXb5nfqlkyzfv8wXlTSR9DG/BbvMKf6OX8WfcsZ0OdcnWLsLfXKvN7373u0GOOYi98qrxr/8FQekgv+7ks46tVnrpX/7v/xvkwUSZ/qhbbnd7N9xwQ/A//fC9732vLDIXw0TA4+1vf3uZBxtjpLzIP4lAIpAINITACxpqd8c2+4UP3Rx3fuP2eGDxXSBtVV9+3Vuj59GPxaerV34884n4g0dfG/3XYVvbddb+WwQJBvqi4PCXBQCmR1pR7hpVBC9aJeNfBACsrnDdakWr72zcvbAG6T89Ei03FgGKYwjMgqCbKQIHU7ahKu47FnfFaG9bk+n7xmK2+DfWNxLtWEZvjM6cieNTh6PVKmRIxyJuKuIl8xMDpT7tAEShS9VmoVsVZGm1inuOnSoan42xvoEYKO06Hnff9FAMdHTqK+oXFVb99o7OxELRpvZbraIdqZB9snwkvVPdu0aqLbWUS4cjzixU7ymBZWtRz1ar007fWGFlEdiprotjW52+aGPbaT8PewyBl8Yv/tbx+Lk/nIoX3XhnvOh9EQ/+1k9Fb8fKt7/n/XHLI79alh18+qfj0Vte2inJw9DkXBw9VYyPYqz0nb17jeBmYlQhkFhVSOQxEdg/CCAkfPHvthg5gBSThyRwrDshvn73d383tD84OBi+7FuBgQR0TS8BEuREk6QE4uEjH/lIHDlyJJAhw8PDceLEifKdF4gbBE7dtq9s79ChQwFvRBBixDUCEgmLHO3p6Vl5S23X3/3udwPpyE7njzzySLkSAy7IKCRhbcKKhrRbHBZ/T58+Hcjnp59+OpA/Y0UQgg733HNPSQ43aTviHxHN7xB0bIU7n0MIV0GhRWVrPnn00UdLvydL4gPGBfsrUVYIIQur6zqOla/zLyQs2eTCYGX/1CFvZRtkWPGDCLz11luDXH7PbkQxP1h5T93XsCeP3drmb+agz372s+WKJz4gv6n0Z3/2Z+VT+MbdgSIQwvecw6JJn2cP28j6yEc+Us6/rvkeP4C/Ok0lc3o1r5JnvJNVEdAC7VWe/DqTvjbeK/+34gnebB8sPoPMv+rUKbNqyxzHrz3lD/cq3/jzmSOPblV+E0dBP2NPgI2/sV9/s58P8P8m5ML4RPGZqm1y9LvrCmuf+ZXtytWrO8HXHMN+n3dsN8489GD86R/XdcvVnrEmsO6or/mauY8+8gRFHPmf+pkSgUQgEdguBLYhALJQ2LKdqRC33m8Z1CgKH/3VuI6D65kAABAASURBVPWdN3fS/fGFIstLzz/4vlfHR9/dyX/378er3je+9FJ0ddZMvUXQYaGzfdXCItE4NLmUt1AFAQQzCrK//S6PNYIf2i+DBO17F1dkrJVX1F2S0d1WEdxYlFG0M9N+uXkZoOjkl+pUbbro1mtmJmbKesVxprhfkKa7XP1C9pq/VZvl/cW9M23Zy+t29KvqaH+xwnIs2zgV7SzWXeN8I30W282T3YvANfE7D98fPyjT0RUrPARIOmXvuWb3mrhlzY2pmcXAaLu5rrGUY6QNybp/E6t1ocmCRGAPIoAM8CRo9UW820RkAAJYUKA7v65zZJAnHhERSCEkDGIAOYIUQogh5OuSt1475CE/EBSIGrLpgYyQ1sJmvba2ki/oAYPtkgl3RKQnoPUFufpDn1d21E1GIZn5GzKqkoF009fIMPL1gcCEcj7o2FRi9/XXXx8IMEEQmNxxxx1lMIrf060p2dpFfJ07dy4QgK6r1G03MhhuVVmdR3Yj5OAu0KZtfuDYVDKm4SoZW2zXD+TyA3gIQjUlX/uVr5GLkDf2+STdrABpSjaSU9K+lQB0EQCmD0IUJuYB5U0kGLNTv5v3jhw5Eq7pYKybf/h91PhjTBlbsNUsfNmq7ys/J1eZfMemEpKdv+kD9guC0UuevjAG9EET8mFunPE5eMM9OoJ85vD54eHhTk4zB8E9fQ5380p3IKCpFUfsFmQQ6ObnLONjcPdZYCWSOV8dZU0kfg9z+JrfydDP/M37VpzDQ34TiX3mGT5PD9cCUI888kj4rGM7H7DaEi5N6JBtJgKJQB0IdPP42tvourusqXM6bC1tQwBkawrWevdVt8QHP/lgPLAs3Rk/WQl5853Lyrbr/SCV+DwmAolAIpAIJAKJwN5GIK27tAgIPCDcPOmPqFipDWJAWpl/sde++HvyG/GOABocHAykEJIMCYUEeu973xuIAnohBS5W1sr7kB0CPivzXXvqmDxbgtALYUIvxBzSpm5Sgh7s1Tb5VaJDUzIrGY4IX32PCPRUMOIZMaSv9Q2STlK3rnTPPfcEfAUckEBw1jYSDg508VQw+fxAWRMJ9mwmk6/pa/KQUMioSq8mZGsT9kg3GMAY7vSpyEDX/EDd7UqwR9CZA5qUbfy/5jWvCRjwcyS0sWWVi6fSBd/MRQjaJmw35sg3Bzk3xvUB223/xRfHxsaaEF2u9jDO9DMczH1IUHMfffi++U4gohEFikbZyO/4OIyvu+66cvWVa31CNh8oqtb2y7eMMbbrayQ0O83HkvFIF/3P92sT3NWQsS5pnw70UWz8s5f9SHl5TSayKp+r+qGSRzfl1XUTRzgLAgn2aN+1Y939rs/NaStxNv+TZ44x1gVjqnOfPcqaSGQY58YanyPDfK/P+YBtwOQ1lXzmVT7P18gzz/AFgVByjQtjQF+4zpQIJAKJwHYgcKkCINthW8pIBBKBRCARSAQSgUQgEUgEFhFACnV/4fZEInJusULNJwgQMhEjCCDEn334kRDICXlIIO+DQBjUKZ5s230gZ6TutslEwnpKVWAAMYEwQZwgZOskZ5BPnoh2RMZ16+G8CZnarRLbkb9IfyQ0MgYJCR99YVUC+6v6dRyRYQhehBOZsNXXyCDED3mwQE7pd8RYHXJXtkEG7NmKCEcII8Jck0u/pmTTRRDIU778na/xeauPyEaSIcT1i7rbmfi/MccX+F8Tss0rSHCkK19AuPMFQRABTz4IgyZkaxPW/AvJyP/gL5/vuaZf91yorM5kvJv3YM0HP/7xjwcS1KoDOJhn6FGnzKotcgV5+BkZxp55+Etf+lLwSX5vHFb16zxql1z46n9jsMozF+n3OuWt1Rb/gjnZ+hgW8nzewd3qhyZ9r1sn/V/5nH7gk93ldZ+zVdBDu+Ya9lt1oS981gn6KaszGWs+Y2BuniWf35nv9TlZxj2/kJzLqzvRg40V5oKO+r3C3Nzv4Qfldctmp/6FMz0qnyfH/KccJvLlZUoEEoFE4FIgkAGQS4F6ykwEEoFEIBHYpwik2YlAItA0AognRATyYaUsZK8v51WZAAEyeGW9uq6RuxXBWpFuyIiKEKCHa0/D1iUT0alNhJ93KSAlkCAIiG4ZiCF5dERMdJfVeQ5v7bG/KeJH+90J0VddIwHZ6SiPrfyAnyDDEKJ1E0JVAMmWM9ruJgD1OT08EYyMpIvrJpI+RoJpm638Qn/wEfYjxNRRXnfSB/xckEO/6wPkJIIMCYYIdKxb7mbbg3uFzWbvuZB6bNX3+pmdsKiCIHCHyYW0d7668NanVT1EOz+U71zQwbngQLc/KqvuqfPIvgpj9lttBBP5cBcYqlNe1RYMrKqCNTK4slW+oIx68K/T740psrQtmfO1TyZ/N/fAgM8LBqrTZDKnk2n1Dbw9dc92+PtcaFL2Wm0bB/rBXKDv16pTR555TfBBX0j83/jT39onXxDOeZ1J3woqwZ1fG+t00Qd8o05ZG7X16U9/OtjvM7/CHN4+//niRvdutYwMPkause5zDi583ueOeWerMvL+RGD3IpCa7xQEMgCyhZ5otVrRamVqtRKDVmvvY1ANlRfdeGdkurOCI+eADXy/AqnV2vvjo9XaHhsrTPOYCCQC6yOAaEU+IQGqpzHlucMToQhwZa1WK3wxl6esiUQPxCNSBCFz7NixQJR48hwpg4xBEtYp21P+7EO0sRUJw04ERYUDecokZA3iQt5WEiK1u/2qLYQIHSoCRB39UpXXeaQD0g/piAQlCwnGTuQfMoqtdBEcqlN2d1uIH32LhEWEwQABSA99oy8k+nXfV9c5HNgruIOUgwG/4IsCUXyPT9Ylb612PGHOXnZ6OvqLX/xi0AX+a9Xfa3mIP/1r3DvnE8Yaf3BtbqjLZuObvwtwVG3CXz4/0O/k0cVYrPyRTyLIq3u2etS24LMn7tlpbkWEOur7avxtVc569/MtYx/WZJLNZnbyRXavd+9W8o23inhGNNMB/myurmFDL2krsta7l+184LLLLguBfZ8x+lzAg0zB1u985zvR9LhfTz/YmxMd16uz1XyYa4Mcfa8fyNMPxgAclDeRzLF3dN6n5DOeTHmCEk3I625TH7v2vhl9znafM2zn+4LfdY5zssgwvzk3z/BzPnfrrbcGHchXB+ZWoQnEqJspEUgEEoFLicCeDIB8+ctfjqbTpey0lJ0IJAK7F4HUPBGoA4G5P/la7PUEp91qI93//FvfjpVJfqbmEUCC+CKO8PEkLgIM4Y6M9oVdGRIYQWY7lrqJgZUWIgOQL4gnhAyiABlHB0+krqy/1WuyEDDkaot9cEBSIKNhIL8iR+jieisJAYP0rHBG9lXtIUDogJxDhHs6tNKtqlPHEa7IV0QLwoe99NI2rGFANh2dI6uUNZXoQA7/gzm8vYOA7fodWY2crlu+4I6+0D7CHSYId33CfgE3eNCjbtnas/0XjPm6IJzxiJzVP1ZbGXfq7cUEe8Qf24x3JCgSkC/qA/0Of+V1JW0b17BG/FbtGteu9btygUFjo5LPH6vz6p6tHtkvaRsOEhz0u/FmXnK9VTnr3Y9wNtfwfVv98DX4G4OIYHP/evduJV+gsZJl7PF58tis3/m+gNBWZGx0r/nF/KqO+VYwxlzrs0D/6wdlezWxF776H+bmG7Y76g/4bKft9BBkNsc2IZtd+pVNfN18y8+NLTJ99rjW78aiecBR/TqSgJ+2Ya49/l75uc8cAY/qs89nML3U28/pUti+8jvI888/H89973sX/f2RDbv1e9mF6L1X7GRHptUI7MkAyBve8IZoOoFyYWEhMiUG+8UH+Lz0g4fvj0z3g6JM+6X/L8bOEqDiz8Xcm/esPbcWcJa/fT/+2tjriaG71Ua6/+jLXhork/xM24eAL+BIKF/GkYHIZkQBssq1I6JiOzRCSiBkenp6AjGMwIgGfxBCSE82vvrVrw7kB4ICWYoEr0TLR9LSq8q7mCMcBZMQqoi3CmfkR8f20B/IceQJXS5Gzkb3IADZg/xB+KiL9G21WoEMshWKpB/4hbrqNJW0z04Y6A99Ua3CoB8y1ntY6pYPf+0LAEqIMgQ0m503QchVNuhfNlrpxG59gphHvPM75DRiuqq/147If75WjW8kKJurp8D1y+WXX16b2chP43x4eLh8t4X+RUx61xDS31gQ7DL2nPPH2oSv0ZB5FQFtjPO3auslKz/WqF57ljHHXvL5ojEnMMEXCVPu2ESqZGnbfFjJ0jfmRkdlTSREtL43p5jPYcA3+KH5rul+b8Kmzbapn/k6vxfssArC5xz8zX+Cjs43215d9cz5/M64q6tN7Zi/2en/Efpc8GFwcDDY//jjj4c+N8fye+XuqTuZ0/yf4bOf/WzZtDnN2Pe+J75vHqQHv3ddVso/247Ayu8gL3zhC+OyAwcu+vsjA3br97IL0Xuv2MmOTKsR2JMBkNVmZk4isFMQSD0SgUQgEUgEEoFEoEkEfPFGCjqS44s6AsjTx0goZDCCUEBEed3JShPtIwG620YSIKMQhE2SAkgPMtjqaUzvoYCFazjceuut3WrVdg5n5JuAE1lwFgiBM9KG7YLbSBGEbG2COw0hmhBOiCH9j6RhL1mCAqpVZJHz7UhkI4b0g8AADOSRjbSio/M6kj6GM/LXUZtkCUAgQ8kTAGqSDNTn+gEZjHzk52xHhiNn9Qe99lryhD+MjTvjXF9sh438B8aCLoIMfJ9sfY2AlQRh4G5MNqETeVYZtVqtEHAU/KIXQhYe5gN+14RsbcJdoM2869o8hPzli8YBX+R7Tfo9uRJZZOsP9suT4OFYV9I24r9qj23mPljI0+eVH5oDYCJ/LyZBd7byeQE3wRB4mHeMDeWXwm5BCFuOwT+iPg3YJqhjzjHe+bj51edMNQZ8BvBF+fVJjvL9ImQY83xMoKm7ff+3oJfx6HNgL/tdt915nggkArsHgQyA7J6+Sk0TgUQgEUgEEoFEIBHYnQhsk9a+mCMFPBHr6LoSjQxBHCDkkMKeFK3K6joioBD+5CDbV7aLqEEMIDFWltVxjRhjtyBIRXrCAjkmDwmKuKhD1so2YI2MqXAWcIIzMlAghG6ImZX31XXNNjYjYBAzSE+2ImSbwnszuutz2HcHPzZz34XUYbOngpGiCD8kFfJbG1/60peibhJOu3ydTP3uWt87Crg5Xn755QF7vgd/BJ38vZiQ7Ug/vg4HY7DVaoVVL8YAUrwJu401fuVIFpz5vRUA5p+vfvWrTYhdbJOt5JJPpms4mP+cG/PKmiJCjXPyjC/zLnmU4+/k8z3X25kQz/qbL9Cvbtls1LagLlnaR/7DWOBXWZVvLlC+F5P5x7wnuGTe9znH/32++ywQDNlLdvvsZC+b2Mdm1+Yavi7YUc2xTfg9+eY548znOT8jx/jzWeNzgB96wEES/KRrpkQgEUgEdhICGQDZ5t5IcYlAIpAIJAKJQCKQCCQC9SPgyzgyABHkiWOkmGtf3KXh7sYoAAAQAElEQVRKIkIOQYREqPLqOtoSQvuI96rNlStBqvwmjoiQihRhP5KkslNZEzK1ifyANQKukoMAhzNCStAHGegJcfq5p4nEVjZrmy5IMk8CIyTlXYokCICYswKkCfl8G/YIb08dI5+dexK61WoFvCtM6pSvnyvZ+p+NtvRCjJGNkLQliqeC65S7k9qCAR+DL/KP3UhIBKC+oCsS2pzgvIlkvhMEcdTX9DHnOG8ae/1PFp8z59EDJrb8Eogx7puwuWpTMAD2yF/zDd+TB2+4w6Squ51H8x4f4Avk1pXYZlxZXWWuM7eRxXZ4s1edycnJqK7rkr1T2uFfSHdzngCsPtfX5nhBIX7PH+GzU3SuQw/9ymb2ac98w89dy4eLcWAVpjJ16kwCTT7L+TV8yda+OcC8JyiiP+SrqyxTIpAIJAI7DYEMgNTZI/MTMVB80Wi1WtFqtWJkOmJ+YiQm5usUsrqt6ZFCHmGKpkeiNTARDYsk6dKkTWE8HSMF/q1WgUuZRqLoio6+8zExUOW3YkDnLGuzXXd+YqDsw1arqFth22khD9uLwPwnJuJFN97ZTr/wudW+/czn4oayfCJ+85nt1W1nSOPvA+vMMxuV7QztL70WXXPCwB6eOy890KlBItA4AkggX76RsZ4ARsYJAiDdfTFHwNelhCceEY0r27OqRCDGk/jKkAMVOeG6iYT4QAJpGwGGfKjksh9BiDCDjTp1J3izkWwYCzzQqZKjX5DBFXmib6qyJo6ILzZXxBBi1rsXmpC1mTaRoIgpRDHf2Mw9F1NHn2tfIEIAkExP5TvXNxfT5kb3VHaRqf/5ATIWEWl88ANEnL7fqJ3dWsbXbXXHduQfu2EiHxbIf/jz/6Zt1L/mO2Mc7ghi+sC/CdnmFYRs1TbC3Tk9jG/ljpL8OhL/ZpsEX20a25I8eBv75kJzM/9X51Il83CdsuEt+KGf4WqOY++JEyfCuCPPPG+bQavvBEHrlH8p29LfEh18tvIvNvJvuOhzGBh/ytTba6maS2w3J+DgyA8EPKrPOjY3vfKCn/k8JZc8egmKGH8CIz5/5GdKBBKBRCAidhwIGQCpq0sEHvrG4tozC+E/HtKR063oG3uyLgnrtjN013j0Tx1uE/aHp+L43aPRu27tXVywGYzVaR2O6OqHhTMRh4tARjuO0RujMwtx5nhE//hczIwWSPWOxsxcgWH0x/jcZAwVEPWOzpR14viZWJiUU2Tm7yVA4Cvx/3z6p+MHD9/fTr/1U8t8uwyO/IMvxi3/vfLR+MWrLoGKl1jk9MjhmFpHh43K1rll32VPj/TFqaNz5bw9d/RU9LUnin2HQxqcCOwFBHzx9mUcIetJUF/UEQRIOU+IIsmeeOKJLZuqfYQf4lNCSlWNIuOGh4eDfASFcrLpVtWp+0g+EkgSgNE+8g9hiAh1DQfHJhIyRsDDE8dIOQQwrOWfO3duUSQM9MliRoMn+oAu3URNg+LO2zRiDkmEoD5v5U1W4MsIeBgjRRF//M21Jvgdf6yTgEcs61v9TYb+ZBOZlWxEpL3vEZT6QL+ru5cSe+FgeytjjY3GGlJwcHAwbBWzZO/2nJnn+IH+oFdTgafKz/gC3zLGkNK2wjLm+aWVQHVabS4znzqa78jRPsJVYFEyxvilvKZJYLK3O7Ed9vCtZBtf5roqCFLl76Xj+Ph4CDDyL3bZYk8fwwEe7PfZJwjiM8icp95eS8a3YLbPcgFm/m7u4ev8wLxjHtouuwXYjH+f9z4HzDd02C75KScRSAQSgYtBIAMgF4PaqnumY6QIPCDUu7nyocmFWDhzbZydW3VDvRkI/IVCVid161CvoEvZ2mYwXrtODE3G3Hh/TB1ur+5Y34pr4+oiHtJd3n+wr/syz7cbgce/Fdfcds3aUh8/FQd/+8p48OH9GfgoQSkCfqePnIkinldeLvuzUdmyitt0sRPFzE/EvVPH426B0EK/3tG74/jU6a4VY0Vm/iYCicCOQ8Ae1EjWtRRDEiD/Pv7xjweC8ty5c4EUFBhBTiIP1rrvQvIQjJ60Rba4jxwrTBAwrpERCBpkBHLGtfy6E7KPTISPp72d22aJzRU5UjcRuZYNZCOikHDshTNSBElTkeJr3dd0Hl30Q9NyLkX7yD/Yks3/BOX4uX6QzweU1Z20i4AmEyFLFhLM+KKDa3XkGSd1y98p7SH/jT/kv0AT7F3DBikpXQpdzX9WWiEjm5JvnPM/Y4s8R3MATCTzIkK0TvkCyuY0QUSy+BpZfJAO5lokuWuEsOs65e+EtuDq86si+yudfL6Y68z9xn+VvxeOAls+732mIP/ZZKwh3+Fg1YFt3uCibK8ncyocPGir3ys/1//G4Xbbb+6z3d12y015uwiBVDUR2GEI7L8AyOfvj1vfeXM7/dIn4tmVHdIp/+3PryzY4Hr6dExFfxy9aQV77paCfG8HJLq2WWlV2yoVhL1zadlTx0v55RZN2ikouaVtnartbrrbbJP70yNF29prFdcFuTdQnld5neOirCU5rVbVZiFseqS9mqTr3iU9ivLollu02WlvvmvbqDKr00773rXv0dr0os5FW2SWNyvpSpvBeIM6vTcdLXpoKk5Pd7WZpzscgW/Hb/6Lfxnv+Qd3xotWbX2l7LH4uZ+JuLnc/urO+MeP73BzalevGL+nj0R7flnZ+EZlK+vu4+u5szHbfzCWwpx9cbA/54l97BFp+i5CwIudEa1IsJVqCwggyJBhyJKenp6yCpKgPKnpD0JO+xJiAiGDhPPEKhJOPoKmIilqErvYDLKVTHYKCCEGEUaIWNjQDxaLN2zhRJuCGms1gYwim93kIkQQUlYAIEIFZta6b7/kNWGnfudXyG5P3QpI8Hk+B3sBiCbkGkOIN75gazlyyORnSH868MsmZO+kNvk1fax8cDT+YSHpF0f5eykh1/Wtsc7H+KBACBvNP8a7AAV/lFdnuu6666IieM395Aq28UHzn3HADyX41yl7p7TFp9hXYd89rxqTsFdnp+hbhx4PPPBA+Pz2ebqyPZ9JgiP80EMP5qaVdfK6WQQEn7bjIYtmrcjWE4FEYD8hsM8CII/Hbz/wyrj/kw/GA5/8cPxs/H5MfOqZxf7+woeKwMhj/XHXDXFBP/NP2ebq2lWrB5Y1Mn1fjMV4zFmlYf+l8injoZicG4/+/v7oL6+j/TN9OqacHT/T3qKpDH7cGwfnFtrbtIxHjPUVAY6wnZOnv/sXt24amuy6tjKkkGVliicFForz6B+PuZIxLQjS1lptFoKLoE276lwpz32zY/cVWhRlZfCjL87e3dZFWUwdLt93Um0bRd7kUBHwuDfiTGFvuc3UmvYX7RVBmnun6F+01xba0a8o6/rdDMYb1um9Oq4t2nvyqT37dpTCuh39exHKvTR+8bdsbXV/PPiafxkHb5xYesfHM2fjE3/0loi3/q1ya6yz7+qJf/a+U/GZi5CyW2+ZHjkdR8qxvNqCjcpW196/OeWcce3VxUy6fzFIyxOB3YSAbU9sg2J1h8CCp4KHhoYCGbvSDiQYYr6np2dlUS3XiMBz586VbSH8PJ1rVQhyCikjEIIURNKUlWr8o01Es6cv2SnooXnykJPO1XGsKwk0wRoJulabnoRHvukfuiHqkMJwodda92TexSOADIazVTYCD3xQEES/u9YXF9/6xncODw8HwlUtfcwHnQu4IWH5guu9lowBK72Me3PLHXfcESdOnChXmhkbMBcI2mt2s8e4F3DgY+Y+49vcKu+JJ55QpdFkRQtfE3DSD+SbWwg9efJkKBscHAx9IG+vJvax/dChQ4H47w6CwCD22I/5zDzn2G2aPMQ7m33m7dVx123zTjw35/s82EC3LEoEEoFEYEchsM8CINfFu379lnh52QVXxZv7X1ueVX9+8t1FYOTd11WX9R6HJmNhpvNujr6D0R9PxhIXfzSOHl966riIf8T4eP+S/CJjqv9oVAtMym1aYqn+UsWI+Yl7i5LunHXOL6DNZS3MPxSnYjzuql6Lwa4iyLGKhy0CHqeO3lW+TyP8qLeW/WVgYrb5bcLokGnXIvD299wfZ98V8Z6Pf6Vtwzf+NB57/RXxT65rb4/Ve8tPx8/FY/Hg4+3iPf93eiROH2m/r2aVrRuVraqcGYlAIpAI7B4EPG34tre9rdzSyhPYPT09gRhByn3mM59ZNEQZEhhRhyBeLKjpBOlEJvIPGVo1e+jQoSAXCYwYmJycjHPnzlXFtR0FWKpAA1u9bwABSy9EIfny6xAI3yeeeCIQTtp0JLvbbnIOHDhQko+OCLrLL7888qdeBGCP/HVE9o6NjZXvmkFO8zuEvD6qV+rarQ0Pt4Mgxp2xwE/U7CnGpONeTHya31fj3rY8ArHwR8Tamob/7zXb9S2b2aXfEe/mVuNcf+t/ZduR+LhA82AR7DDfkvm6173OYd8kfgh79vss0D971fh3vOMd5Wf87bffvsxEn+uPPvpo+X8BPrGsMC8SgUQgEUgEEoF1EHjBOvn7IPuZ+Pzs1+JVr9z6W5N7ry7XFnQFNNaHb942UX1jMbuiyk1HjsdUuT/TdJyOI3FTLP2UTykvXRZnfXGwiI+sWs1QEJ/H4mis+T6A4q7u3820OTvW194K696DMbfQIVttGdPd0Brn5X3FPSc7++qXVTp/Vts/FJMLZyIOt6J1uFz30qm5/LAZjDesM/9UPFk0ee3Va2xTVuTn785HoPctb4q3fP1bsfYanpfFNa/f+TbUo6HVVVMxZczYMq51OKZiNsb6WjEyvVFZPdL3UivlnPHkU+v41F6yNG1JBPYGAkgvZIeVIIjIV7/61eFJbAkJh4ytLBWAQJQh7Kq8Oo6CDAhAxKf2EIN0cV4lJLQn5G0J47zKr+MoGGG7D23Z/gX5KjDkCBerQeqUabWNp95PnDgR3vPAVjLWspteypGj9MtUHwIw199wt7qIH/JBhDsy0NGqEORofVI3bsnY4ufG3V7uc2PO+EI4w5iP6wdHAUdktLGxndhv3DP1lrJd0I19+lu/mwP1OdurlRj1Sl27NTr0FEE2gUBBX30iELh27b2bCwfY+4wz9nespVtUzOc4f+NrxpzPI6uAfB4dO3Zsi63n7YlAIpAIJAL7DYF9GwB59lP3xUdf9f5415tr6PKhI3E8ZuPUQ2tQs0VQonylxfxEeB/HsTgZC7a9WilWG1P3xsTE6YgjQ8tKS5Ju9mzMLcuNWEbmPzQSrdNHYmb06hW11r7cTJu2siq3zjoZcawgWks7NLeGLrKr5L65o6eib2BiiVjcyH6rUeJ4nLEFVtXIyuPQJjDeoM78Q6diNo6vhHallLze6Qi85mXRS8dXXBFv+aM/XfIvedET17wi9sFPb4zOLLS3p1twPFN4dnsbucmhjcr2ATQXamLfwejvns+scJvNeeJCYcz6GyOQpfUigIh74oknAhmC+LH/OwJOcMTTsN3SBALU6c7b6vlnP/vZcqXDbbfdprKhIwAAEABJREFUFggo7dHlyiuvDESw6yaSp3wRfmTBgGxPnSMnjxw5Ep4+tw8+HOqUPzw8HNrVPjwPHTpUNk8fuiCBy4zij7oIUnv0F5f5WxMC+liAz5Yv+kLADwFtHBDx/e9/3+GSJH1uxZHxcEkU2Aah1bhDuptjjDd9wv+NxW1Q4ZKKMM9YYSQIh3w2xvU7LMyv5oXtVtC2V+SaB+mw3fJ3gjxBkJ4iGLQTdGlSB/4m0Gj8WQki+CEQyQeblJttJwKJQCKQCOw9BLYrALKjkHv2U2Nx5+xb4/7atrsairvG+2N2rC8GJrqCIEj/IigxORRREvCL7/RYCw5tRIyNRayIf0QMIf+n4nAVgVhF0s3G2NkjsUBQ1bSASFF/9UqPToXzttmp51BuUxVRrjgZuivG+7t0UV7YOTHtZCmV23TNjsV9nfz17W8/sd4/3rVdVqz1A5+NMS6AiskiiKIfCtOXGimCUH1jRfjjTGcVy1JJnu0iBD7z8S/GLbdd09b4qoNxy+sfi5t/4ytR/jz+r+M98aYY2vqCrrK5/LNPEOgdjbuPT8W9nXnbPBXnnYv2CTZpZiKwwxBAtHsK9NChQ2XgAQHpHSCOEoIOGda02ra9QTxZbdFTkE+IGLohCZHUTQVBPOWPgKwIcLLZSxcErYAEHZqwnyzbXrGPPIQju8lCArPfuYSUqspcZ7pwBPgzsq+6U5AP0S7IoC8E/PQ1Ehg5KDBS1b0UR0T0pZC7XTJhrA/4uuBHNdeYi4yF7dJjO+XwQWQzmz11L+h2R+edJ8pg8sUvfjHOY39jKpO/l1fdNAbcLm3YarfvfOc75We/lZVjY2O71JJUOxFIBBKBROBSIrDvAiBf+NDNcec3bo8HFt8FUg/8vaMzsdAh31utVrRaRToWcbITlOi96Wj0Tx3u5J8qhBZBi76iTt9YzBaBgr6CsS/rHD8SQ0VA4VhB2EdRvx1QGYrJufGl+/vOxt3lllRF8GDgcJQbR5XbuFTXRdtjRW5xf9/YtXG3raiKNgdsMdWRVQYL1myzUK0IGLSr9rX1tcVO/3i0t7TqjdGZM3G8aLvVKvSXCjtvGiqCPBMDUd03Ml3oXOAxZZueyraplfYPxMBAX4zNHo+7b3oolutX6LHi93wYl9W9a6TaUotu0uGIMwsL0e4KGLUW9Wy1Ojb0jcVsgeTh6ro4Vra0Cv3LtvPP9iLwzOfihhvvjBd10oNvHY1fXAxwvDR+8beOx8/94VS7/H0RD/7WT7VXh2yvliltlyMwNDkXR0/1lXNd39m7Y8Z8WatN2VgikAjUgYD3XCDgP/KRjwTiEfmP9Nc2chIRhxR2vdWE0Pd081rtXH755YF8E+gQlPAk/vDwcCADf+VXfiWQg2vdt9W8p59+ehXZiJiEAyKQ/VuVsdH9Aj+PPPJI6AMkPDvJRozCZKN7s2zzCMAV6SzxdXcKMOhfAT8+7xzmjkeOHIm6/J6sTG0EBBv5+vj4eNiGR9DjwIED8cQTT4Q+MgfJ0w/tO/bOXz4m4MlO5wIhVn6MjIyU72OAAWvNA46ZEoHtQMBYGxwcLFdgboe8lJEIJAKJwMUjkHfuVAT2VwDkmU/EHzxadMWjvxq3vvPmTro/vlBk+RUckX9fUedzv6Z8LD79jJJNppJ8tyVNJ82MLhGyvaMxU5Dw5ZZSMzNL51Uedl6d6tjJXyTjlHXyFsrgB516i2BEt6yu65V1u+8no7y9S6fFNouClXZoq9uWKIIb8qrUKSsDFJ28UkTVjotu+Yv2FzjM0H8yhrrL1S/UWPO3arMjZ2GmC+PFG1bo121b0SPLtw8i/zxpI30WZeZJ7Qhc9VPx6MP3xw866XeuWynhmvidTtkPHj4ab19ZvG+u+ftMrM3bb1S2bwA6j6Fd82aO9fNglcWJwKVDwPs+SBdwQAwfOtReCeKIIFZWV/K0PeITAXju3LlVzSJhyLQK5EhBQAuIqGSbDk/pO68jIR8Fd7TlPR/0QkbKh8HExET09PQEfaKBH7Z73wTCsyKBBUHo9HQRkCFb8AUx1YD4fdckfxP4YDi/rnwdvp6APn36dHgPiHey8AHvXFF3x6ZdqhgfrwIAAqH6ofJ/vi9vl5q2KbUFdlW00sjWd8PDwyH4xna+aNwrz5QIJAKJQCKQCCQCicBuQmB/BUCuuiU++MkH44Fl6c74yU6P/eS7V5aNxzuu6hTmIRFIBBKBi0Agb0kEEoFEIBG4OAQQ/ghhBLyAA1IYEYmQFABwbeVFXU/AI/wRfQILAhsIPwEAstayABFYBT/WKt9qnr3Okd1Wm1x//fVhaynnl112WcDAipOtytjofnhIVR/A3lPvnoTXNxvdm2UXjoAVB/C2skbi3/qZ/42NjQVCWh5fQEzX5fcXrunevgPmVjzxdWMc/vL4v/nGONxLCAjoWOFR2SS4ZnwLyMmDhaNkCz6YOM+UCCQCiUAisDYCmZsIJAI7E4H9FQDZmX2QWiUCiUAikAgkAolAIpAIrEAAEYcQRsAj4wRCrDhARAoOrKi+5UuybH3jKefuwAbyEwnaLYAedLIKpDu/znNP+Av8IMYFPpDgiG+BD2S4PfnrlFe1VZGfZMuDhz6AP+zJ3gQJ7NZMF4DADTfcEHyKr8G8OwhiRRLfRMojpDP4cQHAbrKq8W/OOXLkSBhbVlsZg8abPhEkMCb0zSab3PHVzG18S+D3nnvuKfVlPxyMeathlLNZ4M2xrJR/EoFEIBFIBBKBRCAR2GUIZABkl3VYqrvbEEh9E4FEIBFIBBKBROBCEEBEWvmAbEMCOyLotKEMCSwQ4LrONDg4WL5k9W1ve1uQg+zUvnxEIRLUteRJfLqp67quhHgkS7CB3eTIq4IgSEhEpUBEXTJXtmP7H+SnlR50sP2Sp77l0Qse8lfel9dbQ0C/wpavwxnGfIwPeEpf0I9vbE1K3r0WAvA25xhn/F2wSdBRf9juTRBEUGSte3drHl+yrZpVLcPDw8G/+KB5zxxrDjTmvX9JwDeDbru1p1Pv7UcgJSYCiUAikAjsRAQyALKFXmm1WtFqZWq1EoNWa+9jUA2VF914Z2S6s4Ij54ANfL8CqdXa++Oj1doeGytM85gI7HgEtqCgp+ARkh//+McD8Y4ERsZrEinnvCkyTrABAY34I4uc0dHREHBAGCJG6SEhpj0t7byuxHZPXZOPjEVQsh8p6Yl05XXJWtmOLb+s/rDCwDkd4C+PDjBAyq+8L6/rQwDRDGO+1t0qX1NmTFTvaOguz/OLR+CJJ54Ivn799deHsWfcGfeSd67I834f/XLxUnbWneY2vsSvJCveuoMgxvo3v/nNMiD8la98JVzvLAtSm0QgEUgEEoFEIBFIBC4MgT0ZAPnyl78cTafNwpz1EoFEIBFIBBKBuhGY+5OvxV5PMNutNtL9z7/17ViZ5GdaHwGknOADQg7h9qUvfSmeKMhJJDwCXrDh+oKkXL+FrZUg/QVXbPGE7ESKuqaXJ6IFBpqUT3ukK1vJF/yw1dRgZ2UKHeSr10QaGhoK7z+BPVnwgP9Xv/rVIBcBry+akJ1tthHQ//oc7ghqPqiET9x2221RPa0vL9PWEeDjMDa3GPf8XsDD1nZWmcEd5uaBrUvbOS0Yx/yMrVZ90Kw7CFKthjHf8UnlmTaPQNZMBBKBROBSI7DyO8jzzz8fz33vexf9/ZE9u/V72YXovVfsZEem1QjsyQDIG97whmg6gXJhYSEyJQb7xQf4vLRf7D2fnbCQzldvP5fDRyqmymKujEwLW8cAnlLfj782dnjasn672U66/+jLXhork/xM6yOA8LfPvqffBR086Y6I8xQ2Qhg52RQZZ2UHOcjAnp6e8slnpD89BAAQoE1tgWNVBxK21WqFp8/JRbzSw9ZHbJcnELI+elsvQQLrAy1VQRB2WwEiL9P2ICDQUa34IZEv6H/n8vWJ80z1IWCMGYeV3wsMTE5OhjFXYV+ftJ3RkvmsWvXBfloJgph3zHvmRPORVXHKMiUCiUAikAjsHgRWfgd54QtfGJcdOHDR389Yvte/e7Jvr9jJjkuQdrzIPRkA2fGop4KJQCKQCCQCiUAikAgkAiUCnsK28gMBb6/9j3zkI4GMfO655wIhh/S1KqSs3NCfiuSs9sFHAiKeHauyukR7twCCsWrP0+ZIbbYqEwwhk3wBnyYDENq+8sorA+Zewu1aEEjwydPfnoq38qXSNY/bgwB/qHzAcXuk7m0pxpyAqlQF+swtxpky4868IwjC770A/eIQ2T13WQVijhF0prUjDGAiOZeUZUoEEoFEIBFIBBKBRGA3I9B4AKSuJ39j5ZOzBeprtV1k528ikAgkAonApUYg5ScCiUAisAkEEO6IRwQkog35LggiX2BgeHg4rPwQiNhEcxdcBfH/yCOPBCIU6Tw4OBjdQRDb4HzgAx+Iun4EezxVLdChTXYjYwU/PGnNTnVggvhuev99MgSXEJ/wJv+zn/1sOKcDPK644gqqZtpGBLx3xniwAmgbxe5pUcbcE088EeYWY1AgxPjn/8h+Y5HPw53fX3755XsaD8axUaAHLrbAMxfBAiaS+S/HP6QyJQKJQCKQCJwXgaywpxBYi28vaPnFXT1WcfRF4Zr31JRfB7iNB0DqUDLbSAQSgUQgEUgEEoFEIBHYewh4zwHiXwAA4cZCLxwWBBGYQFbKayp55wXiDzmK/Ec8C7oIgiAD6yb/vMjcygrbz7CJTO8YcG4VDMJRGTLWFjTym0jatvKDPgJMnnqHNfvpIPDiKfgmZO/1Nuuwjw8aE3W0lW20EYCp8Yzwh61Ah8Dfa17zmvJdQ4h/47Fde//8Nd+w1pwAg2oelpcpEUgEEoFEIBFIBBKBvYJABkC23JPzMTHQilarSgMxMd9pdH4iBqr8gYmosjul++vQjUWBych0xPzEyBJWJRrTMVKUtVoVliNRVCtLitrLcB4A8rI223XnJwaW+oKQzt152HYEGhLY7SNdY60haTu32ZXzTnvMLHP5cnzsZ4w26L1iYimmmWKuiGiNxOqfYrIeaMWK+Wl1tcxJBBKBrSPgCWREpACE1gRD3vKWt8TY2Fh8/etfD4Sl/LqTJ7899Yzws/rDE+FkWH2BHJWOHDkiq7aEYCTzYx/7WIyPj8dll10WL3nJS0KgR2K7fIEXQRFBidqEr2hI4EP7gh8HDhwoV9m4RgiTD5OmsF+hSl6ug8Dw8HC5Bdw6xZl9gQjw85GRkfjgBz8Yt912WwiyVk3we8FQ48GcVOXvh6PAJ5sFPoz7/WBz2pgIJAKNIJCNJgKJQCKwoxHIAMiWu6c3RmcWYm68v2jpeJxZmInR3uLUb+9ozJw5HsfPLMTCzGhU2Yr2VZoeiVbfWFwLh4UCiyIdOd2KvrEnl2BQp3U4CgBjoSgv05mIwwVLOVKQlVGgB+cCzugfn4sZIMN3bjz6i3/jc5MxVLTWOzoT6hSgx8KknCIzf/cIAvNFEOxwPFn0P72km5cAABAASURBVP8ouj7Gju3TwOL0QxEn22MJFgsLZ6KYaeJI5fLGU99YzO6Rnq/VDMGN01HMM0Wai+ifihiY6JJQzDetvkjsuiDJ00SgbgTOnTtXbrGE8EdEIt0Q8lZAOCLkkJV1y+1ujyyEJ+KvCoIIfnzpS18qqw0X5HN5csF/zn+DIAj5Y0WQx2oQ202xFwFJJ0+oN/kkuoCTPvDOj0pbOgn6eBqcHlV+HhOBvYQA/+b/Ap6CHnxeoFVQ0vsw9pKtm7XFXGMONAeYlzZ7X9ZLBBKBRCARSAQSgURgNyGQAZCaeqt39GSMF0za4TZbv9jq9FMH466KlFzM3QcniyZOx8jhqTJo0R2PGJosyNsz18bZgoCMWLtODE3GXBFYmjrcXt2x2OSqk2vj6t7lmf0HCwZzeVZe7XoE5uLsbH8cvand2b03HY3+2bNRutCut+0CDRgaXQq0unX6dEwdP1IGAV0aO+2gSHmVf7oQmC8c5uRkJ6NwpZPjRbDjlDVmnbxivi5isHG8c5mHRCARqB8BRNvv/u7vBhJS68g3gYBf+7VfK7eisfWSgICyupNVGNq01ZNVF86rIAjiv8lVD2wkg90CP94twlb5J0+eDFtPfec73wkkLb3qTohfbbJX0AnZee7cOVnhXRO2I/vwhz8cCNEyM/8kAnsMAePb+LLiTMCjCnQaj8bFHjN30+aYl8zD3atiNn1zVkwEKgTymAgkAolAIpAI7GAE9l8A5PP3x63vvLmdfukT8Wx352xU1l1vzfPeGL27oMym7l3aNmV+Ik7HTVFwbLH04yn2VrRandQJmEyPdK678rvzOtUWm+kua7WKe4sKS3m2vemSM1A9Jd+V17lHg93bRhXNFPGIkVK/cpupWPse9y3JK+R3tadsMSFmY4m0Xsx3UgQ4yqDIBnVKkjum4vS0GzLtbwSG4sjx2cVVH/MPFaz1+F1LpP8+Bmf69FQcX1z+sY+B2ITpvUWAo3tO7r16EzdllUTgAhDIqusjYGWHUltLIR+RkIIBiEfkmxVtnsZGxqlXdyLf9lqe/EaECgjYgur2228PutCBXnXKFVQgt2pTgMG5IBD5zgcHB8NqGOdNJbK86+Cee+4pRXjyncxrrrkmJKtfkMBlYf5JBPYwAlZYCbA+/fTTe9jKCzfNvGsuvvA7845EIBFIBBKBRCARSAR2PgJNBUB2qOWPx28/8Mq4/5MPxgOf/HD8bPx+THzqmY6uG5V1qpzvUBD6Z5YRtGfjYOdp9fatggl9cfbuhfAlf8FeTVOHY2R6Pp46eKbIs41Nf4zPLcTcwaciJudivD/CFlploKDdSEQRWLl3ql2vbKN/POaKCkOL9W3DVQRkZjrtnbT91nqyI6pto2wtNTlU1Ls34szCQnubqen7YiyK9ovrUtbU6ShjEevoECt+5p96sshZvUKjyFz83bBOwU5eW9R88qn54m/+7ncEhiYLn54di74i4HYsTrZ9dL+DUozI01PHI+MfF+cI88VU23+0mAcv7va8KxFIBDaJAAK+Cj44t+IB4SbwIAiCjN9kUxdVrQo4IP69/0MQBBHqiWerQj772c9G3eSf93kIrgg8kGe1hdUe3jPgXODB9lfqHTt27KLs2uxNbBN4OnHiRAiC0MN7RjwBL/8rX/lKCApttr2slwjsVgT4+R133FGuNov8qROBbCsRSAQSgUQgEUgEEoEdi8A+C4BcF+/69Vvi5WV3XBVv7n9tedb+s1FZu8Zm/g7dNR79BUF73/R03Hf2yPJtauYfilMxvrQlVhEwEQiZHCqCFaND0f3TOzq6/pPtZVBgtrN9VPddG5yvK3vFPUXA49TRrqfq6Vi9v6TvYPTHk1HGIi5GhxWi8jIRuHAErAJp3zU7dl9B/bfP9/Xf6dPLt7/a12BcuPH3nYooYsQXfuO6d2RBIpAIrIUAAh7JL/ggIICEtOWTgITVB4Iia91XR54Ag+DL5ORkDA8PB5naffTRR8vtpqw6qfLk15kOHDhQyrQShN0CIWy32uTtb397sN2qkKZWX2ifbDYJ9tDnRCcI0tPTE2TbiotO6mRKBPYDAsaCQOR+sDVtTAQSgUQgEUgEEoEmEci2dwsCL2he0YVCxHamQtymfp+Jz89+LV71yqvWqL1R2RrVu7N6R6PcCevw4YiVj2TPnY3Z7rqbPJ863IpWSxrpEL5DMblwJkL+4alVrSzVPxyLpZuQPTvWF617DxZkYO+qNucnBqLVN9al/8Y6VA30Xl2u32gHTarMFccN68w/VYRcIq5d+ZKPFW3k5f5AYHqkFaePLITA4ZnjU3F4cXu3/WH/Wlbm9ldrobK5vOmRiCMzufpjc2hlrUTg4hCw/ZMVB1ZZOCIeBTsQ7sh4AQkBCNcXJ2Hju6ws8a4LW1tJapMp4GH1iYCMvCaSp8wFfl73utcFG8kl701velOcKIIQVqAIhMhvQr42rbSxCsX7VW688cYYHBwM8sgXGFInUyJQCwK7qBHjUtpFKqeqiUAikAgkAolAIpAIbDMCuHwiHat0vuuqnuPKuvIuNmlra2kbAiBbU7Cpu5/91H3x0Ve9P9715tUSNipbXXt1TrlNT//40kqP7ioX8dJmW2AtLNgOayrunehsBeWp7zgeZ2yj1d1+cd6ujyQ+U9QoMqrf88i2Bdbc0VPR100qz0/EQBF8sd3Qwtx49FdtOW6gg+IyDR0pdJiNUw919C4zO38K9rF858gGdbznYbZoYWUsqdNCHvYTAoUv3tu11VM5zmZPxVqudSlh2V7Z05HbX10c4oU7xekjsf5Ku4trNu9KBBKBLgSeeOKJ8v0SyHYrMD7ykY9EFQRxLjDRVb2RUwEQqXu//9/93d8NW0AJPghSNCK4aFSAR5Djgx/8YHEVAY9Dhw7F2NhYCL5YnVEWNPjH6o7h4eGANX089S74IxBl66sGRWfTiUAikAgkAolAIpAI7HkE0sBEIBHYHQjsywDIs58aiztn3xr3v/u6Vb20UdmqyutlFIGBuNt7N1ZUGLorxvun4nDJ+nfKChZuYro6f6pc7dC52uDgPR1T0T9+1+bJu/PJjvZP7+jdcXx2LO7r6FQGII6fWeNdC5vVYSjuGu+P2bG+GKiCN0QVdg+cPhKTQy6GYrII5KjTDU0UAZK+sSL8cWZy83ZqLtPeRKDcdm1lEHDj98vsTSC6rJrO7a+60Nj86XSE3fbb809xW3G9bO4psvI3EUgELhwB2zuNj48v3uj6jjvuiO985zthhYdrgQ9BECT8yMjIYt26Tx555JHyxeKe8ra9FL0EPgQeBGSsSBkcHKxb7Kr22C/T+z4cBV2sRHnuueeiqQCEQIuAk+Qc1oIgAi5WgtDjnnvuiZ6eHqd1pWwnEUgEEoFEIBFIBBKBRCARSAQSgR2JwL4LgHzhQzfHnd+4PR5YfBfIUr9sVLZUa72zIiAwYJuqIi0S+yvr9saoF5NPHe5saVXULVi4m8ogQMT0fWMxW/wb62tvdTU90hcF/x9TtrpqFecxHvaqnxgozmePx903PRQDtsAqAhZ9I9NFvEB+FPUHYmKePrbAmo2xYxMxH73ryp6fGIh2M30xMt0ORpQyizZ7bzoa/VMdfY+diij1G4iBdXQoKqz69ZJ1L1AX4Gi1Cpulwu6Ti+xjcYt3jVTbeimXDkf5MvZ2Nfa0otKz1eq0U27LVQSVquviuFin0L9oeZt/U1xzCBS+OTceUQTTWq2i/w8/GeNz+zs4tu72VwKMrc7472sV47q5XtltLRfQRAFNEZSNYh7upGKuWVxlNh9RTOVh+8DC1RK7yJ9EYHMICGxI3aT6gQMHwkqDO++8syT7BRwEQbyTAiHfXXdzUjZXy7ZbQ0ND8Xf/7t8tgyACDocOHYqf//mfD/k/8RM/EYIim2tta7VgQJZtvz72sY+FgMzWWlx+t9UtgjlVriCHra7Yq8x5dxDEllhV3TwmAolAIpAIJAKJwFYRyPsTgUQgEUgEdgMC+ysA8swn4g8eLbrl0V+NW995cyfdH18osmKjMuXnTQIMC+W7CRbajP06dxQk7kKnnuPM0kqRockqv03qLl138su6lZyiTu9ozGhDKmQu1Z+J0d6qXnFveR911pZdBii0UaSimYihySU7umXMzHTkFceZot2F1TqQsmaq2ixkeH/DwsyS3Uv1V+in/cXCLnuqNs53LI1ZbCBP9gIC3f64wM/3glEXb4Mxv6abL8NpIdasc/Fid/WdBTTF/BarUicOHUWsuJjnlsoTu13d3an8NiGAaP/lX/7lsNrBqgarLQRDrHY4d+5cOLcVE1J+eHi43H6qSdWsNrHVk1UggiCCDo899lhIdJIEJprUobtt22CRNzk52Z1dy7kVHYI6VWMTExNlcEfQBw7kdgdBYFDVzWMikAgkAolAIpAIJAKJQCKQCCQC+wGB/RUAueqW+OAnH4wHlqU74yf19EZlyjeZsloikAgkAolAIpAIJAL7CQErDKy6QPQj4634+Ef/6B+FLZisfEDCv+lNb4oqENLT09MIPFaWCHgIyFQCbHlV5Xnvx+DgYFW0bUeBCCthbrjhhlplCvCcOHEiBDuqhm0rph/kw1mwRx/oD3Xo4pgpEUgEEoFEoB4EspVEIBFIBBKBRCAR2PkI7K8AyM7vj9QwEUgEEoFEIBHYjQikzvsYAVtKCXIg3QVDvvnNb8b09HTYjsmqB6sxjh07Vq7AaJKAF/g4ffp03HjjjeX2VwIB9BAo8P6PS9lF73vf+8LqmDp1gLc2Jdt7XXnllfHAAw8EjAWDDhw4EPAYHh4u+6NO2dlWIpAIJAKJQCKQCCQCiUAikAjsWwR2neEZANl1XZYKJwKJQCKQCCQCiUAisHMQsMWUYIMVHlZZIODf/va3h1UPgg/O77nnnhAoaULrc+fOhRUoiP7f+73fC+/EsPpB0IHsL37xizE2NtaE6EvapoDPFVdcUb7bhM1stSWWYIiAk63IbImlb9S7pMqm8ERgzyKQhiUCiUAikAgkAolAIpAI7HQEMgCyhR5qtVrRamVqtRKDVmvvY1ANlVZr79vaap3fxsRjBUZrYLaEURRzZaYCoi3jEPmTCOwABBDvtlSy1ZXAA5WqYIMVB7/8y78sK7761a+GQER50dAfJP9rXvOakJxXQRCrT6qtr5oKvDRk0qabvfXWW0PQyTZfVtkI/nz4wx8u86wK+frXvx7SXrV/00BlxUQgEUgEEoFEIBFIBBKBehHI1hKBXYbAngyAfPnLX46m0y7r51Q3EUgEEoFEYA8hMPcnX4u9nnTXbrWR7n/+rW/HyiR/LySBBsS7baUEHqpACBL+tttuC6sQWq1Wuf0SQr4umwVbquCKNq0usQ0UuVY/0MNKk+Hh4RAMQPzbBkrdvZAEngR2Klu8dP7QoUPhHR+SfPg7qtvT0xN7yX527cSUOiUCiUAikAgkAolAIrCTEFj5HeT555+P5773vYv+/si23fq97ELViytoAAAQAElEQVT03it2siPTagT2ZADkDW94QzSdQLmwsBCZEoP94gN8XvrBw/fHGmnf5cFC2i/9fzF2wke6mHvznrXnVnhKfT/+2tjraTfbSfcffdlLY2WSvxeSAANi/f777w8kfBUIsfXSBz7wgfJdHwIQX/nKV0IQoi6bb7/99jKoUrXnfRe22RIE8O4RQRABkSoIQr+q7m4/Cmi85S1viWuuuaZ8vwl79cHHPvaxEmNlAkBW5vQUgQ+Y7HabU/9EIBFIBBKBRCAR2LEIpGI7GIGV30Fe+MIXxmUHDlz090em7vXvnuzbK3ayI9NqBPZkAGS1mZmTCCQCiUAikAgkAolAIlAHAldccUUcOXIkvOBckMEKDO1aFWJFiJUZw8PDoZ78OpJVJ95zgfDXnpUQgi3kIP5HRkaCLmT+xV/8hSrblLZHjBUebD506FD5jpM3velNMTQ0FN5/8thjjwUcBKKskpmens6VH9vTLSklEUgEEoFEIBFIBBKBRCARSAR2AQIZANkFnbQrVEwlE4FEIBFIBBKBRGDfIPDe9743rEKw2sLKDCsxvG9ibGwsqm2Y6gTj5MmT5WoTbV555ZXlSgirHqrAgNUgVqAIBAiEqLeXksCO1TYCHFbWwFtA6MYbbyxXhNx6663x3HPPlatv6lx1s5cwTFsSgUQgEUgEakQgm0oEEoFEIBFIBHYRAhkA2UWdlaomAolAIpAIJAKJwM5CYL9qYyWCVSC2nBodHQ2BkJ6ennIVhmPduAgAWO1gtQe5VoIIBlgFIRhw+eWXB7nOY4/+CDoJ+Fhpc/3114dtsWAhEGXrK2V71PQ0KxFIBBKBRCARSAQSgUQgEUgEEoGLRqCuAMhFK7D7b5yPiYFWtFpVGonp4t/I4nWRPzK9+83cFgumYxluLViuJXijesv7Y2BiPmJ+IgYW+6Pd5vzEwFKfZf+sBfKlzXvmc3HDjRPxm8+sVOPb8Zu/cGe86MYi/cLnoujdrgoblXVV25OnXX4/MLEClz1pcI1GJXY1gplN7TMEqmCD4EPTpguynD59utz+ydZXVpnY6sm2UAIfDz/8cHjvyIEDB5pW5ZK1LwhkFciJEyfKVR8CIrYfs/Lmi1/8YmxHP1wy41NwIpAI7DQEUp9EIBFIBBKBRCARSAR2DQIZANlyV/XG6MxCzI33R/SPx9zCZAwV/yYX5qKdNRcLk0NblrLnG5geKQIShyPOdL3490zE4SJwsSw+cd567f44czyK7piLmdHeiN7RmJkbj/7i3/ic/pE1E+rE8TPZPzvNuR4/FS/6B/8yHltDr8/8xq/GJwbfX75w/ezgF+Pgb3xlsdZGZYuV9ujJ9EhfnDpazDULxVx09FT0LRs0e9TomszaOnY1KZLNJAK7EIFqFYjtp+pW/4knngjvtLDKQdtvf/vbyy2wXI+Pj8sqV3w42ctBD/Z1J4EgKz2s/LDqRpnAh+Q8UyKQCCQCiUAikAgkAolAIpAINIVAtrtbEcgASJ09d+3VUdDtdba4T9qajpHDU2XAYlmsaGiyDCxNHW6v2ojYbL31YLs2rl7RQf0H+9arnPmXCoHrjhYBjuPxcyvlP/O5+MAfviV++ZaXliW9t/x0/Nwf/tv4jKuNypTv5TQ/EfdOHY+7BfsKO3tH747jU6eL0VJc5O/GCCR2G+OTpYnAJhCwGsN2VJuouukqtrbybgvv9HjNa15Tbq+F9P/whz9cBkGsgLjmmmvCi8AFAgRiNt34Lq9otQubH3nkkXILrF1uTqq/mxFI3ROBRCARSAQSgUQgEUgEEoFdgsD+C4B8/v649Z03t9MvfSKe7eqoZz811s4vy8fi06u23+mqfEGnXVusdLZ1mh5pRasljcRE93ZMZV4ryq2bovu+om7nqe75rvoj0111bH1TEHoDy9ooFO3Ka3XaWJJftKt+Jz82JbNoc9qKjY31LGrF9KKdK+Uo7aTp01GEP+LoTSuiE0Vx701Hoz+m4vR0cTG9yXpF1fzdgwh840/jsddfEUte8rK45vWPxYOPF7ZuVFYUN/l7ydueOxuz/QdjKZTXFwf7O2Pmkiu3wxVI7HZ4B6V6uwGBn/iJn1hciVGXvrZ66unpicHBwfCuixMnTkQVCPmVX/mVsO3ToUOHwhZQdQdfYhf8wMCKD6thdoG6qWIikAgkAolAIpAIJAJ7BoE0JBFIBHYnAvssAPJ4/PYDr4z7P/lgPPDJD8fPxu/HxKeqKMfj8S9n39opezDu/z9FfPSTmNUL6NgnnyrCB+368xPHYmy2fR4FZTs6cyaOR39UWzANTS5dj47OlNsx9Y/PxcKCLaDm4ujZh2J++r4Yi/GYk2e/ps5T3b1d9SeHbPnUaevkaPT2jsbJ9t5bcbJ8Inw6Ro5FnNSGbbmePByCJk8dPFPI6tw3txBzB5+K6UL7iYG+OHs3HYpUylS/sGCZzCLocm/EmaLNcoupdfT07o17p9jcacsWYcuWeET5M//Uk8Xx2lWrM4rMQvDVcW1x8uRT87HZekX1/N2DCMz/u29GvOZlxWhabdxGZatr762cclzk6rOL6tTE7qJgy5sSgW1BYGRkpHzfh1Uf1fstqkDIo48+Wr7vY2xsLPbT9lcV8II/X/nKVy71Oz8qdfKYCCQCiUAikAgkAolAIpAIJAKJwI5GYJ8FQK6Ld/36LfHyskuuijf3v7Y8a//pLot49htfi55XvKJdtIm/5bYzs2PRZzVFkY7F3SEOsd6t8xP3xtR6hQXFOzpZBDOGJmNhpjiq13cw+uPJKOIArjadSjmLevWVQZmp03MxOrr8vSS9o6MxNP9QnIrxuKsqIr8IcqyKWRQBj1NH74qqWqi3lp69ghezcXYu9vBPmpYIJAKJQCKQCCQCdSMwPDxcEvwf/OAH4/Tp02ELLKs9vAvE+X4MfNSNcbaXCCQCiUAikAgkAheKQNZPBBKBRCAR2I0IvGA3Kl2Pzs/E52e/Fq965VWLzXVvgXVfvD8++PeWyhYrrXsyFJNFsKC9gmMhZkaXNqRZdcv0SByLo3F8VcHaGfO2vOobi9m1i8+bu7SyZCFK/VZFNDpN2A6mc7reYXasL1r3HuysLllea7WeMDkTcbgVrcMbhHuuLtd4rB3cmX+qCPtEXHt1b/Rust5yrfJqryDQ+8orI77+rZhfw6CNytaovqeyynHx5NLqsz1lXMPGJHYNA5zN720EGrZOgMMWV+Pj4zExMREPP/xw3HbbbeX2V7/3e7/XsPRsPhFIBBKBRCARSAQSgUQgEUgEEoFEYK8gsG8DIM9+6r746KveH+9681JXvvzvjccD5fZYD8b9r/hY3LriHSFLNZfOLvjsoZFonT5SBEiuPv+tnXd3HIuTsTA3Hv3nv2PNGrPLlmBMx8jI9Jr1yszZszFXnqz9RzBl7uip6BuYWCKiN9Jz+nRMxfE4YzuttZuMGDpS1JiNUw+tprbnHzoVs3E8jgwVNw9tsl5RNX/3IAKvuCLe8kd/uuR3z5yNT/zRW+Lm6wpbNyorivf0r9Vh3ePWSq7ZzpjZ04bXYFxiVwOI2UQi0BwCd9xxR3gfyODgYNj2qTlJ2XIikAgkAolAIrA5BLJWIpAIJAKJQCKQCOw+BPZlAMRKjzu97+PdmNO1O+3lf+/2+Kmv/5v4fPWKkLWrXWDubIydPRIL663AWNFaSf4fP1MES3pXlKy47KySWJFbXvbedDT6p9rv8ZAxP3E6DlZ7XK28b+iuGO+fisPdAZIiuDEx7c6lVG33dV8nf309vStkKvrHu7bLirV+hmKyCJDMjvVFt+iYHom+sSL8cWays93WZuutJSPzdj0CV/1U/PLPPBYf+MS3S1PmH/tixLv+Trzd1UZlyvdy6h2Nu49Pxb0T7QCi8RjnHXN7GZALsC2xuwCwVlXNjESgcQQOHDgQ733ve8MWWOfOnWtcXgpIBBKBRCARSAQSgUQgEUgEEoFEIBFYhcCuz3jBrrfgAg34wodujju/cXs8sPgukE4Dn78/bv3Q452L4vD52fhcvDquupBdsIrb2r/TMdLqi4K7D6R+a2QiJgYOR7kJVLlVTREYKK+LgEjfSExMDIQdotTtDgBUwYtWqxWtY6eKplfXb7WKsj7bYykrzotrQYNCcBxDiBYE30wRXJiyDVVRdizuitFOPGX6vuq+kWjHMnpjdOZMHJ86HK1Wu63WsYibhiJsb7WkYzsQMaXNQuG19RyIgQEYHI+7b3ooBto3R19RvzBk9a/3iCx0tsuqZB+OOLOwEMviReetB9vWIp6tVseOvrGYLXrgcHVdHNsq9UVrPZ1Wa5k524HAM5+LG26cin8W5+I9/+DO+Mddw/Lt73l/3PLIr8aLbrwzDj790/HoLS+N6mejsqrOXj0OTc7F0VOFLxd+3Xf27vMHTfcqEBdhV2J3EaDlLYnANiLgXSDve9/7oqenZxulpqhEIBFIBNZDIPMTgUQgEUgEEoFEIBFIBHYbAvsrAPLMJ+IPHi266NFfjVvfeXMn3R9fKLLizUfjZ//nrvxfi7jrk3fGTyq74FQECArivnzfhuPkaBFYWGi/f2NmNHqLf6MzneuFyRgdnWmXFXWXkf2CF0Ve2c7MTMyU58vrl2VlftXe0nGminSUQYN2/mJeYdPQZDtvodChiHEUOX5X6D5D34jelTpWbVJ4TT0LfWe0PxlD3eXqE7NmWiF7mV7dN2xUr3cJ63VwWYXZhjp1y83zbUHgqp+KRx++P37QSb+zbKHWS+MXf6tT9p5rVqizUdmKqnvussvvt8uf9wyGid2e6co0ZE8icPnll8cHPvCBPWlbGpUIJAKJQCKQCCQCiUAikAjsCgRSyURglyOwvwIgV90SH+y846N618cDi0GOq+Idv/5grM7f5T2c6icCiUAikAgkAolAIpAIJAKJQC0IZCOJQCKQCCQCiUAikAgkAolAIrC7ENhfAZDd1TepbSKwkxFI3RKBRCARSAR2KQJ/9VfPxYMPfTb+2//uo/Hsn34n/l8Pf26XWpJqJwKJQCKQCCQCiUAikAhsAwIpYgch8Ow3/zRmH/+f4rH/35fjX3z0E/Glf/tHO0i7VCUR2JkIZABkZ/ZLapUIJAKJQCKQCCQCiUDtCJz946fin/7f/5v4D0UQ5IbBt8ZNN98U5/7nZ+JXirxvffvf1y5v7zWYFiUCiUAisHMRePBz/zbe/+E/XDPd88+m4zv//7/aucqnZolAIpAIJALnRWD6X/3r+NCH/7v4sSuujP/zsZ+Nl7z0v4jpf/VwTP6z34//+B//43nvzwqJwH5FIAMgW+j5Vqvzgu39eEybo9XaX/1fDZUX3XhnZLqzgmPf+UGrtXm/r0BqtTZ/T6uVdVut9TGoMM1jInAxCAhw/POTH4t/8r474x1//0hc+7ffGNe99S1x+7Hby+vf/PA/j+eff/5ims57EoFEIBFIBHYAAv/fP3o6/svXvzre+dN/e1X6zl/+VXzjz7+7b05vFwAAEABJREFUA7RMFXYlAql0IpAIXHIEHnv8C/HkH8/F+/7ru+LwkZ+JH/+Jq+PGn/478Yvv+YX4m1f+WPyP//r/c8l1TAUSgZ2KwJ4MgHz5y1+OptNO7dDUKxFIBBKBRGDvIzD3J1+LvZ704k60cTM60f3Pv/XtWJnkX8r0+x/9RPwfi8DHZS/+G/GDQpHu9JriC9Srfvy18T8+nF+cCmjyNxFIBBKBXYvAy6/6m/HjP/7yVemyy35419qUiicCiUAisN8R8JDSx/7gdBw9dnssvPCFq/4v/3+46W3xzJ/+efzFX/6HVd9B3Pvc97530d8fYb+Z70C7vc5esZMdmVYj8ILVWZvK2XSlhYWIWlMheVl7nevoyCku4w1veEPjiZyFQpFMC0X/ZtoPfsDnpf1g62ZshIW0mbr7tQ58pP1qfxN2w1PqK4jqvZ52s510/9GXvTRWJvmXMtkf+Mde0xPf/g9/tWb6sZ5Xxf/74Ufjn//eP8+UGKQPpA+kD+xCH/j2v//38Zf/63+K/+U//q+r0nPf/36cmT5zsf2a9+1Cf8jP8/z/TPrA3vGB3/ydD8cLf/hF8YO/9kNr/j/e/+9f1fvj8a1//7+s+g7ywiJgctmBA3Gx3x99f7nYe3fTfXvFTnZsNRUUe0HmF7/FSUF9F7zvpT3fqj3ubzwAQkimRCARSAQSgURgbyCQViQCuxOBv/qr5+KHfuiH4s//w3Px7Hf+cs30/A/9cPynhVb8ncG/kykxSB9IH0gf2IU+8J/99b8ef/b95+Ppv/rBqvSfXvDX4k2H3pT9ugv79e+kzum36QP73gded/VPxGV/48Vr/h+++r9960d+JJ57zhrv3fl9ZWdqnVrtFQQyALJXejLtSAQSgUQgEUgEEoFEYB0EfuRHLov/rEg/9B+fj7/5N/76muk/fPvP4/XXvC5e85rXZEoM0gfSB5b7QOKxK/A48MM/HD/6wy+KV/7ID69KP1wEwa+88spdYUd+DuXncPpA+kD6wHIf+N+9+b+M7/75n6/5f/jq//bf/eaz8ZLL//N1vg1kdiKwvxHIAMj+7v+0PhFIBC4QgayeCCQCicBuReDmn3lbfOlz/yZ+9MV/fVX6Lwqy7Kn/6YvxX934v9+t5qXeiUAikAjsewRaBQIv/muteOkPvWBV+iGFRXn+JgKJQCKQCGwegZ1S82Uv/Ztxde9r45k//uNV/4/3f/sfev778a1vfDNefsXLIn8SgURgNQIZAFmNyQXnTI+0otVaSgMT82Uby/JHpsu8/LMOAvMTMdCFIbjmJ0aiA2XnpukY6arTao3EEqrzMTGwog+WtdmuOz8xsNRXhHRazsPORWBZnw1MRHt00berz5flK9sfKbGpo5/Tj+pAMdvYHQj8Vzf+VPzlt/99fPYPTscLn38+fqRQW3r+L/4yPvKhyXjz335jvPpVryhy8zcRWIVAZiQCicAuQOBFL/xr8fFPPxb/zYf/cFV6+tlvx4t+6K/tAitSxUQgEUgEEoG1EPiHP/v34+GH/lU88W8eW/x//I8UFf/0T75e/l/+8NsG4wUvSJq3gCR/E4FVCGzDyFgohG5XKkRdgt+hyYVYOHO8Lfn4mZgZ7S3P5cs+fqYonxwq8/LPGghMj0SrbyyuhdNCgVWRjpxuRd/Yk0uV1Wkdjuiqs3Am4nAREGnHMXpjdGYh4N0/Ptfug97RmJkbj/7i3/jcZOiB3tGZsk4U/bRwUX2ypFKebQcC03Hf2btjofCJMs2MRnt0RUyP9MWpo3Nl2dzRU9HXdoTtUGqHyEhs6uiI9KM6UMw2dhMC73vPL8SLf+SyGPvH74lf/af/j3j/L91dHH81bvrpG+MdN71tN5mSuiYCiUAikAisQGD01hvi//qOt8RtP/23V6V7fm4oXvfqH1txR14mAonAxghkaSKwcxC4/MV/I/7p++6Mr//xXBwf/vkY/7X7y//Tf/KjfxDv/vn/S/S86pU7R9nUZJcjsBaPz6S18uVtVKZ8q0n7W0vbEADZmoK75u6hyXYQZOrepVULBWl/+shCJM++US9Ox8jhqRC06MZJ8GjhzLVxds69a9eJAvO58f6YOtxe3aHm2unauLpizTsV+g/2dc7ysKMRmH4qDt4ldLVCy/mJuHfqeNzdCTb2jt4dx6dOd60IWlF/L15OJzZb7tb0oy1DmA3sTgRuLgIdJ//bD8UdP/cP4+7iS9TvTHww3vi3Xr+xMVmaCCQCiUAisOMReMl//iPxt3785WumDH7s+O5LBROBRCAROC8C3us3Uvwf/qMf+XD8vSM3xYd+/d448V//3+LlV15x3nuzQiKwnxF4wb4z/vP3x63vvLmdfukT8ewaADz7qbGy/Lc/v7pww5yCkD9zfDbGjk3EfEGsDZw+siL40bXVSqsVrc4T69Mjxbnr1kARPOmqU27rU5D/ZVlVp3Ms7+2qq06ZV2hItuuVqShfktWK4rKo3P27dnvd2+yU90yPlNtItbf6WvserU4v2tWts5KuNH06ivBHHL1pRYRClQLPMiiyQZ3em45Gf0zF6Wk3ZNpbCBS+de9YjPUV/lOOhS7r5s7GbP/BWApj9cXB/v3kB4lNlzdc/Om+96OLhy7v3BsI2O7KfsJ7w5q0IhFIBBKBRCARqB+BbDERSAQSgZ2KwMGfuDoERHaqfqlXIrCTENhnAZDH47cfeGXc/8kH44FPfjh+Nn4/Jj71zPL+eOYTMTH71vjZG5Znb/ZqaHIuxmMs+o5FnCzZ+1j6mb4vxmI85mznY6+mzhPr5T39EcfPzMRob2+MzpyJ49Ef4ydt9zMUkwvFdX/Xfc61vU57Yeunon2rKsptg4rz6NyzJGshNBGLPwWhOtAXZ+9ub0FVbuk1dbgMklTbRmlvcqiod2/EmcKGcquv9XQogjD3ThU2zBXtdclfFNc5mX/KNlfXrlqh0SkuDxvW6b06ri1qPfnU0pshisv83RMIGAuF/xS+dubaYkyVAcK2YaVPXHv14nZY7dz99DexqaO3048uCMWsnAgkAolAIpAIJAKJQCKQCCQCiUAikAgkAnsfgT1n4T4LgFwX7/r1W+LlZTdeFW/uf215tvTnmfj0/f8m+u+8Ja5ayry4s9mxuG/lqoShyVio3mHQdzD648nYNG+/Ftm7lfZWWjX/UJyK8VjcbUjbBfG8PEgSEUXA49TRu8r3aRRXYRuqNW0qAxOznS2sypr5JxG4aARsiTY3HjG2alBddJN75sbEZs90ZRqSCCQCiUAikAgkAjsOgVQoEUgEEoFEIBFIBBKBRGC3I/CC3W7Axev/THx+9mvxqlcuhTqe/dR9Mdt/V7xjKeuCm58esfRjIebKd1PY0mp1E+WWUn1jMbuiaOpwq9xaqtU6HFPdZfNPFaGS7ozl5+u1t7zW8qslWZ33Z9gKZnmVVVezY33RuvdgnOy8d6G7wmod2itXgk2Hl1nTfVv0Xn1tcb1xIGjDOh1srl35ko+i1fzdWwiU2509+VRY61P6ROd8b1l5cdZsCzYXp9qOviv9aEd3TyqXCCQCiUAikAgkAolAIpAIJAKJQCJwKRBImYnAHkNg3wZABDs++qr3x7ve3OlRW1/9D6+Ov//3Lj76IQhw+ohtrCLa20Z13gfSERHzEzHQasWxOBkLc+PRX+V3jsfPLES5ZZUtrzp55aEITsTBvvJ02Z/ztLes7oqLtqy5GO+finsnUMpFhdmzMVcc1vu1Bdbc0VPRNzBRktBlvY10mD4dU3E8ztgCq6y8xp+hI0WN2Tj1UEeH7irTI+UWXLFBnfmHTsVsHI8jQ9035vmeRaBaCWUFVbe/WsE0u8/9ILG5cLdPP7pwzPKORCARSAT2GQJpbiKQCCQCiUAikAgkAolAIpAI7G4E9mUA5NlPjcWds2+N+9993VLvPfvv4lw8HPe98+a4tUj3PRrxuV+7Od678h0hsfbP9Eg7sNG9ZdTQXUWQY3Ys+so3h0eUZP3xM1G+O2PtZtbMnT795JovCV+zvYdGyperl3vbr9naOplDd5XBkMMdXctaRXBjYro8W/zTO3p3HC9sqnYiWlOHsrZ3hUxF/3jXdlmx1s9Q3DXeH7NjfdF+qXqnTiF74HT1EvmhmCyCKOp0qxfTI9E3VoQ/zkwubcnVuT0PtSNwyRucvu9UHK32aOsdjbuPLwXv+GGc19cuuQmNKZDYXCS06UcXCVzelggkAolAIpAIJAKJQCKQCCQCexiBNC0RSAQSgT2FwL4LgHzhQzf/b+y9B4CdZZX/f77vDdW2FgKEoquw7q4UkaaAHVFkpaiL5bcKNlBQitK7QEghIT2BgA0XC6IC0lZd968ruJBQBMUCAkIKTQWVlmTu/Z/P897nzjuTO5mZZJLczJyXOXPOc9pznu9z3nvvvA8zsWMXfMi+3fq3QJr7ueux9u3vXt2i499s9qaTrrYJ/f5GiD/o31PGX3nq+YD+ejt822PsJtLPfbdpz2lm+x1seyBLpkMud8tNdsy2h9vhh29r/hzf5r57T5t2L/n4E1huO2Sa3esHAefOdXlbjyEuTVT+pkb6sze98x0z1zyRHwxsZ6fxp6o8fs8UUx7EXN+ai3w+r01t/kmrbezoG6+zw3I+5jrES97XD26m7Wllim3t8OvLw4i5/GkrP41oW8O2e9qee3rumw6z0/a71qrzW5uL35ZpNA84JOpy8rm/1uM06SJrNK4zY97s826z61r/Tgm4de+D5DmgbY/xPZjrYc2x6/Ja5PW3KSdUnYIAvev7JZV7l3+7Kpe370X32MGXb2uSbNu7Txv0wWLOs07ywGbItm1E99GQoRiJAoFAIBAIBAKBQCAQ6FgEorBAIBAIBAKBQCAQGOEIjKwDkIVX2Hd+6jv+07Hptzz4TY8PvG+KzXfVyn9t4wcH+U9XNaz7mb0fFPjD+fJPWrn9xqNtm22Othuz7sYbm/JFdtFFbk96/nxWJd+N+9m1flBy8D3Z3uT3/Kud6wcq97bN1/RpNH8rourjxfEPJrdqYk7qai2+Tc1uSwcU+Dp5CrN9OYzweRhU87fW5Gu70e3UULXj7/nafuWcPkeq70bHaznHXvWRv+VTwS3n6I+vqJ5W3hDWGgLV3vG9XH67Knu+vHGtlb1GJg5shhDmkdRHQwhbpAoEAoFAIBAIBAKBQCAQCAQCgUAgEAgEAoEORSDKqiIwsg5Atni/Taj8lkf5Gx/H2i5VRJryLkdd3f3vgzR1a4Vtd7Dtt02vmbfZzw7erpcuhoFAIBAIBAKBQCAQCAQCgUAgEAgEAj0RiFEgEAgEAoFAIBAIBAKBwIhGYGQdgAzxVs/VrZZpiFM3021jR1/U7jch+tI3w4IFAkOIQHePN1JWySyTxbVOIRDFrrsIdN9z3ffhuruaqDwQCAQCgUAgEFhzCNw7bU9Lf/mWPyHKb9Gvuak7bqbAovzzztEPHdeaUVAgEAisBgQiZSAQCHQjEAcg3ViEFAgEAkiUqkgAABAASURBVIFAIBAIBAKBQCAQCAQCwwuBWM0IR4B/s/BX/DuC2x5j253W7n8uGzkABRZmgcHI6fdYaSAQCAQCgUAgkBGIA5CMxCpySSYFSYGB1KkYrFxdK7o1pJXLKa37cRkXad1fi7R61hAYDR2uGcvggUAgEAgEAoFAIDBIBCr/dtpI+2fjlkMqsPATkO5/l3PE98NyDRKK4YVArCYQCAQCgUAgIzAsD0DuvPNOW92UAcz8IptvQYHBcOyB3OPtecPVQWaBQWCwunvAb7VeX/f84T4bzsRy19X1Ufujjz1uvQl90FpAIKYMBAKB1YrAgWf/xPqiHhP3+BNU99q0Pfe0afe6Rw/99Xa4mvrrD6/8D2aH2/Xuav79cGV5ADn6yp1yDe7bTw/a3/qi3pn4U1NS83+ESH9vyde15zS7ftqerTXtmRbfjKTO7O+8h81YZzOX2+R5gM2IyXLyaeLWQ+/zZjz70jdLGAi75Mcftr6oZzzz9ldzjmB9eU/LP1ElNWMTdu5H7VnnPKvXZj94VfEVCAQCgUBHItD7Z5ClS5faM88+u9I/O7LIdfXnssHUPVzWyTqClkdgWB6A7LDDDra6qTeUhzV2tk6nqC/2aGV6wFZwNfyZ70im3997n43k9Q9k7YGRHw0NwX3S7jbc9lWvtOFMrHldXR+1j97kZdab0AcFAoFAIBAI9I3AvdPOtbnZvO9F/jmrkei6w+baleUJSLaaXX++HbPdaXb0Nt0qpB45UDSpL33TPHTMH9Yfcsx2dp1/UGpA+dcMbjrGzrWvpfU0GtfZdsccUh4Acaiz7d12Gr6J7rGDL882yrrH7r7psDLfPVNtD1QDpL7W3Jd+gGkH5rbHVLunuZ6pdrldm05t+glti50fpmx7uR18T9kLDcfO3t087Kmm69R+qNa4huWYLhAIBEYmAr1/BllvvfVsow03XOmfHUFxXf25bDB1D5d1so6g5REYlgcgyy9z9WgOqxx6rJ4ZImsgsPYRyH3uP7/Y73s98F/71UUFgcDIQID7L1O+D0fGyodklZEkEAgEAoFAoFMQ8EOAbSWTtrVjbupVFA+/7z7Ypu6R9fxmAL6yd9t1ls8RzObau8lx5YHW6FaWQcvlKNX8tsQhPXI39auB3Xvt5WZTj7d9l8t9mJ3WOq3Z1w487Ca7+x53uvf39itrrol1JWyaNjcb9j3+1bZF7k03HWMDx7MZ3BdGTfOQsWpt1YOqll7W8zddzNpid/2VNvew6kFXBbtUbBO7KzuzH1KJ8S0QCAQCgUAgEAgE1hQCbeeJA5C2sIQyEAgEAoFAIBAIBAKBQCAQCAQCgUBgSBHYY2r3bwXsUcm8ndm1h1xuBx+/X0W5jR19Y/l//V9n7648LC9/G+Kefz3X1P23kMza5vB0fend1DFfe2RcyvXymyP5bIdDgZu2+yfbpl2xrbh7KgdH7pjW3BvPFejdNORfrdoafnz1bmttVUtf/S2YVZl9GPbDqsARsYFAIBAIBAKBQCCwHAJxALIcJKEIBAKBQCAQGFYIxGICgUAgEAgEAoFAoLMRmHuMXX7w15b7c1YrKnqbo0+zw+ae2/wzUu7ZV46+9B6yOr622e9gs2POt+uXSz7Xzs3/7se90+zcuYfZgfyayDb/ZNvd1NefiLrXyl8owXG5hH0r+lpzX/q+M61my3b2T9t0T9EWu30P7LnPVey6Q61T+6FSYoiBQCAQCAQCawKBmCMQaINAHIC0ASVUgUAgEAgEAoFAIBAIBAKBQCAQCKzLCKxTte8x1b7W+vNQZeX3TtvTpOafwPrV8naz8k8hXX5t8x+XaJMjZepLn4yr4ds2R9tphzX/LBP1t3714TDb7u5tyzVte4xtd91FvgLm39cuuudgu3zbcq0S/HA/QOFPgG1rx9x0kx2TbR53E39Cas9p1lw1CZanvtbcl375DKuuoc60FlmPP2HW0r/brIVBc7q22Dk+121XweByO/iejF0zLrEO7YdUW3wLBAKBQCAQCAQCgbWJwMg7AJk3xT7wvv1LOu4KW9RCf6FddVxTn+3Tb25ZQwgEAoF1FoEoPBAIBAKBQCAQCAQCgUBgNSFw5Rlvs76ox5T+cPvGG49u/ikn/rzVjeVvfPSh3+boG40/BZWoFecPwxsXNQ8OzPa9qGE3cnDSRw7rS9+jsIEN3vz9q60v6p2BulLdjUaPf6fkQK836/OfuEqx1Ilvi/Iayz/vlGMSv2eq7UEQMS1c+sdzKLD45N7fsL6IkrqJffK15/XkxVJz1jkv1dSe11vuaVqn2xulA8ruXmg0+yZNxjw9Y9dUP6Tp41sgEAh0IgJRUyAQCAQCyyEwwg5AbrZZ397Kpnz3avv2d+fYh+1Sm/a9hT1AedNJ2Jp01O49bDEIBAKBQCAQCAQCgUAgEAgE1g0EospAIBAIBAKBQCAQCAQCgUAgEAgEAoERdgCyux056f02Ju37FrbrHq9MUnwb5gjE8gKBQCAQCAQCgUAgEAgEAoFAIBBYawj0/E2FgZXR8zcjWjH8FkXrNz9a2hACgUAgIxA8EAgEAoFAIBDohUDRazyChgtt3k332dZbbdFjzT8b3/1nsGbN62GKQSAQCAQCgUAgEAgEAusMAlFoIBAIBAKBQCAQCAQCgUAgEAgEAoFAIDDSERgJByBt93jR9863b2x9qh25azZvYQdMav7pK/5E1klvtZ+Nn2Lzszl4IBAIBAKBQCAQCAQCgUAgEAgEAoFAIBAIdDICUVsgEAgEAoFAIDBiEdhqyy1s7pe+Zhd/+VK75Ktfty9/7TL76te/YZde9i37+jcvt8u+/R375ne+a5d/90r77pVX25U/uNZ+cN0N9o+vePmwxmxEHoAs+t4xduxNe9mUFf0bH7vuYW+yP9rCnv9EyLBuhlhcIBAIBAKBwHBCINbSaQh0dXXZc88912llRT2BQCAQCAQCgUAgEAgEAoFAIBAIBALrNAJl8Ttsv53tt+877d/229f2f89+duAB77GDoAP3t/dCBx1g74Pee6C9H3rfQfZ+p112fl2ZYB34PnfWVLsImjnFLoRmXGBzoOmTbTY0bdJyqxhxByDzp+9vxy74kH279W+BLIdJqZh3k/3MXm5b9PwLWaUtvgcCgUAgEAgEAoFAIDBIBBr1uj0bByCDRC3cA4FAIBAYJALhHggEAoFAIBAIjEAEli1bZnX/eWMELj2WPMIQOOzIY+zvf/97n3TE0ccth8jIOgBZeIV956eOwU/H2gfet3+T8p+5utlmtXRuG292/HePtV3cPb4CgUAgEFgXEYiaA4FAoLMQqNe77Mkn/9pZRUU1gUAgEAgEAoFAIBAIBAKBQCCwziPwxBNPWlfXsnV+HbGAQGAgCHzhxNPsqaeeWo5OOOXMtuEj6wBki/fbBP59jx6UDzl2tyPb6tviFspAIBAIBAKBQCAQCAQGhcDSJUts4aJFg4oJ50AgEBg0AhEQCAQCgUAgEAgEAoHAiEKA3/x48q9/tXpX14hadyx2ZCNwxjnje/wWyFljJ/YJSNGnJQyBQCCwjiMQ5QcCgUAgEAh0EgL8H1n8GyD8cNJJdUUtgUAgEAgEAoFAIBAIBALrOgJR/0hG4Pf33GtjNt/MGo3GSIYh1j4CETh/ysx0CDJp6qwVrn61H4Bw761JWuFqwxgIBAKBQCAQCAQCgcBaQoAfSP7xFS+3X955V/x93tW5B5E7EAgEAoFAIBAIBAKBQCAQGCEI/OUvT9ijjz5mW4zZfISsOJa52hHwc7T0LN8nctHMvzGGQ8iZeo+zfii5l7HCrzmXfG2Fdoyr/QCESYLWDgIxayAQCAQCgUAgEAh0FgLP23hje9ELX2i//d3vO6uwqCYQCAQCgUAgEAgE1mkEovhAIBAYeQjwp6/4n6v+8RVbm6SRB0CsOBAYIALD8gDkzjvvtNVN4HvPH+6zoMBgJPVA9H3Pfg88euLR7l4IjPrHqB1uK9KNFExXYZ1r/b2Z2h997HGDnnjySXv66acNjh7acosx9sQTT9jtd/zSli5diiooEAgEAoFAIBAIBAKBQCAQCAQCgQEjwG9+/Ox/bzR+tthoo41acfzsAfGzCMTPG888++xK/4xE4hX9fDpcbMNlnaxjhNGAlrsGDkAaXsjqJp8ifTGP2Q477LDaiem2fdUrLSgwGEk9EH3fs98Dj554tLsXAqP+MWqH24p0IwXTdXmd1D56k5fZM888bX96/HGGxm9+JKH57dX/tK1tsMEG9rOf32SP/+lPTW2wQCAQCAQCgUBgZRGIuEAgEAgEAoGRggD/5sevfn23bfOqf7QXv/gf2i77d7/7rfEzyXrrrWcbbbjhSj+/JPm2I+D553BZJ+tYdeL5epXIWB33JQ/Ur6/4vvTkXTVaAwcgq1ZgRAcCgUAgEAgEAoNCIJwDgQ5CYNHixfaYH4Lwg0fvsjYdvYm95l9ebXff/Vv70X//JP3bIL/7/T0WFBhED0QPRA9ED0QPRA9ED0QPRA9ED/TugVvmzbdrrrvBnnrqKfuXf/4nq/7mhzWvjTfe2G697bbmaASwWGIgMAAE4gBkACCFSyAQCAQCgUAgEAgEAoNF4OVbb21v3Gsvg5tfHIJcf/31VqUf//jH9uAf77fHHnnEfve73/X4E5533XWXrQ761a9+ZUNFv/71r22o6O677/bDoKGh3/zmNzZU9Nvf/taCAoN1oQeixujT6IHogeiB6IGh7IGh+ixFnqH8nDdUnz3JM1SficmzOj63k7P6J/7vu+8+e/Ivf7Jf/+ouu+GGG3r8XMHPGPy84T92pJ9B+DkEOSgQWNcReOSRRw16ePHDtmjhIlvw0AJ7CHrwIXsQ+uOD9kfogT/aA9D9D9gDTvcnut/uv/9+iwOQdb0Lov5AIBDojUCMA4FAIBDoGAT4m7v8DV743nvvbdCb3vSmxPfdd1/beZddDf7Od+5jb3/bW+1tb33LoIiY1UF7v/1tNlT0jr3fbjvuuKPBV5X2ecfeNlT0zn3eYUNNO+2005DnHOoahyJfrHPoe2co9mVlc8R+xn6ubO+szbjo2+jbtdl/Kzv3cOzbdp/LXvva167U57WV/JzY9jPmUH2OJU9fn7W333779Pm9L3t/+sF+7scfjN71rnelnx/4GQLiZ4s3v/nNScfPGvzsAXXMD0RRSCCwighsueUWtqoUByCruAkRHggEAoFAIBAIBAKBQBUBfhV92bIu++ODD9qDTtnWe5z1wQOBoUEgsgQCgcC6iMATTzxhjz76qC1ZsiSVP9hxCopvgUAgEAgEAiMegf/9+c97YFAdF0U8/u0BTgxGHAIj7w6YN8U+8L79SzruClvUa8vnT2/aks8Um9/LHsN1AIEoMRAIBAKBQCAQWIsI/MOLXmhPP/NMqqD3vwHC+PE//cnyr6cnp/gWCAQCgUAgMOIRuPmWW+zPf/5zC4fBjluBIQQCIw2BWG8gMMIReN7zntfj3/zo/W+6Q/GXAAAQAElEQVSA/O3vf7d/+IcXjXCUYvkjHYERdgBys8369lY25btX27e/O8c+bJfatO8tbPUAhx/n26luww4da7u0rCEEAoFAIBAIBAKBQCDQPwLbbrONLVr8sG25xZbp7+/mfwMEzt/ihfefZfAeEREIBAKBQCCw7iHwD//wD/bAAw/Y3/0BFdUPdkxMUCAQCAQCgcDIRoCfMaCMAjL09NPPmCR7yYtfnE3BA4ERiUAxDFe9giXtbkdOer+NSR5b2K57vDJJ5beb7eafvtWOP2r3chjfA4FAIBAIBAKBQCAQWAkENtpoQ/vXf3m13fOH++yRRx+zxx7/U5+0dOmyPm2PPva49UfkHyw9/MijNlS0+OFHrD/iMOiZZ55Jh0LIfdHCRYttqGgB/zheP/TQgoU2EHrwoQU2UPrb3/42YN+B5uxEv1jnwHuiE/evd02xn2t/PzfbfIy95jXb2d+fejq9hgx2XN3TEbifCbMqBsNJjv1c+/fnUPbTurafA/mc1O4z19+fesp664fqMx55+vosWdX39/k021flM/Fzzz3X4zP1YD+T9/c5P9tX9LPEimwPPPhQ+py+0447rMRPNBESCKw7CJx43DH9Flv06zFsHRbavJvus6232qJc4cKH7MF//KN9J/3pq+afwZp+c2mL74FAIBAIBAKBQMcjEAV2EgL8X1av320Xe/7znpf+3BV/8irTqFGjLJMKteSs6wReq9VsKKnhmzMU+fj7xZ1M9UbDOrm+oaot1lkMq32O/Yz9HKrXhjWZJ/o2+nZN9ttQzTVS+raxkp+HhuKz4urI0ddnc5M65nN8/jmjyl+x9da2u/88Qv3+UTy+hh0CsSAQyIcfmaNrR0U75UjQLfre+faNrU+1I3etrPb+l9u/pz+PdbV9+7un2pt+OtZmzavYQwwEAoFAIBAIBAKBQGCACPDDxstfvrVt86pX9kkbbrhhn7YVxa1rtlhn3z2wru0l9cZ+xn7SBx1DK3iNrdYYfRt9W+2HdUWOvo2+XVd6tVpn9G1n9O3LXvbSAf7UEm6BwLqJQO9Dj97j6qpG5AHIou8dY8fetJdNWeGfu9rddn9zFaqQA4FAIBDobASiukAgEAgEAoFAIBAIBAKBQCAQCAQCgUAgEBj+CMQKA4GRjsCESVMNAgc4hNyORtwByPzp+9uxCz5k3279WyBNWLZ4g+3xj/9jN+ff+Fh4hX3np6+0Lcc07cECgUAgEAgEAoFAIBAIBAKBQKDTEIh6AoFAIBAIBAKBQCAQCAQCgUBgBCKQf+sj874gGFkHIOlQw6H46Vj7QOvf+phi811ltoUdcOxH7cHxzX//46hLbeuTptoBzX8iJLnEt0CgoxGI4gKBQCAQCAQCgUAgEAgEAoFAIBAIBAKBQGD4IxArDAQCgUBgZCPQ+9Cj97iKzsg6ANni/Tah9W988O98QMfaLhmRXvYe/z5I9gkeCAQCgUAgEAgEAoFAINA5CEQlgUAgEAgEAoFAIBAIBAKBQCAQCAQCIwoB/uRVb+oLgJF1ANIXCsNEH8sIBAKBQCAQCAQCgUAgEAgEAoFAIBAIBAKB4Y9ArDAQCAQCgUAgEAgEBoZAHIAMDKfwCgQCgUAgEAgEAoHORCCqCgQCgUAgEAgEAoFAIBAIBAKBQCAQCAQCgeGPwEqtMA5AVgq2CAoEAoFAIBAIBAKBQCAQCAQCgUAgEAgE1hYCMW8gEAgEAoFAIBAIBAKBwEAQGJYHIHfeeaetbgLce/5wnwUFBiOpB6Lve/Z74NETj3b3whrBaIS9Fo8UTGOd/d9f7e65TtXFfsZ+dmpvrqiu6Nvo2xX1R6faom+jbzu1N1dUV/Rt9O2K+qNTbdG3a6lvV9PP/8NlP1lH0PIIDMsDkB122MFWNwHltq96pQUFBiOpB6Lve/Z74NETj3b3QmDUP0btcFuRbqRgGusc+t5ZUV+tblvsZ+zn6u6x1ZG/0/t2qNYc64z7c6h6aU3mib6Nvl2T/TZUc0XfRt8OVS+tyTzRt+tW37JfQcsjMCwPQJZfZmgCgUBgGCMQSwsEAoFAIBAIBAKBQCAQCAQCgUAgEAgEAoHhj0CsMBAIBAaIwCVzptvcWVPtImjmFLsQmnGBzYGmT7bZTgNMtc67xQHIOr+FsYBAIBAIBAKBQCAQCAQCgZGHQKw4EAgEAoFAIBAIBAKBQCAQCAQCgfYIfPIzR9nf//73PumIo77QPnAYauMAZBhu6ohbUiw4EAgEAoFAIBAIBAKBQCAQCAQCgUAgEAgEhj8CscJAIBAIBAKBASPw+RNPs6eeemo5Ov6UMwecYzg4xgHIcNjFWEMgEAgEAoFAIBAIjDgEYsGBQCAQCAQCgUAgEAgEAoFAIBAIBAKBwIoQOOPscT1+C+SscyesyH1Y2obDAcjgNmbeFPvA+/Yv6bgrbFGOruqz/X1TbH62Bw8EAoFAIBAIBAKBQCAQCAQCgUAgEAgEAoG1iUDMHQgEAoFAIBAIBAKDRGDilJnpEOT8qbMGGTk83EfYAcjNNuvbW9mU715t3/7uHPuwXWrTvrew3Mldj3Ud+iad9FazN+9hu5TW+B4IBAKBQCAQCHQYAlFOIBAIBAKBQCAQCAQCgUAgEAgEAoFAIBAIDH8EVn2Fcy7+6qon6aAMP/rhDTZ96uQWMe6rvBF2ALK7HTnp/TYmobGF7brHK5O0/LeFdtW3/8fe9IbdlzeFJhAIBAKBQCAQCAQCgUAgEAgEAoFAYO0gELMGAoFAIBAIBAKBQCAQCIxoBDjs+M3dv7ZDP/lpO/TQQ+2D/3GoMUbfDpiinXJk6BbavJvus6232mL55c673L5hH7WDdl3eFJpAIBAIBDoFgagjEAgEAoFAIBAIBAKBQCAQCAQCgUAgEAgEhj8CscJAYK0hIGZO3xA6gjjsOPSTh5ote9aeXeYlOf/g+z+YDkF8tNzXiD0AWfS98+0bW59qRy53yNH87Y8P5N8UWQ6zUAQCgUAgEAgEAoFAIBAIBAKBwNpBIGYNBAKBQCAQCAQCgUAgEAgEAoGRjoAffOTDD0O2Z/tEZEQegCz63jF27E172ZSj2vyJK3774/632u7LHYz0iWEYAoG1hEBMGwgEAoFAIBAIBAKBQCAQCAQCgUAgEAgEAsMfgVhhIBAIBAJrCAHJJCefrvzuQgd+LXf44YcgfZU54g5A5k/f345d8CH7duvfAukJzfxf/I+94v8dbLv0VMcoEAgEAoFAIBAIBAKBQKATEIgaAoFAIBAIBAKBQCAQCAQCgUAgEAgElkPgkUceNejhxQ/booWLbMFDC+wh6MGH7EHojw/aH6EH/mgPQPc/YA843Z/o/uXydariX/71Nfat//yqtX7zww8/rrzySkPfruZheQDyi5vnWV+0dPfT7ZjdixXaD9xiUZ/2nPepZ56zb373mrVKI2X+do07UnSdtsfz77g7er5y3wce/b8GBkb9YzTY+3ykYBrrHPreGWyvDaV/7Gfs51D205rKFX3b+X37Pz+fZ7++548DoiX1Wlu/G35yo130tW/Z+dPnDgu68tofD4t19LcfI3Gd/WGyLttjP4fH60/uwdjP2M/cC53Oef/ncwCfJfr6nICtU4jPPf19Dt765VvbqlDP563qOeyg0Tv2eVc67PjWFd+yK6+40q5sHn6gb1fmsDwAOeDde9tIJDZ4uK2bNY1U4kVtOO5nrKnzX5+459b2PlHDbrvtakGBQZseiL6IeyN6IHogemCE9MADv7/LVkR8XpBU/pmGleR/fGiBvfVNe9lhnzgkKDCIHogeiB6IHogeGEE9wPs/nwOkVfssIa2ZeD73rOhzETZ8VpW0qgmGNr7PbBx2HHXMFywT476ch+UByOLHn7SRSHmTH/vzkzZciDU9/Uzf/4gN9uFEy7q6jPV+87vX2B6v33VY7OPfnn4mbdFV1/041tTB92Z1n96w+6726J+e7EF3j31Vj3Fv+1CM//pUd6/w0Ds1TnwLBAKBQCAQCAQCgRGNwMknn2ztKIMiaZUOQP765JM2epOXWaPR6HCK+mKPogeiB6IHogeiB4ayB3j/53OAtGqfJaQ1E58/+7T7XIQu24Mvj8CwPABZfpkjTSNf8HAhX8oI+eLwY8mSpVYeFOzmq17393DDDTewF2y8UazJ1NH7Wd0nDj+82NbX4xe+zh7/2eQ0HvXrWcY4DYb424Ybrm8vfF7ZK/0efgzx3JEuEAgEAoFAIBAIBDobgQcWPGm9KVdcqLBVIfI06v5AKcgCh+iD6IHogeiB6IGO64HV/P7M54BV+RyxJmOpNVPvz0WMs23VuVY9RYdlGFEHIMcce9xy8LfTLefURjGYuMH4VqdqF9dOV41B9oNHGxjdZZcefYx9rgd93e70Ph9YvA1wnuzHfIPLb4O5Fl5tR7//w7b/cnSyXbFwMIkG6rvIrjiu93yz7OaBhlf8qocfe75ht164gtua2Kfe80y0Hz1mvWoZ+Hgjf6D9go03TIcfa29NlXrv+rr3+uD6r/d9sFFHrOlR+9GE3v1wjF16V2Wtg7iHq2vqffhhftX/+cNmd19muxx/tj38v1+yzd74Cbv6Z4sTfe8nD9m3/ute+9rVv7K5l8+3GV//uU3+8n971OC+4vBjcHiFdyAQCAQCgcDIRCBW3R4BFbIV0ec+84kV2slab9QtKDCIHhhZPVDzp2HseV8cW9DI6onY75G533wOWNHniDVhu+TC6Sv8rJJroNY1RvLPV4kqM/q4MlqnRH/JX731rsyvJtmAf/3Y3LXBt8T9nHZQixnIYUK7hCsTtzIxzL0ycVJu0n74o4/YYtvFDp8xzWZBp/2bbWmyYqDxg/C769Jj7LNHfcnmDTK/rcz1ig/anCu+YVdf8Xl768rEDypmTzs1zeXznbCnR95oY4+72gZz3lI9/Nhrj91N6rVva2qffB57z6llL3g/nPEes6vP/U+7q3c9AxjzQPv5G5eHH6thTctj1F9Nj/7Yxl9yq++PVrq/O2tNZrt+qnnf+l5x/x66Y6++6Q8Tt1fX1O7wg9/2KH77jXT4UX/BxxLnEGSPu/ezQ97zr/bR/bezQw7YyT7+3t3tkwe/0T7y3jfb00/93QZzUUP85sdgEAvfQCAQCAQCgUBgZCLwza/Ptlds+aIWZRT8E5D1RSd94ajk1pcdfXKIb4FAIDCiELjsP/8zrbcvnozxrVMQiDoCgdWOAJ8H1iaxwCkTx/b5eSbXhl+V+vpsVPVZabnybN4ansXH/vDdv/zpu8v+vVtmvBrJZ1/lr9V+ALLKFa6mBCtzsEApKxu3KrGrMifzrpC22Mw2befwyI9s3Pgf2SPZdufX7cjq2B61H44/2o78XJPGT7BxWa7wcT98NGXY4RAe1n7Cdk2jtfTtllnlb4dMn58KuHl6+dsbR39/URpbtuffIPGDjCuaPr1/q6SMGWPvn3Sk7V5Gm+22u6UDlwd+Yb8Y4AlI78OPnGo5vib2RSOSPwAAEABJREFUadN32KH7jG5NvemOr/MDsdZwwMIGG6xnz9+o+/Cjz8A1saY0+Z321XNvs51PW/n+67w1pYWt0rfqmtodfpD8ZZ++zZa9+gM2//wzrPjbVxLfdK+P2zYn3m9Lurps6dK6LV1WtyXOn1u6zJ5b2mVLliwhdEAUhx8DgimcAoFAIBBoIhAsEAgE2iIg17ahc8482Q3NrzZ2yzp3qdcbFhQYRA+MnB7w53RW92/+1ZZHL4ycXoi9jr32jwHW+kyQPxusaW7llT67rGju0m3NfJfMv9bMXGtglhF5ALKyBworG1fdx5XNMZg4iSYdAJm8NJnUJJOP/YtxkmUS9Kj96DoODZBLuvNrY+2qzT9ps2dOL+nkk+yUJJ9qB25httthpf6Ud27azFHGydO7wr80IMJ9ORoKxcKr7Rs/qyTi8GPijWa9fnvkDUd9w66+4ht26ptK37eeUI6nHTSmVFS/L1xkD9jAr+rhxxv3fH3feJg8qUxqksnH/sU4yTIJGsJ98nx33nCN2XveaTu6LJG/f9pwg/Vbhx+dsSbHZPyXTIedZO/czOs3vwa4Fsn9nTpvTWYys3kXNw8f/cDxa3fJpIFTdU19HX74FOlr1O++bQ+9dP90+DF6z4/ZIz//si1Z1pUOP+BLOPTww4+lfgiyFPm5Z1Jcf9/i8KM/hMIeCAQCgUAgEAgEAgNBwD8BWW+6YMK5PUJ726tjHOv1ugUFBtEDHdoDq+H+7O8vlUQvjJxeiL2OveZzQPVzwdqQqSHTiZ//3HKfa3JN2Wd1c3+8VJlCFXndFUfkAcjUKZNWasdWNq462crmGEwcjTogau5+y7c6rsiP/vCrtmjn96TfBih977Tb5+9in/7YDlaOrQe35tWXrZ2+L10z1eDY1mNsi34ibv7ut/yw4+Utr5v/zw8/fPTWg/dvxu5ix07KshsG8EXO+/F7xRvsDf0UUD38eNNeHH5YDwx74FHZi6SvjivyUO3Toz+cYEd89ii7yPf43961ad91+WtgqqfJN9xgPXveRhukf/OjU9bEQd38nU+1j+1oaR3mV7Xm/uROXJO0qb3zlOk2Z1aTDtvFbpk7wX74qKU1DmZN/R1+mF/8FshDmx7uktkL9jzDtv7Cvem3PjjwWOKHHks49PADkeec0njJc8l3Rd/i8GNF6IQtEOgbgbAEAoFAIBAILI+AJP8M1E0XzZqynJPUbZd6yjg3/AFrUN0Cg8BgpPSANRrGWq0Pji0o7ofogZHRA3wOkHp+NpDW7JgaqnTEYYf2+GwjlfVUfVanLDFfrxlc10uzTg2bj0/XqZqHpNjBHChUJ1zZOHKsbOxg47xNbUD08GJbMGYz26zlTZXWHFm6ZHfZdbe+zvZ7bRqWtkceMf5oVF9zVDxL/8p3bH3FtdPjP2Ba+JBxAPGPW7X57YweSW62mx78oH2Yf7Kjh37lBwu/f7KNbf5GyVtbhyjt81UPP9681xsq6LRDwHVreJ82e+dJduGsGXbhGZvbNUdeanf2X6FtsP76tvGG5eFH56zpUXvYG3XB1WPtM0ce5XSJ3WLz7cIjJ9h/PeK49rOuzlxTm7p3fJcduMVCW/RwG1uvNVbXNJDDj9zBy7qW2cv94OOZJUvtmWeXJXr6OfhSe9rHTz/TZU8/s8zQ/fnPj+ewtjwOP9rCEspAIBAIBAKBQCAQGCIEPv3Zzw86Uz3+BJZ1MAZRW/TnkPeAn3tw9tEnxf3QGHLMA9PAtFN7YNAfGtZAwJyLv7YGZhnIFBqI0zrhM2IPQNidwR4sEAOtTNzKxKzsXP7M0wZCjzyy2NJFP2dCUZFv/+p1NuaT+9im6HrZ+pyj6kdclVZkq/q5vP4G6+E9YFq4cEHyfcUW/RyA/OxGe2DPXWzL5L3q3zj8+Mxlf0yJ+BNZx+6WxLbflnV12ZIlS9NvSbz5jW+wPjH09WfbWtkn5t9sMxtji23xo2a5lnacfdp4w/U7cE2b2rtO9YOc2Zk+ZbvZLvaZ2SfZuzYza7eWrOvcNZnlGru5H0jyb86wZyug6poGc/hhfnUtW5r+5NXSJXVbsqye5PI3P+pW8mW2dFlXSUuf9Yj2X3H40R6XgWvDMxAIBAKBQCAQCAR6IyDJpJ50/Mln9nCTetql7jGO9XrdH/YFBQ7RAyOlB+JPYEWvj5Rej3X23+t8DpC6PxdIa16mhkyTps5ufq5Zvo7ss7q5Q+BTyGn4fI2oA5B2hxDtdAPZ3sHEDca3One7uHa6agyypD5vFinbHrXb5y+03V+3Yw9fM/mXTJLZwh/YldrP9uXfTmBsMslps9faLlvMtzlfvasco6uQ+eVebW3o3eBfLlVipJ7jDdZfzzbeYH0b+LXIfnEjhxB72h4rOIAo8+1pH+71b3js/vo9k+l/Lr/aeJZstsiumJ7lZGr7bWUPPw549979YiCByZrbp0f/a7x95ZfM2aRf3mG32BjbvLn/UlNf4Xmfrrrux9aJa5J61Wwy663rNe74Nf3yUvt05d579L+us1u22N/+7bXypbWn3muyQV7L/AAk/XsfHHIs6fJDkGXp4GPO167y14ErbPaXvmmzLr7Uzp88yQ9HlrbNHocfbWEJZSAQCAQCgUAgEAj0h8BK2s86d+KAI7vqXRYUGEQPjJweaDTq9tQzz1pfPHph5PRC7HXs9YA/LKwBx8F8dlm95ahn+l7DnsZ1YzSiDkDWjS1Z9SrXX2+U0Zt90yN2w7nn2JVbHGafeK2twHdXO4J/58Os5WN+yTa1d592uh20cK4d/pnPlvQV/lCS9fLrHv/yK/jNtZttns3xmHNveKTl27tO6t/IDz94qG7Ni9+caIpt2Hyb8v7j7NIHzN56wpG2exuPquof/99By/vsdqRdfYIfgjzwLfvM+z9s+5PvwWpUG3nh1Tax+ZsfWP9nInElHf39RahaRP35Nz+yknX2XnvP8Zrdp8122tkWXcQ+NekisyPmHGI7ecE96zJjTP299wkdtr5pza6pdx3mV29ddUz9nbymVOvmm9tWt3Tfe2dcNcaOOG0f26yPtbVbE4cR7j7grw/t+2q75Ds3+qFH3Q8/uuy5pXW78NKr7WUveaG95U1vsTe9eR97bskS+8aFZ9l3LjlvubzM98LnbWTc07vttuty9lAEAoFAIBAIBAKBQCDQHwInn3xyWxdJJrWnydPmpBipvV1Ssnd11S0oMIgeGDk9cND73p/u+b549MLI6YVO3uuobc30IR8EJPX5WUJa/TZqOOGUs/qtAb8q9fXZqOoznOUTjzvGelNf640DkL6QWYf1PMBdb/31zO+cPmgz2/f0WTb34zv2tG/2Tjv9wkPttX5zW1XO49PfaZshJ2rmuNDzQK1cpf4TO8mq87/2400/fJ1O39cf16Y8Pf2om/p7Pyjl8GBZV5e1v3axY6/4hl3t1PPPT2X9OHv/Fh7JIYf7TGv+9scWB41LMXlsTTt5Ek3a3wjzSNv9qDb5t9jfpnm+5NuLt3J6MHVTf+81sU7WW8Wpp1xiucb2Ke15dZ+avTCIfeq4NfWofUf7RO7vHvqyB9kL6h8J+8RhBIcS3p4D/vrk+15nl3zzRzb3suvtIj/8OP1z+9sDf3zQrrn2Krv2mits9nlHts3FPMzXG9e2zqEMBAKBQCAQCASWRyA0gUBC4IEFT1qVknIA3y760tf79erynzOCuvyBcFD0QfRA9ED0QPTAyOqBfj8krAGHI446bqVmqX4uQl6pJP0ESf7MrB+ftWWeMGlqj6l7j6vGYXkAsvnLXmQjkdhYHjLCN/IDEB46rmtE3ayh+n+JM2ZNHCI8/cyztq4RdbOGdmtivQPfo42sU3ypO9bUOfvRV1+saJ+IGf3SF9lgaOwXDrBJJx9sM876SIr7yuTP2WUzjrMr5p6axu1yMU/vXuF+DgoEAoFAIBAIBAKBQKATEPiHF7/YHn/8T/HwPw6BogeiBzqsB7qinujJ6IHV3AO8//M5oBM+j3RiDR189tGCKx96ZN4y9BKG5QEID9tGIuUH7Ov62vM66NUsx5p+nP58UCfhkPcm9qnz9qbaJ52wT9Ua6JegQCAQCAQGhUA4BwKBwIhGYNy4cfbNr89ejjIokkxaedrmlf9ov/rt7+wH190QFBhED0QPRA9ED0QPjKAe4P2fzwHSyn+OkNZcbP7s099no+y30pw1mVY6fE0F5j9/xXxVmXFvGpYHIH/68xM2HKm/NV1/w4+GxbpZR5X6W/e6YK+uB3ldqLm/GllHlfrzXxfs1fUgrws191cj66hSf/6rw16dP+QfWWAQGEQPRA9ED0QPRA8MrAde8LKtbEX069/8zq7xBzWrQr+++7f23LPP2UYbbRwUGHRUD0RPxj0ZPRA9ED2wenuA938+B6zK54g1GcvnnhV9LsK2qp8xex8cdPK492999B5Xax+WByCfPPRDFhQYRA9ED0QPRA9EDwyLHoj39PhcEz0QPRA9ED0QPRA9ED0QPRA9ED0QPRA9ED2wmnugemiwluRBTZsPPTLvK3hYHoD85Ym/WlBgED0QPRA9ED0QPRA9ED0QPRA90Bk98Le/PWW3zLvV4LEnnbEnsQ+dvg9RX/Ro9ED0QGf0AO/dfb2H//bas2ze1F1WmoiPfe6MfY59iH2gB/o6QOhkfX+HH9Q+LA9Ali1bZkGBQfRA9ED0wDDpgXhNj/e06IHogeiBdb4HGo2GPfvMMwaP9+d4f44eiB6IHogeiB5Yd3qA9+527+GLb5xsf7v3Wnvj/3vHShPx5Il+WLV+uO/+P9pPf/5/dvn3rrG5X74sETI6bOsUvvG539gz9o49XNP7yWHBcKRheQDS1dVlQYFB9ED0QPRA9ED0QPRA9ED0QPRAZ/QAP0g9/fTTsPicPsCfVaJ3O6N3Yx9iH6IHogdGeg/w5t3uPfypP1xvb/zg28zq9ZUm4skz0jFe2fX/+S9P2I03zbMf/uRntuXmm9pB++1tJxz9qUTI6LDhg+/KzrM24r709cutP1obda3OOdkj9oo9Y+/YwzW9n9zvw5GG5QFI3V98g+r+HhQUfTAseiB6OV7TogeiB6IHogeiB9bxHuD/Hn3qqafSb4DE57P4fBY9ED0QPRA9ED2w7vRAX+/hJpl1NVadPE/uh8u+9iX7z69ekujSL8+1r15yoX157uxEl1w40y6aNc1mT7/AZk6dZNMmT0h0wcTz2n5OvOxrX0p5yFfN1Vce8vWVK9fXSfwvTzxpt952p40ZM9pOPvbTtsfuO9mWW2xmG2ywfiJkdNjwwfcvHtNJa1hRLTyEP/P4I6wvwr6i+HXNxt6wR+wVe8besYdrej/BdTjS8DwA6fI3kiCrDxiDeXbhh2fYfPwXfN9OmzVvELGB9cBxDqwCq+iB6IHogeiB6IHogYH2wPDyM2sYByDw6IHhtbexn7Gf0QPRA9EDw7sHeO9u9x6eDkAafgDiNOFbo238Nzex8y57aaJzv/5iO/trL2S+P7IAABAASURBVLKzvvICO/2Sje3UuRvaSXPWS3T8zMK+MN0fsXqcQRyA8DzKicOWt7zj3wx62zv3tzfvvZ+96e3vTvTGt+1re731XYn2ePM+Br3+jXvbkiVL2j7DItdpp51mR372KHv/Bz9ijzzyiJ199tn2heNOsI987DAvwGz3vd6e8pAL6itXJ/b4b35zj23zypfbXrvvbOuvtx7b1Jaw4YMvMZ24lnY1sUHeXf4Jsu2yMLfd93a51gUde8MesVfsWV8Lx4YPvsQM9doSsMPw27A8AOmq121FtPAHJ9oZP1hY8Vlo15x6ol2zaMVxK8q5btt2sk8c3bDpH/mgHXrCTbbb/jtVsOkATPrZz87Afp5dBH4Vumg+2PWlx+Y0f6YdWonp2ZduZ+2LrrQzKj6HfmTd61XuOdbZdn2scW0R2F44zxb+YGbz/u9nv9ZWnf3Nu9w6mr3TX1zY47UueiB6IHogemAN9QAPIZ559ll/ztEIzNcQ5p3xGTk+k8Q+RA9EDwyyB+I1suPeJ/t6Dzf5I0XfL3PC56STTrKTTjo5Ef/3/Ykun3DiyXa8E3826AsnnGzQ548/Of05TOISeZ58n1jl+vH1V9r//PAH9v/96JoW/fTH19rP/vs6+9+fXJ88i8JrcCnHV7mre3xRQw+FD6i7Sq5aKfzzM4/lnntUn/n4swfq6/atPtsZ3HPJBx9aaL/7w322y07bW90PkQZC+BJDLHV0OrEXvjT/7OgHIH4S0lvG3ulrGGh97Al7wx713sux4ybYOeeNW26f8SWG2IHOMxA/cB2OVNx08622Oul39/7RBk1/eDDF/P4Pf7Tfu5zovgftHugPD9m99zXp/ofsD/cvsD88sMDu++NCe+DBRWmP6vUuWxGN3ve9Nuby79nt2W/+9+yKLd9r7xy94rgV5Vznba893C7+ytedzh3ZOOSeGDSv++Hsy+1954Gh03kH24Jps7zH+tJ32eJrTrZPTGvYZxPuHvOVibbr/33BPnHRvJ79u+Aha/z7RN8bfI6113uXN7rWkV6dP8s+cciH7dQF7031n77v6J5rGzTOQ7zu9H+Y+B75O2mJqcvWbh+HeN6hXvdy6+jweod6/ZGvs+6r2I8h2491/rNF9EL0QqUHeLjwbPMAJHo73qejB6IHogeiB6IH1p0e6Os9vPobIBx44Fdv1C2RH4qgaz1w9WcYHEAkchvc/OfwRJJ190Pdn3iUX8SfceaZdvIppyb6/HEn2JFHHWufOOzIdIDCfBDe3fFVXLtz4ZPmROiH2ueq5u0l+3OPU/9vdzs3Pdvhuc50u24hPvPs4mkPNZ8TTbT3PTTZLp4/z36Qfc/b3W6+qnz+s/ia6bbggIE/j1v48MP29jfvaeutt55lGPvj+BJD7KDXWPlMt6Zi2aa6L6ovwv7CFzy/0jtgvm4Se8LesEe+5B57unTpUlu6ZGkPHT74EkPsUO4JuD740GJ74KFFdr8/Z7/Pn7ff98BCu8+fvd8L+XP4e53u8WfzLfJn9/f4M/vu5/h/bD7XfzDxQZ8L9DpL+K8f/cRWlYpPHvoh6zT6xCEf9IemH7SPfxT6gH3sIwfbof8B/bsd8h//bh/9f++3j3zY6YPvtf/3gYPsQwcfYB9433vsfQe+m33y5vcXXH9B5cWyPb3W9n3/Q3bVtYuS7+3zH7KD9nuty/Ptko+datctIh75I3bJbciL7LozP2Kf+lhJZ+e4uYwvtNvTXPhXZbfNnd8rp+e67ULPwxw9c6bcZ/7AFrVyeTzzpRwel/TdfNG1p3qepk+Pmsmd/aip97gZ08rby6dVHzmqNmTwKOsucXEf/Ft1+zjViW9lXnxaNWYfeC+/enVczpNwcRwGj7mvs7XGupV45Zqq83gdrfp6zpnmbq2NGM/ptXyqkrfaXw1rWJ03ezBoeCu+YRfb3uVGW/0iu/Xmhh009rDkU+bZ1PY5/GDb6qZbmj3ltXn8osUP2ZjNNrXSp+7ZGtaax+2lnvry+upWb63JZXwW/cDOpvZE2a+fGOIS4ddc+4riW745v+N51Y22++e+Zhd9gvurWUvyQ67kbWGKzuOv5T4p52z1Wo/+8PjWGn2eM0vftGfUONB923Q/O81r2+Rdh9k+m3pOr63hCLfwrexjPc3fnGfuD3q8JqR505w9a8l92yOW+lr3Q3O96TXH5+93Tb38vd60/23WkfTZHtwCD++v6IPog+iB6IG12AM8oHiudQASr0nxvhQ9ED3QZw/Ea/VafK2Ovoy+bNcDfb2HG799Ufcfmp2IO+ecc+zcJnHYcO45Z9vYc75o5zlhHz/2bIMmjP1iOsAwj0vkebBnYj6IMXz+vFsMuvtXd9oDf/i9oSO/P3VJX/j1RclhEN/6yrMiPc9sttptZ9sk3bub2g67NeyW2/x542232P+94cDmswb0W9vCxQv9iYMZB0Ms33iG5M9rLlpwoH3stQPvv8ce/4ttOWYzA4vBEDHErmg9nWIzvxoOUl/k5vTVKfWuSh3sCXvTbi+XPPecPfdc+VvUve3EELsqc/eOBdT999vH3rv/vvb+A/ezg/15+wf/fX/70L8fYB8++ED7fx88yP7jQ++1j374fXaIE8/oeVbPc/uPfeQD/iwf+mB6rs/z/U45cyj+8sRfrZPpCa/viSf/ZtBfnnCexn9N4yf+6mOnJ5/8uz3517/bX53YqN6b1248+p0H2Jib59vixdfY1Qt2tx1Hly80xDcaC+36s6aZffYrdugO6EfbPqd/xeZcDH3OxlxxlXHosf3HffzZhs0+6xpb7C905i9jdX9I+uVPlLFzPl4+9C1zkme+ffnKh2xLVzQaOefnbHfb2g4813Odvq+N9jy3X9yMv/g8O3DB9+36xcRWab5dd4VZirmYeJ+ZF02P9dTWaMqsuzruK2+3T7W+cr7SVsVjtO2469Z28zwOd+q2eJGvZ9fXprqZL1MZR47lc2YfeLcfvuXpfFn/6FXG3H4xz9inen2h3b7Amrj3nqdaX54TTAe7J9T+oH3/1EPs8E84nbrA9mvtfxv94vk278EtbdNm34FFotGvtZ23utFuvb2sM9V+s9nmzYfz+PTGDB3Ura+uqZln8QJ76PWf8x5mbe36pU2M9xN5Ics96vfAWe8zm3fbQiv13bkYQ911LLBFD27tzqeXmDguX26tq25996PjteB1XqvfE5/dw26ecVFzH+uktrI/qvWu2r5Rc5XMfP42+0i9NycMva6P79vsT/Cs9kquxX383syvFeTvH8OBrQkQSgyae1vZJ+YJGk64xFqin6MHogeGVw8sWbo0fX6IfR1e+xr7GfsZPRA9ED0w/Hug3Xt4798AOfmUU+ykk0uiJ0446RQ7PtGp6cDj8yecYiWdmj4P+A/3PFAw8uCfyZoXhxyNRsN2et0uiV79L9vZVq/Yxuquw9Z0S7lzbG+efeDLli2DrZDI2ztHf+PRm21pD/F8Mf1s7s+fbn7Ql9ZVPi8b0/0/sya/BZvavrv+n53pz0cOP/X/bOf9NrXrL+x+ftTfXNn+V38W+tKXvDhhAR4Tzp9kVRp73jg786wv2om+H8d+4biWHzHE3nzbr6zTiY3ioKgvwg51+joGUh978tKXdO/nGWeeZaedfrpxTz3rhx/8FvUxxx5rnzvqKDviyCOX28/cF0PBwfSvf3vKnvxb+az9yeYz+Sf9mfuT3nd5zHP65cif2f+lQ6ngBaCjqWuZ5fq6/MVqWRp3NXVwp6Qr/dioup8Q9k872WvHfMcuuehmG/OefW2TFGN+hGE2/6JTbNF7vmwf3b5hrTy3z7XPfOpjTjPsZlvgL2RN2/aftFnvWWBnnX2VLbSb7MJPzbDGEdXYMmejq2F3XOK29xxgY7xIxmXubns5vs1u+z+zm2cy1yl25UMP2qJFzblSjcjVmN5y1b9q6ytvt8/y9ZW23nhsssNutuXCxX7os9huv8Vs5x0268Yp1VjGscblczYqvvg9aFeexlohsHWdY5WwuH1VMN/adtt9gd12u8+36DZbtPluFdx9juYetK+v257qqPeFnedO64UTs7Ud8MUv26yLnL44xq751Fy7w5/ZN/zwYDm9r9G82zjJrrdydOfZbBNkJ699/pgD7B15nPJ5pMcvH1fq261p8cIFtuXmmzv27tNce72Sq11Md35iuvfprAUH2Mn7sOc99Z85+1rvCXRO1Ldosd8TD9rCzT/dxOT9tnAmmPi66n1h6rHgte9OXqv7bb+z7da637A5ee729bqttTaP7XMObH0ROdrtI/W6PtfV2jP8nbymFl5t+9Z9/GAl93pPDN3m8QNbk/tW8nzmU2faDcu9PvS1ttC39qi1f4FJYBI9ED0QPbCmeoAHGHymh6+pOWOedbS/4326/BwcOAQO0QPRAx3SA7x3t3sPt/U38B9QG4nqdQ6BGuk3G9IDa/7kleu6uup+QAF1dduSvivF+UmBkafeWqs/qPCf6/niMMLPOuz22+Yn+t1vfmUPPXCvhzS8N3r6dcdjy9Ttk/PBV0TM2T5XztmG+3PBw/354lnpmeGFtmjM1mY+tS+zybtj/DGQbbLPWeUzkovOsh1udf/3fNJGX3emP2/kudjAfsZnDXWfIJODYhB/Lumpp56yv/71r4mQ0WU/OLH7vv2N1ulEnexHX4Qd6vR1DKQ+1sHeZHqueejBwUc7yn7wMra7x+qte2ngunl33G0QseTr8ufsrWfwSe6ypf5MvmtZly1LY57BV2XGTm7jtWJ10H33/9F++vP/s8u/d43N/fJliZDRYetvzqKLF6UOpXrbuur+4tnltCwRPnVeUOuu85ufjao7Hwhtt+/7/AViV9tn+3p68ax7kzT84aI1tvJDh8VNndtuv9iOvHqMnTbnEpsx57O2q79iNSq/ZXHHrb8w84OKBbaVbbml9YxNORvWWHytXWuftY/4oYqP/HXJ86Y606jXeCvb/yzmKukjrfpyzI72kU9vYVed+XE78vAZdkurnh1tnwO3sltmo4eqNuZplxe9U9v6XN8Oj9E72esaN9sdt99qtzZ2te1H57oyJ86pbc7sA3cfx6x7rRVshwDzzXba1Rbdepstvn2hbbbjZqDUxJl5nfqsz214t/aYcTvsWEMmfJxyDBht+Yt0AOPa5rzum/WLN7PNebDf+7d7FjumD21ho5uY3nHdFbb5Tjt292LupzxP6iHPm/V9rGnxogdt801He55UTbOeptxHTL1H7u71f8pm2LjruT+Ir+jHXGHX+4ET2gb1jWaNb7B992FerzGtfYEtTmvGqzt2xpxL/N5wn7wO4tP8+DmlsXP2pc96m/bkm3O1mwNbX9QrR6r5F8vvY6qNHL38++xb/Lpr6Ymh2/pYU70tHt15TjuwYVddd5vvK7UE1Vv7ElgEFtED0QPRA9ED0QPRA9ED0QPRA9ED0QOrswdMskw8Wzz7i2fZOU1iPPbss+y8c6Az/fldl00496wmnZlryUsuAAAQAElEQVR+hs2x8Fwncda80DX8BGSH177OoG1e/a82ZqtX+vOMRsrXdEu58O1N5DrhhBNs3Hnn2lcvmWNjxoyx6ph48lepd46Bjrc7tHx+N2POGbajP0fj+csmm25hCxYtatW3eNEC23LzzVrjuj8H+PKi/f1ZyG12/bxdLT1zPGtXu3UAP+O/4PnPt0cfezzhwDqPOeZog44/7gt26ikn29lnf9HGjx9nkyednwgfiBhiH37kUet0Yn9+euPNtoyH7r0IPXao09cxkPrYE/aGPYLOPvtsGzt2rO/heHvmmWcSTZs2zWbOnGlz5sxp7TsxxA60T/vyA0do9CYvg1l5iFm31jN3fz6PTG1dPIP3cRcHIllmvJroz395wm68aZ798Cc/sy0339QO2m9vO+HoTyVCRocNH3zLGrtaGOVx0dfiO0ff6H5xaD3YrBv/5zxUb+qQG/7wi50aaO2/vO671th5R9vE43JMwx/I7/Tx0+1di0618Tc0X6j8BdfGbFr63THf5vkkzEXMwzd80S5e+F47ddYRtottYe86+Wzbaf6p3bGeu2EP2dUX3mI7vXOHtBY/H/f660kmR8/xaNtsy4fs1tubc3s8Pr3p4cULbIsDzrZpaV5r5dvkHae7bm6TqCnb+s67ovra4lHfxLbf2Q96blu4HH65zhXlzD7wnmuvW2u8ypj7ukfvaDs1FtkvG5vb9ptUcjumjdWwJ63aPX+dg4wFr7cd/fCqvX4H2+cAs6v9oOuX+CdaZD+85LvWOGBf247x4uvsOu+t7gO6euqZHvnwa1Lfa7rNbr95K9useahSje87ppyLPYJ6xPig0eharha2rOH3o5ub/UjP/cJuv6OZK2Hihzu+F/U6tvZ9Tk25/x++4Sqbt6UfsqWYuvfH0N9LrK9K3fXXrXsfV1Sv91pzD+qA0MdrRTUvbo0WhoNZU90x6J6PPA522ovqGkKuBya5J4NHL0QPRA90SA/ww4f8MzS8n/ep2LMO2bPYp/g8ET0QPRA9ED1AD/De3e49PP0bIByCNP8Nj5NOOc0yEXf8yafZ8SedZsc5Mf78iacb9IWTzkjv9b3j8WGuhv+gC2X5zjtuM+je391tix66z2Mb6eEmPhBx7Yj4fzvog7bv/v9u++z3Xnv7uw6wN++9n+311nfZ69+4t+26x1v9k0nPr3Z5BqW745L0jDA9xxm9uW1x83wrn/kssl/ON9tph028/roTz38W2rs+mp8TNvxHe/TO/blKf3O++MUvtIcWLrZl/tB5MEQMsf3l7wT7e975Vpt3+6/sRseQP8GWiTH6rbfaMm1eJ9S6qjWwJ+xNu7181g9A+C2QdjZiiF3V+Xf8123TbwQlQP0bz7wbqQ8bVodXCFupcxufWbHBEzV1SaafV43+8sSTduttd/rh5Wg7+dhP2x6772RbbrGZbbDB+omQ0WEbM2Z08v2Lx7TDo6j7aU3HEoC1qa+BrmpDTsQjRrN2C63qHv6vc+zoIw+zSxqfseP2Hl3xL+PZzNd85Czb6dYz7Oiv3m717XayXW6ZnWKOvq3hBx3mL0yL7EfjDrOxt+5iJ5+4j72sTiwbPdredmIzdtz19nDSm22x/yfsbekhLn7E5yboPfb4Qw8yu8rn9hqPPvJLzRfL7O/8ji/Z2KvG2DtT7b3j3Z6wgFdtfeUtfdrXV9qWw8Pzv2z0GJt/y0LbafsqfswJlXHtc2LPVPqRv9yfyngIMG/4Q/btNptntzV2aO5Pxr2cp+/6Snt3XX1hl9cBJ+Yh+8HZh5V9cvY82+m0Q+01af/b6ev2sr1PtZP3X2iXpH0m7gy77XVn2XFpX2+3r5/9PVu44Hs2tmXHZ7bN98ObH5x9jv0o/SYFc0PM367P6NPZtrht//UVQ74q4fdQa22X3LJ7pfcq+kUH2Tu2wzfj7Lid+Bmzi6jb6ezv2eafAhNyu61tnxO/lW2+6OKE49irzP7t0H3sZd5z9YRluzWSDyI2z824rzmw9UXk6F7T0a199Fy+ls3zfcnrQqWmVq+07Vvm6pm3J4aDWVPPPLwOfPwjO1g91cI8QYFF9ED0QPRA9EBn9gAPIWq1WnpgEXvUmXsU+xL7Ej0QPRA9sDZ7oHPn7us9nN/csEIG4UP/dPnPpon8wXyXP7tLMjoflw9NfZ0NJ9cRl8gPUYjN5M9f0xc5j/vC5+2b3/xmossuu8wuvfRSmzrpvPQzcHLybzmuHXfzoL7a5ehf589v8nObixr28fSM0Ne4yT523KcazWc+PO/JzwXr9suvnmGL983PR3awd7xuXvnsh2cQ+/T/M/4mL32J/eymW+yZp5+xZUuXDYjwJYbY/tfk9fserW2//d7x5nQIMu+2X9pzzz1ncA4/0G//z69Ke7u2axyK+dkT9oY96r2fz/q6n3vu2eX2GF9iiB2KGhYsXGQQoDb8+VvdKXG/jxtdDYPS+QF9kcbeI25D12jy3jLjVaHf/OYe2+aVL7e9dt/Z1l9vPX/g59XxWKwXYcMHX2LazVm0Xox8ASuU58+0Qz/ywRad8YOF5a/E9Bc3RPZ6ytPoOae/aHb5hnS5re687qfEDkV6IawnXb2t/LK3n2yTp822yf+xfS/79vahaSfbW9NBxWh76/HZB73LKeaQpk/Tfvw7mg9n8TnEH3gzZ9WGfrZ9/u2jm3MxznPg23vsuk3eYZ9nrkQ5p+vzmrY7xOvP+jbx2a/ey9Y2Lz591Yct19pcUxOzhx9eaLbFzvaahFWltjQ3cX3lrPril/Ojr46RVwXzMi97XWJPvlJXT7isqL6qL3U5tcXO9Wm9cGKa9aZ96zlX6rceemLqRn3dtmpN/uJiW9p+p1ZzZvnTtrO53fu/u8/L+cu1kpsxNZT7trw++1TnzDHYqoQ+zw2v9h7jJqV7AV/mzfGMm3Zf/4e2y3rnbTH1dfnaNt2neY+27kf3Xy37Rt4q9ax3cpv5034174Oyl/pY73/k1wry987bE8P2+5Pj+sjveE6elvPgG9R9PwQWgUX0wDrdA6331tjH4bSP/PmCUf6DC3w4rSvWEvdp9ED0QPRA9MBw7wHeu9u9h1utMKvJOMTgsOLss86wc5rEeOwXT7fzzj7DxjmB0YRzzrBMjIlL8Z6HMcQzvUzv/9ChVqX3ffAQe+8HPprowH//DysKn7/pTGxvapoGzXrn6X+8vT8nzM89Dmk+F2zeF+n5XWnr/rm/bq/5j9lWfT7S/Wzo5OYzyWZ8H5+LR2/yUnv5llvYbXfebfk3I/rj+BJDbP9rWvH8azKef0ODQ487f/1bgzPO8z/40ILms9bOqTfXNhjOnrA37FHvfZw950K78KKLl9tnfIkhdjBz4XvXb/9gEDKEDCFzw/B8vaS6NfxZO3JXegbZ6H4u7+Mu788ufx6PrSvJ9WQnT3W8MvKDDy203/3hPttlJ39236yBOqCx4ybYOeeNM+Qq4UsMsb3nLOr1LuuX5s+yT0xr2Ge/8nW7uEmn78sD/QHEDiR/nz717toc2EaFALPh4CZd4l3GOG2Uj7Gv69SZ9T9sP554hE34gdm+H927efjDPgUN9X5xoNlXzhXZ+opZV/TDeW3ryh5EnfF6Fj0QPRA9ED0w1D2wbNmy9H9uwYc6d+SLfo0eiB4YDj0Qa4g+7tQe4L2b/8MaXq0x/QZIrWYchJx/TMMmH1ezqSdvaFNP3chmnPVCm33uS+zCcS+ziydsal+auJl9BRq/qX3N6etONsoPMIiv/AYIBydXfPOrBn37P79k0OWXfdkyfecbX0m27337Uvv+5V+3q664zJ8btu+dnAu/TPhDV3/3G/aD730zEeNM1fV1urz1VmPswQcX2Pzb77Knnn7alixZ0paw4YMvMZ2+rnb1vfOte6bDD3g7+3DQsTfsEXvFnq3O/eTZOcSfEQM7ZIgxnGft/pDdGungwe+vRpfL9R5EXCM/p/fn8Mh1nu+7bxd8FWnhww/b29+8p6233no+r/WgpUuX2tIlS3vovNTkSwyxqZZKDX4AUu/zxYLF1OuL7LqrHrKDxh5m2/uCSh0xrj/zI/apj1XozB/Yovp8u+Rjp9p1117Ysl1yG/5Qz5izr13UnLsZswgf6Fb78idOt+vT+Fb7yqfOtP/Kf+7nji/Z54442378cMPqjTvssqPPs588QkzDF/5r9sn1jSDf+eop2NDJm9hbvjDDJlxwor1lk8B56HDtjeX29oE+MV6RrXeedW08nNe2ru1F1Lv67u/Ath9s4z18tb2HR+9F7629HljW1WUbbLBB+lvVsQ9rbx8C+8A+eiB6IHogemCwPdDXe7iJA4w+qPmnsZJPlmvtfaVa6/P/+z/0UfvAf3ws0YcP+aR95OOH2yGf/Eyijx/+WfvUEUfb4Z891j5z1BfsyGOOT/S5z5/Yiq+ura9cfeUhX1+5qnk7Rd54443sVdu8wh577E/2n9++0u646ze2cNEj9ve/P5UIGR02fPAlplPqH2wd73jLHm33ebB5OtWfvWGP2Cv2jL1jD1fHfr76VVu3/s0P8KiOebDeaP48CrcGhw/+ulmHms/f/Xyg4YcfrTOCqtzb5uOWX3vZ2tkfe/wvtuWYzfxZf2M5WtL8s2ANr7M3EUNs75z9H4Asnm/zGrvbjqNZZJVG2z6nf8XmXPw52922tgPPdfn0fW20L8bsQfv+gte5zXWf3cNunnGR3e76ej3HuN7jxlxxVVNfB19rVABDkccmwGbu2+zr1yywMW7E1nDwhdF3o9FctJvaAtd74TEGz6Dog+iB6IHogeiB6IHogeiB6IE10ANdddtgww2t7jzwXgN4p5+9Yp51q9div2K/ogeiBzq0B/y9u917uElmo6DCrHW4ITP+NBVjDj6afyKrhx1bJn4LxPPE3q/c3m/sn61e/U+vtNdu9y/22ON/sptuuc2uuOqGRMjosOGDb+C8cjivKdzYI/aKPWPv2MPVtZ/33ne/QXltyBDP1e/+/f32q9/+we78zT32y1//3u74FfQ7u/1Xv7Pb7vqt3Xrnb23+L3/jdLfNv+Num3e70x2/tnku33L7r+3m235t8Ftu/5XLK0d//evf7KUvebFxQAOdceZZdtrpp9vJp5xizz73rD377LN2zLHH2ueOOsqOOPLIlh8xxOZ1Ze4HIA2r+0FCn9TlRz1+wNCn3c8ukof7lT7m3lvbAfvuVObdfmfbzRbY4kXNeW6fa5/51MecZtjNLT0xD9pVp3/cjjjs43bk4TPd5rqU07mj33D5zq/Osca7/802N5mflZiX7XO5Pdfgene1enzgDwyiB6IHogfW3R6IvYu9ix6IHogeGHY9wK/Cb7zRRgaPz+qd/cN37E/sT/RA9ED0QPRAtQd47277Hv6CXeznP/6tGX/GKpEfhBTln8RKhyAchCxHTXvyr9mNHt/1gp2H3eeeKn5rQn7pS19sr972lbb7Ljva2978hkTI6LCtiRpWeo743L9c/7Nn7B17M+stiAAAEABJREFUOBT7ec/9CwzKe4QMtRvzXH3P3XayN75+Z3vzHrvaW/bazd621+72tje+3t7+ptfb3m96g+3tPbbPW/awfd6yp+3z1j3tnW/by975Vshl5+/ycUlvTL9psu/bB8+pI9cHf6556MHBRzvCJ1MZ2zyH8MODupMfgPTzwj56M9v8oZvtjvwnqJZrzIYfQjj5iUQ92VxG0258+8V25NVj7LQ5l9iMOZ+1XVt+xGxl+591iU2ffbFNm3Wk7Sp01AZ3euQGu8E+bR96jcvNOH7rw9wvnXtwCmPl1fA6gup+SBQUfRA9ED0QPRA9ED0QPRA9ED2w9nuA3/zYyA9A4LEf7fcjcAlcogeiB6IHogc6sQd47277Hv7SfW3ZRjvZ/97wK/vf6++y/732Tvvfa+6w/736dvvfq24r6cpbS84YPXb88Pe4pRu91hqepxPXHTXF/ThceqB8Wm72T9u8Kj0rXtEY21+eeNL+8pcn7M9//os9/qc/22N/+pPxGyn8ea7HHn/cHnvscXvk0cft0Ucfcw492uTI3fTwI48a9Ij7wQdDL3j+8+1Rn4d/ywc6++yzbezYsTZ+/Hh75plnEk2bNs1mzpxpc+bMMXwgYogtzyjqrcOl/g9A6jvYPgeYXX3JdfZwPQfeZj+8YVErCWcPNEVO3rCH7NbbS/vDN1xl87bc1bbfxGMb7jlmU9uEPHfMt3mOao5zS9qE7hz8ZkfdGn6Q0rAFds3c+bbjO7b3MZ4E+kGIn+A0OP3wvD5yZfn17HPPWVBgED2wzvZA3L/xGhY9ED0QPRA9ED0wzHqAz/gbbrhh+vkhPqPFZ7TogeiB6IHogeiBdaMHnluyJL139/ke/sK321ObHbfS9OwL3x6f+YbZZ764t5/ruJ4eM/rF6TcxeGrO/qxojI8kmDXSd//mQoNn703iT1I1eF6fxzznbxJ6PvevKr34xS+0hxYuTv9+IP8OUZWe9QMQfgukqssyMcT2nn8AByB1e9nep9rJr5tnY488zI5OdKttsvfo9CJY90MIh8LyQUY53so2X3Rx8h17ldm/HbqPvQwgttvJdrlldtIffVvDdvHAMs6RbMkceuRxw+docMRhW/zbofbWTcqxuxqAOs5uW2g/nHycnXXaSXbuWZdhsne9/U1BgUH0QPRA9ED0QPRA9ED0QPTAOtQDw/vz6x67v87ed+C/GTw+qw/vvY79jf2NHogeiB4YPj3wzre9Mb13x3v48NnTuD9H5l5uPvolBuX9R4Z6j3mwLnEA4tQwf/7e8IMQF/juD+IbFarzrN8JHXLJ3d913eO6P9sfPG3y0pfYz266xZ55+hlbtnRZD+IQhz+J1VuPLzHEMn+VBnQAQsDL3n6yTZ42u0mH2Guai6nXt7cPTTvZDyfyYnyhDsqm+2T/qg3fZo7/OKQSh76n3wennNTMub194IIZdvTbygOXRmM7O3jScfamlzWs3niNvW/8ZDvnvPPti+dOsDPOPs++/4MpdsjOH7OxV1xp37j8e/af3/yOXfqNy+1rl33bvvr1b9pXLv2Gfflrl9klX/m6XfzlSxPN/dLXrFPpsm9ebh/75OEG79Qah7yuDt6PvFb2YzD7MmXWl22Xg2baJ0+53A468tv2+ZPG2oVfusw+f+pUe9fHZtr2+46z1+431j593AU2+6IvDXE/nmH/vsPe9ulJ7ft8wmf2th3efqRN6HDcB4v53A5fT9TXvh8Dl8AleiB6IHogeiB6IHogeiB6IHpgBPVA/Nw2xD//r9u909fP/bNP291+fsXBTh+wn3/3g3bQQQfZz3/+c/v/fvpT+68f/fdydNU119vl373avv6t79ouu+xiP7/C4zyePO1eX/gzOpn23ntv+9CHPmR77bVX+vM6Wd8ubkW6Qz51ho3Zcz/b5Qv/arsd8S7b4g2fsk23/aihX1Ectg984AOpL+DtCJ+BULvYdrqB5FoXfE4+/VybOGWmXXn1NQMifIlZF9Y20Bo/fsTn7XzHAN4uJj8L57k4z8d5Ts7z8kv9ufl/fusK+9Z3vm9FUVg6A+E0xM8+ONhI5M/7E/dDkHq9wSgdkCQ56ZpnA1W5dX7QtA1wPHqTl9rLt9zCbrvzbluydGkPmj3nQrvwoot76PDBlxhi673mGfABSO/AFY0dG1uRfWVsDX61pll8A5CbYDrSDrjviMw3R75JMhU1K2qjbBQ0aj0bNcrlRFV5lK23XjmGdyrVvG5+1RDeqTWOxLrYj8Hsyz+8YEM75F0vsv+7c5G95EWj7OEnG3bD/CX233d22aJHn7K37fxCO+K9W9ruO2xm/G3NocW0ZrWisMLvhZ55/2Z3fHuKffMXhe31nj1ttN8PPe3rpXukU3SDxbxT6o46OquPYj9iPzq5B6K26M/ogeiB6IHogeiB6IHogeiBkdwDff3cv/56Ndtwo/Wd1rMNN14vPXMcN26cnTd2rE0YtzxNnjjOpk4ebzMumOCPDRsphnjyrNfm2cfzXvgSy3TwwQfbokWL7KMf/WhLh61d3Ip0b3njP9tb/nl7W/rwGPv7X/5qm29k9uGDXmPoVxSH7V37HZCex8DbET4DoXax7XQDybUu+Gy55Rj785+esD88sMD4M00Fz4fbEDZ88CVmXVjbQGt84+t3sXvuf8jgxHQ/E+/5HLyqH+XPCxPVav48vebP1wsnmfkXxxw8eG/4c3j/Mp7J81w/jf35fJL9eX3Dn9sjDyVtvdUYe/DBBTb/9rvsqaeftiVLlrQlbPjgS0y7Ggo2fWhpe/vABSfaW/hzVY7MSuROTZrjOEyBHFOrm4F5k6ctSGNXm0n+5RtUvMYOPOvf7Z/94KAYVTNePKtUuD6N/QWvB8/6DuPcrDwQh6d6O6y+kVoT+zHYfXnRCzawIw/azH5xxwN2y29H2YLFf7E37/RiO/rgLW3nf93E38g3Wq5fhwbff7F3n/BJe/3oUb3yj7bXH3qKfb6tbVQv37U/XhnMhwa/tb/2WEfsQfRA9ED0QPRA9ED0QPRA9MAw7YGO+7kjcI57LXpg7fVAXz/3j1pvlK2/YTedc+zLbNyJm9ukM15uU8/exqaes63TPzk59/HM815tF47/V7tk4vb2lUk7tGJ5INzf/m74/H+wTxx+pMH78+3P/q63v86+sN9hdtJ7jrGjPvkO2+m1/xiveavxueYLXvB8e8Urt7a//e0p++FPfm73/XGB/eWJv9rSZcsSIaPDhg++xPS3j+uafa/X79zqs1H+/DtTWoePq7z1nNz3hV8mKIrCVMjMuT9s9y9ZQzyPd27dz+KRqs/peW7P83soP9NfVb7xxhvZq7Z5hT322J/sP799pd1x129s4aJH7O9/fyoRMjps+OBLTLt5i3anIp2ga3B44idIvWtpNE+UOHFq4OME6L4HxiXJCpWbBWfjErkOXisKK4qa1ZyKGtzHzotazYpa5xF1brTxxq16i1rn1VjURl5NK7svL3j+enbSf2xtZ3zqVXbMh15uu73mRbbBhht2ZO8Vtc7a15XFvKh11jqKWtRT1AKDotYOg9AVtcCgqAUGRS0wKGqBQVELDIpaYFDUAoOiFhgUtcCgqAUGRS0wKGrDH4O+fu4fNapoHWKsv0H3Qcj66zflDWq2/oZOibuu6oMM+QEKeYra8MexqI3cNT7/ec+zbfyh+Wv++Z/sr3/7u931m3vsJz/7v0TI6LDhg29RW1tYraF5C3/uncnXWit8nLjP78/Ga4WPE8kK54L82bpMxhfP23n+bjx/d+JwgTHP5Xlm32g+p0euUgPfNs/1qz4DkTf2Z6av/qdX2mu3+xd77PE/2U233GZXXHVDImR02PDBt6+cHXsA0q7gEjw/7gBEJ8YtYkesesmkkvJBiPwEi83sSb7h8s3uUJLX/Dw/AIGndahzax1J9WkV9mWUn6pCIwmvoVjrqmA+FPNHjnjtiR6IHogeiB6IHogeiB5YDT2gyBl9FT0QPRA9ED1Q9oD6etbywh3sl7fcb6M2WK9Joyz9X+1+sDFqfZfb0Xr4uq0Zc+ctD5heuL0F1iXWwx2Hl770JbbNK19hr9vxNbbn63dJhIwO23Bff2t9fshRZJLvfZLh3SS/76TCJH+ObjJz4jc5eNTuT+H59Q8XXao8i88HIfV6qa8PwWHHinK89KUvtldv+0rbfZcd7W1vfkMiZHTYVhSLrWh4gZ1K1qyNUyaIOuHLk6XN4JvSDplvlZPvmX+Z71+iwlT+p9LGuHBjUcg6lSTZ8zZ+nkmdW2OnYrc665JiX1Ynvu1yS8Mf83brDl289kUPRA9ED0QPRA9ED0QPRA9ED0QPRA9ED4yEHpD6+Ln/ZW+zxsbb2e033mO3//z3dvvPfuf0G7v9/3P6n7vtdugnvy45MvqfuQ0//D2uvvFrrPA8nYJj1BH39BrpAb+nikyFY45sMmclmeucusdmSbbyKp+z+8N2//JTEH/07oIfhFSfzVef1ye5+TwfuVOoePa556yT6LklS7rrcfm5Jd31ZRs65CrxD6E8t2SpPbd0qS2p0rKltnTpsqTLf/OtxbuWpb8Bt2xZl3UqSbKNNt7Im08dW2OnYrc665JiX1Ynvu1yS4F5O1xC17mv37E3sTfRA9ED0QMD6oH4jNvBP4tED0cPRw9ED0QPRA+sqR7o6upKz776fAb2ojfZc5t+ZqVpmcevqbXEPHHfdEoPLOXZd5OoKT0TZ9z8d1HS2GWepafn5/4cHTkTz9l53l4+d19iz6Vn9ZmXz+zR5bMFntk/6z7d4yXdz/nX4hlEcdQRp9nRR55un/vMqYYMZfmznz4l6eFZj40xHF13LDlOc//TPM/pLfrsp08tdZ9xvdMxR55hRx9xusE/57ajXAdHd+xnzzTGVfnYz51lx3z2DDv2c2facUd/0T7v/PhjzrETji3ppC+MtZOPO89ObPJTjh9n0GknTrTTT5pkZ516gZ1xyiT74mlT7IunT7Gzz5hq55wxzc49c7qNPWuGnXPmtETnnjXdzjt7ho394nQbf+4sG3fOTJdnuG6my7OSPO7smXbeF93HfUv79ORLHETseR4/zvNgJ8+EsbM9fmYixhC68efOtPPHzfH4mYkmnjfbJoydlWRsmU47eaLNnHapnXHqJMs+cIh4OL7EIp8/jjwzbdL4Oe4/y3PObPEJY0sZn4nnzUr6zLFBVduk8bNt8oQ5KRf6SZ4TQq7S5AkX+lpmJT/s5Xi263oSc53vOaFJ5HWaOG6WXTDxwkST3MZ857suEzrsjJEnnjfT5ynrQnf++Fk2eaLXOGG2TRznNueTnCY7TcLm/AK3Q3mMDcrjC86fY9DUyXOdey3nX5hykveCpjzFOTkynfvFKTZ7xqV29pmTLeuyDxxCD586+SIj/5RJF1qVJk+c3dJjnzRhVrJnf3T4M4bjn3m2tbivceokn8d5a14fT/G1TZ4wyy7wuZCzP7kmoXd7NSf2yU3MMj6Je95Jrp2qxDAAABAASURBVIfAHD7ZdeCTZfYHmuz7Ck1yPpG99H1lz6HJvtfo4RO9B8/3fk3ce2vyxIt8D9nHWTbJe2oCe00O98PnrNMn2/SpX7MznZ/v/hM9Fg5NcJ8Jfv9A3A/jXYYm+H01zu815N6E7Ty/z6Fxfs+P5151PnHchTbhvDmWdVUZHf74wrMt6887Z4bH+f3enHOCz3+ey/iO85qgpPN5J/r9jx47Ouob577dRK4ZNt7v20zjzu0es2b0550zzef016Kx2GYY44mO3fhzp/vrzjQr+VSXp9r4sdN8bfhOSzLj8WPddu4UzzHFJp43zV8zpiZCPn/cNLvmyuvtB9+/zq656nq79irnV15r11TouquvT+PrrrrWEl19nV175TU96DrG3/+BXXdlk666xq5zuvb7V9kNV1+T6Lqrrrbrr/6BXXflVS26/qqr7L+aOuTrvn+lwW+42n3d73qn/7r6KrvB/a77/vcT/y+XoRuuvNLg08ZPMGjqeeNs2rjxJY0fb1PH+dj59AkTDZp1/iSb4TI03WOgUp7o+vNt+viJiWY4nzVxsk07b4LNGH9+i2ZOmOTyJJvpNmiGj+Gzzp9iMyZMdv0FTZrifIrnmuz6C1ye6nyKTRs3Ocmzzp/uY3RTbeb502zWpBnOp9v0CYxLPmPidNfNsG4+w/1m+RjdDLfNTOOZk2bZ9ImuO3+mIUOzJs+26efPsmkTZ9qMSbNt5uQ5aYw8A9l18GnuM91lOOPpk9zPadr5Hu985uQLbdYFF3mOOTbzggtthsfOcN1M12UiBl2mWVPm2swpF9msqRfbdPed4b7wma6fPe0SYwzNdjsxs6ddnPyJQZ7h88DxJcfs6ZcYNHOq523SjJR/rs8x1/CdOdXnm+bjXjR7+sWGDZrlNsazps+1C2d9yebMvMSQZ8+4uIeMbta0i2yO62c6v7Dph54xhAxVY/O4pfP5Lpz5JZvlHJo9g/m8Hh/P9LwtatY+M+nn2gwfJ9nXOsuxmeF8mmMy3deMPMNxnMo+NPXI0xznqb5fU5ymujzNMZ/q70UQr/3QBb6nvEegu8DfEyD0U/29i/ewC5qv9egn+3tJIn8/mOxUfQ+Y3PQ7v/Kan+WJ1fcCf10/32mC6yal94QLLdsn+GtXJnS8XzBGHu+vcXByooOQ0WUbMoQNjh3KY3QT/bPBBP+8MJE6vQ5queD8i/x9Z06i89E7MTdy5sjQBf55YKLHT/L1Z2LtyHColC+0KZ53ss/B5xjiMpX2OcYY//O9JuQp/r7NGGI81cdTfL7JPlfm7Ady4r6X7At7BYemuI4xfLLvV9YxRs8YfTme6zXMSZ89GGODY0eGM0aGGMPR5VzI6KCpzN2kC3xuPndkmub9hB2ebXB00y+Y61h5Hd5/2Q6vxuKLDiIGDmUfOD5wCJ/qGF2mbMt2xtioI+dEV5Wx448enm3lXsy2C7z/kaGpvm/T/DMlMsQYyrrpF1zs66U/LjR02PDrTegzYctyjpncnDPrGWOjd5Azz/IUrwtdlbBBVRvyVOpv+jOGqnHI+MCxQXmMrkrkz2P8IHT4Q9iyDj2EDluWuWfQVf2Q0WUbMpRjsEN5jA3KY2xgx37AIXCGspw5Ogh88/3IGMo+U+lxpyncA86n0ddNOdvg3CvZBz7Z7xX0091/Kv5O0zyeMZzeyxw7cpXjxxjCxhhOXNbx2j89vUfQd3OsNWYuf1/AP/umOH+/4H0Dv6kuQ4zh6HIuZHQQcqaUw3OTE8IfGzzZPCcc3Qx/zyceSnZ/v4IzhpCZGw4RA4ewZ8Iny/hUx1kPTzZ/rWH+PIZTR86JT1XGTj708GxL+kouxvhU7YyhrGMe/CB02JB7E/pM2LKcY6ijqmeMDR1y5lkmHl2VsEFVGzJ54PjCIeQq4cMYG5TH6KpE/jzGD0KHP4Qt69BD6LBl+QL/nIKu6oeMLtuQoRyDHcpjbFAeY4PYD3i+B+jXLGeODuLeuoD7tdLb+HAfT/V7NstwfNEjV+kC+oV498c+eeJsS7F+/zOG8hiOf+bZVuX5dSbrGPf2Z4wen5wvj7FB2OAXNN9X4FP9PYDXOIgxHN003h/8swkyOgg5U/ZFD+GPDZ5tcHTTL7ik8n54cXovnTpprp1z1gV20ezLbOzZU5OOWIgYOMTreabJXneWp3jd1XHWw7Mt2xmjn+bvy1N9XcjoqjI6/NHDsy3r0SFD+FTtU9hnp6m+vxf4vk+b4mt0jowOO3JvQp8JW5ZzzGTvo6qeMTZ0yJlnmXh0VcIGVW3I5IHjC4eQJ3vdiXzvp/h6Jju/wLGGpjh2jHvTJN+XrMMPQoc/hC3r0CdKeecan8/5OWEin8n954XJ/pkaHYRctZ3vdmiif+aGT/LnStBEf2Z0vj9XKmmOTfBc2Qe/yd5rpe1Cw3eC+090/ypHhs6fcJGlZznj5tj4Jk0Yf2GS4RB6+ER8/VnVeM83Pvngd6Gdx/Mgfz40ftyFNu68OTbWn/0gTxjvuV0/zinngOOfebZV+QTPzRjCjzGcOHTUDU1kTdTs+Sd6DOPxXt8E10Gsa5w/Tzv3nOn+LGmGnfPFaX7vlfzss6bYWWdMbtGZLp9+qj9rdzr15PF2yknj7NSTxjuNs1NOPM9OOv7cRCced66dePw5dvKJY+2kE1zndPwXvmgnHHe2wbONMXSy209wO/xE94GQsw75JPK5HzL2TPhkGZ9yfI7N+8VtduJx57SI2gp+oYW/hSUJMZ22FkVSJzkp/Vuj0WiNa7WaMXZ1hdeNOAg9OSGpO6+k5E9sPtnFN+db5idOjCFii1rRmhNdV72cAxuEDk6+wmuW5P78DbNaqgWbJCO/JOOSlGyS3FeWL3Ig40tt9XqDYaq3WhdK5sqcOKnMM6pWQ90jb91rlko7vjiQnxzYGEslLozxgbBLZRw+2CSl3Mj4QJJa62Fsfkny791fklo+5DW/pHJOYiDWnW1wSZW56sacklrcUzg2dZh1+ckhQqNRTzp8y3Ej5Wh47zBWUcYzF2NIkrGvOUaSMT8klTI2qZSlsi5ykkfqzkmM+SWVPgMde4jX3aiso6y7Gs98uQ78keHopXI+xlDVhr1rWZc1vJ+yPvtIZRw+ktK6zS/8pNLmQ6+r/L8gRo0aZfhSlyRMJb6eu6gVrTG44FcljFIZk+XC7xnkPB+ypFYdUrc/uaRynPObX+idteqq5uydV1LyI6ar+X92EJvzVe+zer0r1SGVc+JHPvLDoawjH3pJCQ/kWlG0epX8knBv2SUlOSn9GzmcpdcKasv50Vfrwof8mWOXxDDFIkjlGJk8RXPc8H1Ct8z7oVYr62OMnTxdXXWr+72CXHj9Us88klLN5MQHkuQ41ZKesfklyb93f0lynyL5kNf8krr3grharWa1onCLtXwlWXUu6qz7GiQlPy81cfBCYJzIfcpxeR+Rn7FU5ss1JJ3PWffXDSiNTSbXQS4af7MSm2RJNhckpT6qFQVDr7GRas553Zz0RSFSuqxE3faeY5yosXsdZd1Vf+z1ymt53fszx0llPsYQfnBiIPLCsx4bslTGYZOU1mB+VW0+7P/+d9Cra2UvyVkl8kiCJZK03Hzml6SWXur2J5dUjnN+8wu9s7QfRVFrxbIGSCpjJKU9wB/q8vcMSYRazXsP3bJ+3v/JVxTlfZPxR0cseklpDmQIm6SUX5JxSUo1Skq+1rzIgUgtXf7aRCxj9NW60JEbXiu8FsdeEsM0D4JUjpHJI5VjcqHj/YAc2BhLZT8zxgfCLpVx+GCTlGpGxgcqXJd9GePLPQPPJKm1ZnzNL6mck5iG33+sO9vgUs+5mFOS32v1VIOnSHsOBy94w7GA8M1jSS0/SSmeubBDUqlL++kKSanWXAOcfFKpl8q6mIc8UhmPjK/5JZU+fY6LbK+5d/lFvmW+74yQJaU6zC9JaQ25Dlelzyzw7CuJYSL8ELBB4APPemzIkhKW2CS15qvazC/iJdkK3/+9F9015QMLclYp2+CQpMp85ecL80tSSy/J8kUuqRzn/NjQZw7etaJgmPDhc51UxkhKteEP5TXhnPNV7zMwIJ8kXBJlHRxCCSdf9pWU6meMTVK6L6Uyj6Rkl5TqseZFDkRqoTZiGaOv1oWO3Jljl8TQ5xmVuFSOGZBHKsf4oiM/ObAxlrr7Cx8Iu1TG4YOvpFQzuOIDSbJaUSQ9Y/OrcJ2z1pek1prJa35J5ZzEQKw72+BSORfzYodLSvevJM9g6Z5AYD1w/CB881hSy09Simcu7JBU6nKMpFRrrgGOTSr1klprJY9UxiPja35Jpc9Axx5idX/tqq5DUqrD/JKU1pDrcJUhw1mvVM7HGKr75zh4wz8HYScvPMdgQ5bKOGySWvOxv1JpM7+Il1Zw/3vt1bWCBTmr5GlMhWCJJFlRK4yLetW0wbNe6vYnl1SOc35i0WdeeB9CjMkJSWWMJCM3/uDCeyBjfGujyucJy5YuY5gIfMglKY35lnVwKOvImX0lGTKU56deqcwjlXZJqY+seVETIr7gnfOTu1oXPuTOHLskhsY6EKRyjEweqRzji461kwMbY6m7v/CBsEtlHD74Sko1I+MDSUrrlcoc5pck/979JanlQ17zSyr9yQHVarXk46bEJfWYizklpb6XhFu6JxDAC04eCN88ltTyk5TimQs7JJW6HCMpzU+dUiljk0pZUqqLecgjlfHIxJhfUukz0LGHpBqr65CU6jC/JCV7rsNVaR1w6pDK+RhD+MGx8brC5wpk7mv0ELJUxmGT1JqPeKm0mV/UJQ3B/e85PF36krTcfOaXpJZezdcE8yvX6KKBNWPkKgdvCD1rgCQxTHsmlTgSk9eEMedbtmwpw0R1//mKXFIZj5J86OBQ1pGvVhStOfCB8JGU6pXKPJIMm6Tkb82LHIjUQm3EMkY/8Pf/GiE98pJHUtKTC4H81ICNsVTiwhgfCLtUxuGDTVLKjYwPJKm1HsbmlyT/3v0lqeVDXvNLKuckBmLd2QaX1GMu5pSU+l6SZ/D3f39/Q+D1DE4eCN88lpTuHcaSUjxzMYakUpdjJKVacw21wn/Gav7cnXWSUk7ySGrlxG5+Fa6TlPKYXyqU1pLtEuPCakXh1vKLutkXRsiSWnZJaT5qlGRcyHB8C9dJpR5d1Ya9y3/WhfN+hB2ivyV5XYXnLn+mKooaJl9P+XlcUhp3+c8lkqzPz/8Dff/3HCmhf5NkRXP91CuVc0ndeqnUmV/UL5Xjmr9XMHa1196AJU4+CAU5IamMkWT8RxyU14Rvzle9z4gllyRcEmUdHEIJJ1/2lZTWxRibVFitNsqkMo9U2iUlXXcHWHmRDImmpjCpdJSE2kiMj7R8U+DApHD8MuEPoc9cKvNlnSRjPmtexCLiL3X7opPKubExziQpNQ96aFTzgxUylP2okTGEjrkgZDYGvaQEkKQedUkyLnJkYkwMY6m0w6RSxg7hA4eW+UNQqbTnOGqQlOZFB9Xj0bxaAAAQAElEQVRq5Rbl5idHzRtQ6vYjH74lLxuSMb6FNzkytqrMOrNOUmpgxpJgPcbkWW+99ZKeuXM+qaxteS6TZMxnfsFVyODVeGtetYImraUY5kItlTmoUxKqVBPxaeDfqENSyrus8vDM/CIPJCk9QMTO2E3LfVEXSqlI/YOML4TMPHD8IGRJJin1RvaTShzxIQZufmUulbVIZawkn69u2KVSR5yHpLXCIan0AwvWL5W+Uslr3uf4EQstXbo05Wz4gy1JqUbm4EOX+UUe/Fxc7qvhL6Yo8ek9F3ry4CMp1UgeSZgSMUbALxP+EPrMpe4YdJJSnda8iqKWpGxLg+Y3qZwbW1OVmLzHmB89VPP7BJ4pOfm3qo8PrfD+g5BZN/6S0v5K6lGXJOMiRybGxOQ3NcaSUjxyJnyyvKxy/3f5D8ySfJ7CH/KXcTl3rmug93+eg71GJp5c5ldRo7/rLlm6JxAKX7uktJeMJcF6jMnD/BjAtN784NN0ba2ze2xJR27zK3E3yvenqNWMHwpc3frigW2tqKWYRvqDkmbiPxXpQZok48JWK8rXHMb1Zn8Xnpd9Q5eJNoYIxbbMXx9YR7ZXearPFZKs7h+2XEzrz/7sKzr8IGR5bZJ8z2rJ1/ySlGR8yAN3tWUuDdX9X5ikFtUcU+ZhTqj7/m8kH+zUgA2/Zf6BKsuMq5TXDGbESd3z4EcefCRZ3QEmjyRMiRgj4JcJfwh95lJ3DDpJCUtrXsQiZhtyJkkJZ2xZB5dkzI8eon54Jnygqg9j5oKQWTf+khJ2knrW5WPzixzcY3AfpnqQJTFsxaZB8xt5m2K6/6TSN8dRg6QUi44PzOiI4f4jHmJdUulHDdjxh2OHM0YmHhldVWadWScVqX7GkmA9xuTpfv8flTDGSSp9peW5JGM+8wsuKY2pPddjzQt7rfkhlblQSzKp+35Bh414ZIg8klJe7m+rXPhCUpkDO+OKS0tkfgaF+5ITGV8IOevwg9DhK8moJ/tJSrjhQwzc/Mpc8lqar/tSub7sJ3WPPSTlgSdyG37sGfNJpa9U8r7f/9vf/+QhX8rd61teCz6958KVteAjlWsljyRMiXI/1orCakWR9gZ/CIfMpe4YdJKM+ax5MQ9itiFnksq5sWUdXFLqTfQQ+eCZ8IGouapjLggb68YmKfWfpB51STIucmRi3PD3IsZSaZeU4rFlavjrZZaZR1Ia5jhqkJTi0EHocKre//yPVlK3H/aMe56DWGTikfGpysyfdZJa/SYJdY8xebrv/1rCGCep9JWW55LS3ptfzCspjdmTXI81L+zopZ51SH6/+HuVVOanDvyaYakOSSkv97dVLnwhqcyBnXHFpSXWiiLJklJOBvhCyLle6oTQSUr7RD3ZT1LCragVll67neNbVPKDu1TGSkrzYZdKXZ4r5yReKv2IZT6p9JVKjg4/YqE+3//9cyZ+/GxPfci9qdH8bJfm8p8rpHIOScmVWqlNUlor80mlDQfGcDDIhD+EPueXumOwSbL8OmZ+MY+zNIfU7YtOKucmjnEmSQlP9BD54JmyHzVWdblO7KybGiWl/ZXUoy5JxkWOTIyJYayitEtK8dgy4ZNl9kBSGqY4yVizpBSHDkKHU/X+r9VqyUcq14sdXzjrgjNGJh4ZXVVmnVknKeHMWBKsx5g8w/n+BxcWLSndt8isGUKu4lf1lZTeG7KfpIQbPrwe14rydaVWlFyS8dlbUo/9w18qdXmunNP8kpT6mj2r7r1UxqBzt+RDfJ/3f/NnG/LgR0xvyvPSn+Sln6VyHnypFR9Jaa3kkYQpEWME/DLhD6HPXOqOQSfJsRxl+SqKWhKzLQ2a36RybmxNVWKSEgbooZrfJ/BMycm/UWNVV/j+QG5Kn8uxSWrtEXmwQZJgaR7yQCiIQZZKu6QUjy1Tj/u/8r6W46hBKuPQQeiI78j7v/JaR42SYGndkizXDpfKMViyLqtc2NFLSj2FSVLKs6z5eRkdGOOHDJFHUppnmf98b5ULX0iS0cvYGVdcWiLzM5CU9hUZX36+RWYeOH4Qsnztkrxn/fNQ83OdpFQ/PsTAza+iKHuZmC6vUyrXJvnnhHTQVzOp1NV97CEpDxySlOrivq15T0ulr1RydPgxJ9T2/q8xV/ezH/yI6U2sGx1zjUo/kxWt2tAXfq/gIynVSB5JmBIxRsAvE/4Q+syl7hh0khKW1ryIRcw25ExSOTe2rINLSjihh8Cl4Z/LG74/ED4QNTKGCr6hhGPIclErDBAYF77obMscf0mGDT+pBFjyhvObG3smfCDG5lfmLiYQGUNlnhIYxtiZD1lS6+Gg+SXJyGl+4ZNJkuesmyQHo+FW87E/OnMQGOBHPmLhmQpvaGz4SMR29cjPDx3YqkQOxuSQuutmnHPhw1gq7d36cpxt+QaV1KqX2C7/0AouXc1TRObrquAryddZrhcbRE448XBePOFZD6c5pLKGbEOPTC1wakVXFLXUC8iQpIRvURS4JVnKcuH1dKU1YMSfepEhxhCyVOZh3NsHO3rmkMQw5cw1oZBk2NHVajXLV60oTFLyJweEX7bD0cGlMjd2qZSlkpMXv2yT1MIhx2JHzoQvMlwq8+DDh/GsJy8ya5bkeNUT4UccNkmpfqnMISmtiVji8EEmpsvfJBrNH1wkpReS7GPNCz9EOFhJYpjmQEBPvixTR86BnG2Z4y8p4Y+fpLQGqRsjfCDiIWTzK3MX0/yMoZyn1NdhKSc2SWn9hXMMktLc5hc1JfJ7RVLKKZXczWlMDmT8kHM9yJCkNBc+Uinjw5gYMEOuUrbneGzIEDGM8eGNVIUYtj5gS+UYX2z8ncXk53p0UIr1D63gAqEjSZYZS9Ra/h8D2CD0cOLhK3//l/cxeZiT+hr+huJTlnvh9xn5yzGSud4cx+7X24a/7hJr+fKxb0gaSY6Bk3v7QUdX0vGNmJLXrXDcZGLoYQ2r+/zZLskkXm8aViuK5MM3dG5K/uV0DWMN2DJVc6CrFYVJQmxx9hC/oqglnaR0/9dJ6p6S0hwutr4Kz8MALpX5yFFrvj6hJy8+4CLJGEP4YccmKeWWyhySUg34dfl7AT7IxHSl9wM0lnyYC51VLvwYwnkvk8QwzYGAnnxZpo6cAznbMse/8BzY8JPk6+hK8zPGngkfiHHOD4fQNSlhK/Wsi/mwS0q5JRGWZHIywCeTpLQmqeTYiYeQ8UMmFp5JktdfxyXlxg8fFMhgilylWlGkITmksi5kiBiM5GAslfasl8pxtvGem2U4VNTo7XrCJWNKzizjI5V1S2U+7HW/R+BFs76Vv//rCUvydM9ZT/hIMuozvyQlnYuJs0ZqYwwnFhliDCFLZRzjrmZPo2ecOXNLYphqqeaWZNjRVfcHnaTkTy4InVUudAylMjd2qZSlkpMXv2yTyvsfXY7NMmMI38yl7v7I9WEnLz5dft9KSn2HjlzYsUlK9XOP5bGk5EscuhyT3v8rr0nMlX3wg8idOXapXGNVT77sQx05B3K2ZU6cJMOGn1TWJik95MGeCR+IsfmVuYtpjYyhnCfr4cyHTZJJJaGXlOY2v/DJJCnllEru5jQmBzJ+yLkeZEhSwhYfqZTxYUwMmCFXKdvL+O69ZkwMvvgwlsSwxxwosq3t/e/3L3nABcKXmGXeN8iQJH/v9PdJ59igerMXakVZ03qjygdL+GOHsx6prCnr0CNTC5y50bGGPD9jSWkv0OMnleMs5zjG+BOLDDGGkKUyjnFvH+zomUMSw7SP1dySUg+gYz3WvHIM8ZnQNc2JoUeQyty1okhrqurIix+xkpKdOtFlvywzhvBNvNadD59cX+HzkBcfckllr6HDDzs2SWm9khimuSWl/iEOZY5hTCw6ScZc6KxyZTs/J/CziIoyL2Pc4PlQBJk6eF3BhsxcyJmTT5JhYy6prE3yfuTnEe9B8kD48F6BbH4R6yx9oWMMMZ/UrMvjcWA+bJJaGKCXlOY2v/DJJKmFG3FuTuMs44dMTfBMkro/mzs2YIEP8chgilylbCeHPAZbXg8xjPFJds/POOur/pKMey77wSFiqRd8IXTkyDJjyev2nxEkYUqEHoF4+NC+/zda+5DzS0o65pLKenINcOrFBjGGkKUyjnFvH+zomUMSw7SP4IEehSTDjq66P+gkJX98IXRWudAxlMrc2KVSlkpOXvyyTVL6LIYux2aZMVQrCpjViqKFCa/HfObGQC4OR5BZs6R0T1fnwiYp1S+VtUhK+fAjDh9k5mcMRyfJwAKdVa5sh2OXlKyMEeDkyzL3a86BnG2Z4y8p4Y+fpLQOqRsjfCDWDCGbX5m7mNbIGOryz4BSrquOOeXEJimtX1LSS0pzm1/gCVGbpJRTKrmb05gcyPgg53qQIUlpLnykUsaHMTFghlylbM/x2JAhYhjjw1jN14esl8p1JJvL69r9X3jNtaJgicvtC2tkXRjhXf55BRliDCFLSrGMe/tgR0/vSWKY9rGaW5KBL7rq/qCTlPzJAaGzytVo/owklbmxS6UslZy8DX8fyjapu7dJJZVzIGfCFxkulXnIwWFC1tebhxxdzX5n3D1XDbcWLlKZQ1LS4dfVxBOZ3IzhBEoamvvf93aZ12d+sRbmcrF1jzCfpIQ/80tKNkm2zOvDnol4qNH8n1vRW/NCblJ6bZWULOgQmBdZUlq/JNRJJicDfDJJSvsulRw78RAyfsjEJs43SenNX1IrsVTKBEEEECwpTcBYEqYEQsMbSirHUsmT0b81vImqsYxdnb5yHkmtuZPBv+UPCy62vgA7x0tKenKgg6MoirKJ0DGGF76hyJlTD5Q/HNSbD5Cxl1Sz6osSL7DEkwuSlNZdq9USL2MKIx+yVB4gkYMxMXCIGPMLnbOEJzqpG1v8sNVqBcybepRJ3euV1BpLSj7kKwolfVEUKS+Gun9AgktlfuRMxGQZzrjma6rVynnRSWVOSQwT4QdJ8sbnQSkPS8o3rZqfHBY+f5635vkIyv5ZZozMBwRk/CF0kKS0BmyQpLQ2SUZ+dPSDVOrNL/TcgC4mX3zYEzg67HCpjEFPjpKWed5amlMSbj4u0sEbfiiIl5RyS0KVfLBDUqmTytpxkEoZOySpR7yklMP8yna4Dx3bevJFzjpqQJaEugdJpU6SxxXpRaXqIKm1HnJAklrzSG73vZOIl+WLOdkbSQkfxlJpR8558JdKPTKErRrLGD1ErCSvtSTG6CFi4FVib3O8pGQiBl1RK3u28PoxoMs86zInd5cfmIxabxQuaU0I2DNx75JDUsIHO2NIUtozejv7F0Wtcv+XbwQcbNQKvxf99YX6oFGjasZFnsTdhq7wnOgK94ewZV6r1RJGWSepNZaEOq1BUtLXCp/TX3cxsFa4pOSDnIn5sgxnzFx5XnRSmZP6GEP4QZIcG39ra5jnxmJW1AqTz5/nJR+WVI6EmJyJZ5C4Gxv+OgWhg6RyDZ495ZZkUkn81ghxdf8wIcncYFzUzWFB8gAAEABJREFUmOeV5HGNtCf4JrvXBZfkIaWde3+Zv2nDC7fjKwk3YyyVfigYM4ekFJ91xEAqhCrZGDOQynjGkKRkl4Q5yeRlkO1wxqxFKv2yDl9kqdTjl0kqdZJSXh4qZBtcQt/EFcydJPkelq8zkoz8En6yfKHLtTA3Y6m0I6OTiuQulfo08G/YqrEN73dXpy9iJZlUEuNk8G/9vv83sSaGOeAeZpmjYwzPusypB+K9IfvAsWdqd//n9ypJaR5+sM3+cPLBJaXXXnIwzjUg13rd/+TkHpGU+hUfyPzKPNtdleaVSrwYS4KlWEnGvUEcc5pfrNNZwjjrGEPtxsxFPHZIUoqVxDARcWkfXUf+NPZewpjia0XqqTyG4yOVOZChrEcmD4QOkko8sEGSWnUUzfuUe1Yq9cSgR4cslfHsCfHosMOlMgY9/hCvAdjRScKthTU6FNglterIOuyQJFTJ3vDPxAykso6G4wNJSnZJmJNMXgbZDmfM586i6Zd1+CJLZTx+maRSJynlZV3ZBpdKPfGZpHKvpNJGfqmUiYHQsTdSuRbGkjAZMrmkciyVPBn9G7ZqLGNXpy9iJZlUEuNk8G/EOOvxxXpyvKRkIwYdHEXm6BjDsy5zckP0RvaBY8/EvUuspFYvM4YkpXWnXi9qSSaOfHBpBfd/rWZc5Mm85jpJ6R4mHsKWebajqxVFCy/GuT94HZHk97+T+zA2v+ghZykmz8kYajdmrjwvPpJSrCSGiYiDJCVskCGMOR588xiOXSpzIENZj4w/hA6SlPDABklq1UF96OgHqdQTgx4dslTGsyf4osMOl8oY9Nz3mbCjk4Rb2lepzIMCu6RWHVlHDKRCqJKdMQOpjGcMSUp2SZiTXBRFkrMdjgI8pNIv66gBWSr1+GWSSp2klDdj0bJ7fZLX4+/B5ICoOc+DXNSKFIuc4wr6yT+fSR7rr2OMJSUzcsrTHFfjcMDGezl6ZAg91JrLY7GTCz1ETfAqsZ4cL/WcP8dmnv3gWZc5uampz8//tcL401fEUhf+1MEYkmSFY5J7HRkiH1yOM5+9yMGYGNYK9X7/x0YeqRtbYsyvzLPdVYZOUtojxpJg6V6RlPT4kBdDrl0q86PLlH2qY+YiPuukMqekrEpzEStpnb//6alEfnDH/uR1sVhwkJTWWx1LSjhnHTGQJFTJxphB4TrkTIwhqduXefDFR+qej72TSj9s+OCLLJV6dJmkUicp1cC6sg0ulXriM0lKeyiVNvJLpUwMhC7XQhxjSZhSP6KTyrFU8mT0b9iqsYxdnb5yHkmp3qIo3xsxEgOvEuvJ8ZKSqVYUaX8K5ygyz37wrMuc3BDvDcTgA8eeaeDv/0XCgDjywaXK+3/N6/PXW3qr8BprtRpTpZoRmBudpKTDB8KWebZnnaSEF2NJsBQrKemJIy8G1gmXyvzImbJPdcxcxGedVOaUlFXGZwtiVcjIjwzhkOPR5zEcu1TmQIayHhl/CB0kKa0JGyQprU2SUR86+kEq9eYXet7LXUy++PCaDEeHHS7xHuf74u9l5EjE/e/7g68k3Ax/qawDRR7L/D/Xo6sVZZ5qnNQdIyH781HvgdKnnFsS4SYVRl4GDf+ZQcLfH6i4Ajyk0q/htboq+SJLpR5dJqnUSTKp7MFsg0ulnvhMktIeSqWNWiSlz5HWvNDxfikp7QljScmKTC6pHEslT0b/hi2tw8pYxq5OX8RKMqkkxsng34hx1uOLfcrxkpKNGHRwFJmjY9xwTLMuc3JDhdRMUis3ASVEIJTlhoNfNDdaKhdSteGbCb8sS2V+qYyRtNwGkhuSSh9k80uFEjB57KoEviTEtGnUgF0qYyWaS8kmdXN8MklKebhRiZfKfJJSHH5MgF3qtqGHsEFsBoRMHmyMIXSQVMYjo8cHud66GUp7xgx7lvFjLJV11f0DaNahz/mQiaFeZKlsfGRi4FKpk8pcWQeHpLKOnLPLHw5zC2Kr+0PGPC/5kKFsKzEH97KH0ENSmTP5+noT9z6CQ5LKffC+on5IKmOIpxb80MPRwaFqHZLSYZVUxkplXvyJJQ/YSN16cmCH4yPJiqJmUpkDm6TUD/wAKWEv0kOtwutlfnyQ4Znym2a2S0prNL/w5Q1SUmseqbRTo7v00DMmb+ZS6ctYEiyRuE+cGOAvlbZG88ZvOObL/AFvtiNLSnNJQm3UBvEiR+1J6d+yTA7scKmso2pz19YXfnkglfmlMkZSmivnMb+QIan0QXZ1q748RocslTmZH8q6zCWl/ytSUto/SWkPsENSOebQgfVKZT5JyR8f5qr5BxWp24YewgaxZxByWUc99UfWoZfKeGR+IGpU7oO6y1Jpz5jxwSLLxDCfVNZVH8T9zx4TSwxcckz8DV4qc2UdHJLKOqidMXF5/ixTW91rRg+Vfo3mPplzqDAHO5FU5jQu70FYsiXB3N/trueBrfyekpMrjathDT+U70I07AjMB4fq3ttwiGmoG57HntananivKe1J3ktyQPhlDt6S3Lfw6b0msxQrlVjVHXdJyc48+Nf9NZF4ZHgmfuBFJgYulR+OzC98V8v977VJPev26dIailo5P3Wjqzswy7qWmaQWoS8ce4j7gdrRQVlmLdjhklJuXhfxQQfPhF+WJSVRKmMkWa5JKm3EQ1Lpg2x+SUo15rGr0rySEL0/6q37VSpjJaUY6paU7JJSHHkgqRzTE9mPhJKSPz6MsUtCTDnRQ0nh35b5ayrkYisOnCF0kFTGI6NvNO8f8kBSac+YoSuKGu6JGEtlXdSKEh2U8vl+Ihe+f7VaLa1TUup59MTApVInlbmyDt7we0nyOvwr5yQuz9VOrtokJXwkGXU0qMnXKcnyhQ45c2RJqV5iiqKWYqUyBj9qwa/wtcHRwaFcE7Kkwb3/e23E5Xzkl2S1okjrML+wSUr7ylySUn3UhD+9jw8yPFO/7//rjUpzSOU6JSUMyGt+Sd16HyZb5lLpy1gq/ZLs7/1SOaYOqVvO9eX82JEl9agDv8L3gLVC5IWyTFzh+MClso6qDd9MtaLIYpqDgVTGSEo45jzmFzIklT7Irk6xUqljDGGThNjam6zLXFKySd0cWyZJCdea3y+sQSrzSUpx+DEBdqnbhh7CBoEjhEwebIwhdJBUxiOjxwcZDkmlHWyzPst5LJV1MUfWEctrD5zXdGI4jGUs+f3gr03IxMAlpdcEqcyVdXBIKuvINRKX52onV22SWntFHeSDJOGWiDFC5siS0j4Qk0kqY/CjFvywwdHBoVwTsqTB3f/++kRczlcrilR/rSh5tklK/cBcklLfUhP1oCMeGZ4pvf/760u2S0prNL/wXePv/74maqNuL8F4/0FW8zUDjp7ailrRek+1chvS+rGTo2jmkso1scZsg2fCL8s5v+Qxjoskw04+qZwEGZLcx/eGGs0vSSaVOh+mL2ySksz8fF6pxkpKMdgkpfolGT6ZpHLMQUT2I6EcE8b4McYuCTHlRA8lhX8DR8jFNA82xnzORwdJZTwyenyQWQcyczIGEzi6LOexpJSf2rIOP+aCQ8TweoUsKd3ryMTApVInlbmyDg5JZZ05J3F5rnZy1SYp4SPJqIN8kCTLF2PkzJElpX0hJpNUxuBHLfhhg6ODQ7kmZEmrdP+TX5LR/1L3/JJauEtu9/6nJvyZn3qQ4ZmWLluW1sTng/S67HFw86tWFMZv40lKeJlfkkp/f732YQ89Y/JmLpW+jCXBEklqxeEvKemRc33UjRIdsqQUIwm14QexLigp/Rv3l7NUI3bipbKO7IcOn0z4ZVkq80tljKQ0FzFSaUOGpNIH2UwmlVSOLV3IkpLM/FDWZS4p7ZvUzbFlkpTWw/1CvFTmk5Ti8GMC7FK3DT2EDQJHCJk82BhD6CDJ4xtIZj3uf17nnCS3uzljRo4suzrVKSnVxRxZhx/zwCFiqBdZkmUbMVWdVObKOjgklXVU4/Jc5OgtM6av6Q9Jrb2iDvJBknBLxBghc2RJaX3EFH5vwKUyBj9qwY/7Eo4ODuWakCX1uP8LH+MLkRPcwUYq50NPXMN/7oHjI8mYR+qeX1ILd8ntXiM14c/8Dd8/ZHimFX7+rxU2ar31WliZX1LhGNR9v5b5yEw+Nr+k7jp86D4Nk5Q4Y6m0Z1kqx9QhdcuF14wODPBNsr/WSEr5JKE2/CDWBSWlf6v7cw5naV7wIV4q68h+6PDJVCuKLKY5GEge4890JKW5iJHKuZEhyX0cU2TzS1KKz2NXpTokIbb2BrtUxkpKMdQmKflIYNxIsVVfeiL9CSyUZIRXCR2goEPOHFkqJ+qWy0XjI5U2SWnSWlGYJFwTZR8GyHBJyYcxc0oyuDUvSUmi6CT4t6qvD9Ni4ZlqtaJHjsLrwAaHcjOXOiVf9ORl40teNy5kSalGSclXknFhg5MPzhgTnHxsRpazvSjKWEkpJ3Zsvf3r/qGxVuPBRt3gknArcXU9A2KIr/uDOsZS6ZP9pXIfpFLPh/AcIymtxfwiR44hV60o8ZPKeHdJX/hJSnFS6QNe5hf/kFWWJZkk15qpsl7mlko9ufiwAJdKnTUvakEEV+zImUtq5UZf9S3chq5KrIdYeNYzlpT6prceH+zwWlHA/EWqK82JL2uAqrVJSntEnCTDjmx+SfLvlnIQj15S2kcMklJuZOxwqdRVfSVh6pGn4T2S34jwxUGSz18zLknpg1eWJaW58M2ELcuZo6uuAT06SCpz9JbxkUob+8CYHJJwTYROKsfIKCW1aiqKmsuF11/inu3wWrPnkYktfG8kMUw/vCWh+Q0b1By28qGDeFOo1co5JCV74fnIyx5kbn4hS/K6SsJPklustYf0Aorsa74v5M/9TQx2PjhIZWxRyOREDLZaUVieG3/0NV9z5pJwS3OiZ1AUvD40UhxjqfSpeZykVDPxkjBbX/c/deUYaiBv4fVI3X1KAn+PSjlLmxm87mvFBgZZlpT80LuQGFyeE44i9a5/EEn1mVC1qKjVktzFmzCT+gg/ZyYpETJUK8p9BGszWe+r7q+NxMKzjbFU4t1bjw92OOuDszZJCeeiqFnhc6LLfpLWzv3v2FC/pNQX5pckK2qFcUlKe45cuMyapdKX2iFs8CqhK3yN6JAzR5Zk5DK/JJkkl8p7QVIaS+Uc5JCU7Hwjj1SOkdFJSjGMs3+uP9vhtVoNlqjqiwIM4JnIA1XHyOgg9g6OTpIhQ+QlV+bmF7JU1iip9HVufmFzll6T4Yyl7rXnXOROdr9XJCGmNYMjMSjwqfqjZ82ZS2VcHucYxsQxlkof4iSlObBLwpx6oagVqVck+VpKTPHJMeQqfO8hqVyLNS/8JBk5qB0f/M0vfgDIsqQ0t6t7cPwloU414N/w1wCp1CWDf6MWZwnXhvc4cuaSWjnRV30loepB5Rzdr5EYG805sUHooEavuagXPf0iKd3/taIw9Oiyv6Re93/5umx+SWVNvOcwFzGS0vrdnNYilT7Yq/uKFyoAABAASURBVDpel6XSVyp9mBc/8qTXUH99k0qfHEt9WeY1P8uS0nwp1tfacBywwRtp3GjVRQ50pb0BSySVORhI3TK+UjmWynrIIQnXRNmHATJcUqum7A/HBkmCJXyT4N+IxUcqbeDh6tYXNigrsgyHwBCOXVLaT8bkJVfm5heypFSjpOQrybgaTfy6/GA5j6Xutedc5C7tjZQHWVKSG447Y3yq/ujp7cwl4Wb0BAceDGpFeS8Tx1gqfbBLauWXhLm8/5sxktJazK/qHOSiFkgq1+Iu6Qs/SSlOKjn+5tfK3//dmHia9MW6Ebr8B3bmRM5cUloXOqjqKwlVD6I+YuHZwFhS+p9leuvxwQ4HAzh1SDJ80UHosp+k1J+MJSV8kM0vqawJf+LRS2rdZ5Ja68HuIWkslT5SN8dWzUMuYqTSB7ukNL/5JSntuYumopxHKn157SDeZKkW5Ez4s0bGyJkjSzJJiIlLpYyPpFLnc5Gf9wnmTc7+Lfu4mOaES2UMtuTvY+bGBkmCWa3525MMqr6MwQCeiXioOkZGB/FaDEcnyZAh8vLzVObmF7Kkcl3O8ZPklhI3BPLBsy+ctVBXxqFld2yQJaWc+DImb/L31wNk9LVa+T4Cl4Rbwo0xg+xHHGOp9MEuqZVfEmbjvSDHSErrNr/yXJJ69LikNJ+7pC/8JKU4qeR57nXx/qd29tuaF+tDzBysGHPPSeqBDbrsJ/l91tyrwuVaURiv08RKJfYcWvMzCjGSWrhKSvuEL/XApVJX9ZWEKX0mwg8bhCz1zJfrlryu5p9BlJTmkUpfYiGSwlvkn1HRkYPeRcYGh6QyT28ZH6m0SeUc5JCEa6LswwAZLsnrKhIeRVFzWd5fNcuXpCTWHN8k+DdiC8dYKm1g4OrWFzYoK7IMh9g7OHZJPl+RiLzkytz8QpaU6pKU/CQZFzY4+eCMpe6151xprkb5eiGVsZJSTmKIxafqj541Zy4Jt4QTegbEYCeOsVT6YJfUyi8J85Dc/7m/JVlRKyzPvVru/2X8hRkHzkrsnKU1SeV6GLNWOHsgdevRQdRXxQgdY0mpduzoIPRVXniPMc658UUHoave49RBvCTDjmx+SeXP4l1+QFr35xmf+fRH7JZfXGOveMWWbjWT24884hD71S9/5PRjm3z+6SYpETkkpT2//Jtzkv2uO36UfLBBnzn8I/brO/87UY5lfvNLko1ab5RLlvJJ3XmJhcwveJVcZUVRvvcgY4NDUpmjt4yPVNqksubC8ZOEa6LswwAZLinVxjj7w7FBkmDp81US/FvV14dpH+GZiIfyWCpzoIPYO+/jskicSCgpFVKrlQtHB0nCpUXoGEhK/sgQibkJpG59fsHHJiktgngaCS7JgS7SAhhD2NL/TdP8IMDYKpfUnV8q10D+hv8w0vAYXOEQsqSUv/Qpf8DLayT3Mr/JACT7SmXDMiYGjh+8StiYQ5IhZ8KX/Na8kKWyZmx1f4PJcZJSc0tK3lLJqafuP9iiZEn4Z5KU3gRLW7keZIg46oAzJgY515DH+EBS9/zYiKn5B01kqbSZn96hxx/CBkmlXZLXs8wk+f6OStz8wseZNZrrZT0tnS9KKtcqKe2PpISjVS5iqD2rWAs6xlIZzxiiNj5kYIPQwSW1amLcm8jfaPYOOSQllyw3mrVKSnkYkxt7ldAzhi/zFzuSFLXCGEtlrCTUiSSlfEXlRUJS8ic/TlI5xifrkCVhNvJDaeDfwIf56v5CK5U+jN2UMEaGcg5kbHBJqZ4Sj7Kvsh6fTOiQpdIfGSIn65a69dSMPzZJ3h/la0vWS7JaUVRq4//s7kqn+jkOX6tcUnd+qYlPrUi4EYMrHEKWlPIXPg86KPW49yW5wQzKvpIQExGDgB+8StjIJcmQM+FLfmteo/x+UiGD+LBNDCQpPUjOsvklyb+b309dqWYG2Kskcb91YfI1153KDwgoWEetKFI8Y+KSjho8Lo9zrVKJW9G0EZP3X1KP3EUhg8gBSdjrJlFPyVMv+tj8wseZeZJEDX89yzq4PB92SVb3+0+S49H92mt+NXyPUk6X+QK/uuuQpRKrut+f6Gqer+5zYIPqFT+p9EXfm/J6qakoirQefLKMXpLXpmRjXPd5sHdTzZfZMMbYuQ/MrzyWylhJri2/JKV8+EhKSkkpD/lRSOUYn1KnNIdU+qOHrHmx18xf72qk3KgZw/N7MWNipDI3NnSSUkwVj6zHJxM6ZKn0R4bIybqlbj01449NkuXcWS8prSeP8UVe8ft/9x5J5RrITyxkfsEhF9OayFn1qdYBZlD2lYSYiBgE4uFVwsYcktIaGEP4kt+aF7IkU7M/iYEk1zllGXdJsHT/kocB9ipJSvaqDRla5g9iqSGvhzjkXEMa++cdfCCpxE8qOTnwxU/q1qHHH8LGfenApl6Vynokpf1lneYXfs6SDzLrgWedVK5VKgybJCO/VS701JNVrAUdY6mMZwwRix0bhA4uySQhtiXy8xpCbeSQSt8so5eUckglJuTGXiX8GMP5n0GYLI8lj/f9l4Q6kaSUEx9JLR3x5EdRuJ4xPi1d9TWqVvTAjPXjj69U5mRMLnTIUNHMgYwNLinVAx6MM0nCpUXoGUhK/shQrSiM/wtW6tbnOfN8OXfWS0r15zG5kXkdQSaOsVUuqTu/VO4HfvhDuMIhZEmpv6o+1TrADMq+khATEYPQuwZ02JhDkq+h5sRe1NJc5LfmhSwpYUUeYiCp1GUZd0mwdH/jywB7JvqUnljmBwNVGzKEvlYUBmdMHGvLNeQxtUOS0v0plZwYfPGTunXo8YewQVJpl5TqlVTe/87NL3ycpfzIrAeedVK5VkkJM0kJQ6tcxFBPVrEWdIylMp4xRG3YsUHo4JIS9sjtiMMi6oLIISm5ZRm9pJRDUloPubG3qFYkPZ9V8P//2XsP+NvOqs57ffe+N7elh5AKMQRIwEAKCVWKkkJHUBRsYBsV1FGK0oYyVtTX0bE74yhgHQtSVAhFxUYLAQtICQklFUhPbvufs9/1Xc95zjn/m4DY5uNbnpx1Vvut8pR92r73xvcvkwy5F+qwitcuQbOJATRVDfHm1wCtnphuU4aGV5bESs6/x0PDqOub+zf787OSujEMLbc+bepA7aF6J2h5YjG0KwLVr7JkTucNK3vVzM9hrov5/VxsfLcDYZxz0y4pm0e5+2JtwCo/tDmIEy8JlUvKQJ2vdcx6H7N8P5Q6llwXZckYuT3J10mfNYBwfupy52b+WAxlaD3r871TgmbrOYQDsrqeek396wTtehPY7cqS+28fcnX9yl5DQJ1RdTESNBs0boxY42Bl0y5e0idB80PrB6izA20OYiKHXHI+8jRVH9BwQO0PEOaPtWGM/XSTvWtThxavLhmrX5+kTQ5sOqfa1sn9sS/JHEC5u6wdqBxA9W5u/etUr815vct9HzTJOLTXBaC+PwzJYzGg5TQHUFZY5dcATRdjTW3K0PDKknbJ+duvWGgYdX3alCVjoOXWpw2oOdZ65DWrTQKELEmbClB4Zcmcvm/Dyt5r6gPqfBjf7UDu+Zj7P8t19bvsPOV5+PlJnHFiY23AKj+0OYgTLwmVS8pA5VzHeKb0m9s1kzoWUCwyRkGcfJ30mQPIOfje30is+WMxlIFaq/9Y1/9YPfU5yG3ZfpWB3JNJU5HzlTzf5R/Sn+cE/uNc//1zjw27D3Joa698R9Tn65ycH1CwLmsHaq0g55y/h5pb/zgMy70Xp03udWCSps8zdogjjjg83vhHr45HXfDwuPXWW9NmziFOOeWk+IonPToe/+XfFI974jfGueecERcmxnjIevme/ZhHf1n80Z+8LU4/47zENcyjH/WIin3qVz8hnvt9PxiPe8Iz4pz73TcedeHD67wDpljuoT3bm2Rf0HIL0gZUT+O4JdoezysWELIksSpA4ZUlc/q6Byt7r6kPiL7W3Q7U+nXd3MrmUTZOPdYGrPJDm4M48ZJQuaQMt8fYx6DTQAlQLbKgwdACofmg8QLlU8dN+ePVlJsk+ScMfDFRlqDFACFesjiwXDxtma4WQi75IgzUBqiv/3ijbm65sdBwsHqz0depYzYfyqlyHzh38wI9tHpWcV5inZu6OLnU5c7Fdbu1JXUJWm5gmds4CZpvHaddvXNzK/c1VAfCH1m1bz1oV+w67LQ44e5PiS9+0Cvifuf9ejzk8W+M+53/2jjzEf8r7nX/H4zjT35ibN/1RZl2a/UArS4Q5ItaOjb9yagD19Wa8/yBXVynMS8acc7VPrq9c1/4jes+aPMfkgMFM1baxRRfvHUWT9+5J37yiN3xu0fcFG886qb4kyNvjFceeVv8yGG3xVN37I27DxuxPbEGA7WfXV7n6zXXZWtBixuGMdfCN+HVuRDbyXwHkvHa5J6LIV8M1YE46qgj4oEPvF888zueEb/yP/9bXPSm34m/+svXF/3xH/1m/NIv/nh8yzd/bZx++mmxa9dOw7L+vPj6k/XV5dDWqeu93pRvQtqAABSTt2tBxf7k4oEYR+faammToMVFDvG9ntw9SnPmXGHUO05MJ68T16Lr0GKAmp8x1geW+by2zWcfcqljzKNunLKk3rl2oPYeVlyMxHEnBQ+9IA563g8EP/E/Yvy5/xnjz/9yjL/wc7Hll38qtuU+7Pjh58S2xz0kttzjhIiDVjfwjDe/fMuWLWF/zk2911+Xu01ct3vuZ/nFU10CZDX3bm9vNlPZyrl1Rxx04r3j5PO/Ju7z1GfH2d/88jjrm18a53zLD8S53/wDcb9vfHnR2U9/aZz99S+Ns77uv8RZX/PiOOtpLyq671OeH2c85QVx36/4/thzwnnZN+EXvD4X+3Me6vO8jmHVEzRZu377gb6u9ZaR+Ybcy0nXksZxyP4jJs/iNMW0ZSOGY3fH0Q8a4+Qn7Iy7f+WOOOWpO+OUr9oZd3vKjviipLt+xc64y5N3xfFfvjOOe+LOOObxO+Kox22Pox6zIw5/9PY49FE74+BH7YpLj70sPxBvhOvLQAxJROspFgMIS6umKAuguHEKQOVosnOYF0b/MDRdWVKXdzLmQOrrI3c9jemYMa8xIPT1HJ13jLqyXBKrvk7a1eXQ5tP1Xk+fNqDmU3KuUbf3vOKBf/b1D4QDGleWzGuNRu3DkteJa9Fs06qfjBUvjfVewdKnzXz2J5fGtRt26mJ6TnVluXag9hVWXF+njvnXvP/7zxeMwxDOzbxes3Kp99J5n4e6tSVxEiCruXe7OAmaTwCBrOaloF9ubuV+vtSBUNfuPxlnXiCgUd8T7ZFjGNs81Oef8/qf19lNeOUxNwyqMeQ6GFvK4sn6QMVM/UJc+GTijTOPOjQstB61iZGUAVnNq4R8MtYcErBcm3QFrHRosdC4cbfHtOsdWtw4NF2sZA15J+MPpN6r3HNhTMdsWo/FZ2PXxXwd02W5ZJ7u67yfM/3Q5qNPvddT1gbUOnS523te8UCuaX7Jo0WAAAAQAElEQVTByRu4kWMYxtzPcRmXpraH2TO0tQE0b8JoMK81Otmr18lG/jjfbbCKFS+NY6sHzafNfEPugVzqGPOoi1GW1DvXDqs+tUPLK07qmH/N9e81ZH/uszmtI5e63Lm4bre2pC5B6w2oddZmnATNpw2arF2983HIc5p744/2QO7dUPviern+Q9r8PAWUHQh7t+/eh/11XRsQDqBilLVLykBda4Bq1ey+MuST9YGaU+81zcuHeOt2HzQs8DlrGmxeuWSsOSSgetIuwUoHNC3zGqcBNmPsCYhaN9c1rwmxkjXknYw/kIzXJvfz1TAOqkXj4v1LX8/ReQHyST1ZzUNZrPo6aVeXQ5tX14fsuctyYDlnoPJq73ntD8jrf4ylLXOYB4g+9PV6neuDFUa948R08k+buhZdhxYD1N/S9vNwrc1AkNTzyO1DLhUGNs2h59SvLLcHaDhYcX2dOsabKtqsY7xUa7LoQ582QLHIWAWvIeOcm7o4udTlzs3Z7c6359DW5yzvduMkWNWFJms3rnN7UPa6AEIdqD3VDtTeAnUW4P+//l2XyAEszxOwXCf9rqN7pSypyztl+O0eff/kvp6Ow+r69/V5yBq+Fvv6Yh651BNpU5ZL5lFfJ+3qckCxSN0eVZTlQO15l7u95xUP1FlZt3V7/q6bX+CirlNjgVovIBzQuLJkDnHr5HXiWnQbtBjI9618fTWmn11oPm3mG4YxWbONi+8I5klj7ZWypN65sa6zOmzuV5wkBqjvkOpD7pN4SRlaTX3aYKUbq915iXVu6uLkUpc7F9ftxkvqErTcQM1Jm3ESNJ82aLJ29c7NrTyOYwChDoS6dmh5gfIDYe/23fswpumz6gEIB1AxymIlZWDTORiHIb8HzXUtyfpA5ZumaWnvgrmsa4/aoGHhc9cUZ165ZKw5JKB60i7BSgc0LedinAYQ0/oGqleg8pjTHsVK6vJOxh9I4rXJXU9j1CX7BqqG1/yUv5Fff/0N8ajHfn3852e/TEjVVXjUhY+Iz3zmurj00svjsss+Ee9+z/vjgvMfpmuJ+ZM3/mm88lW/W7brr78xrrvuhpzfEKfe85S47vob4h3vfG9cdvkn46qrrom7nXxS+ljG+rpmoP0BdVbsOXJok6CtWZqy51nFwrDgzQeNi5HMMeVn0XXy879r0W3QYoDM275T9rWB5jOP+exDLvn6CVR9dTE9p7qyXDs0HKy4vk4dc+Dn/3zdaA2YTFDnPVAdVklhJeuToNm6bB7jgYCVz0XR7iTF9kVQhobVLwHLF2F1CajFAGohgTBX5IBmmy++zJszzVVfjLXUfSGQ24s2fcCmvPrPPfeMeP7znxVvfevvxAc/+GfxgQ/8afzu7/1S/PR//6/x5K94zBIPrW9o3Fhz5plYYnode4JWaxyH6k28djkgW85N+5AvNGXMJ3UpxZp3X2fnom1jNsWRx35JnHLWS+LeD/qxOOle3xGH3uncOGjHcRHD9hi37oztB58Uhx39oPii0/9z3gh5RdzznBfH4UefXb30WlP+eGGdpZ6TmfLitcaU8jzXWD4MY86xv5i0+egDhKZvqj7FMhDDOEQf2qQh5ydpl2/fMsSXbZvFSw/eHS/fdWs8dfveOH3ciIOjXTje6zieWZw17o+nb9sdP3jwLfHiHbfEfRJjPiCGzKksh6Yrz/JL+TiOS3/k0A7U/FvvqwveHEDdCBKX8HoAtUcq0GRAtezbt2+LRz7yofHyl39f/NAPvSC+4Ru+Ks488/Q48sgjYvv27UXHHHN0nHvuWfEt3/K18Yof/S/x0pc8Jx7wgLNj69YtlQeoFynr2kcsBrQ6qtBq6+8E1LpDw0HTxQ8py6V+dqDhjNfWuRhJHQhfwIFap26TS0BMizMDhHmMhRVenOuvvc/JvQBCn70BuouAyqOvDPkEFBYoH1B7GTmg2awNNNxhR8W2pz4ztj3rJbH1Kd8UcfLdgm1jOJcpZsnnSRm8dYjhuKNj11O/NA55wZPiyO85P7addueIPGz2GothbvuxbzlQ6wErLtQY/RKQHz7G3MshXCPnqX0ch+wd4dnDVBwW+q6j4vCzL4zvee6z4mde+PXx3551Yfzw078kXvq0h8SLn/bAeOFTH5CU/GkPihc89cHx/U+THhLf97VfEt/3dQ+N7/+6h8X3f8PD4/nf+Ih41UseHRuz/flhZSMYCIfzkA95nYx5PUCzq2u3P2kYRtVQllSmfB2YL/Z6yHxTvh5orxT5pC9ZzHftjR33uS2++uueHM/5uhfGf37CS+Jbz39hfPMjvj++6eHPjW/60uel/Nz4li97TnzLI58d33res+M/nf/s+LYLvjeeeeH3xLMe/T3x3Y/53vjexz07fuHpPxf79m/E/v37l+ttzXWyDylbitZXFLeXYRhSHnINZrkPY8lijdcHVN55fjiHxdlZ8iG0ixMvAWmbKW6K0yDW3IBq+UvIJyD11kuqt3sYC5QdiDF/QLGu+WIxoPlVwT7my/0RB5QODQdN73i5ZC05NJyx2jrXJ6lDywFk/yu5rqPcf0jb4kwAuTZzQwsLVD/m2Xz9z2svoPmh5a7AfAL+iff/WeV3fRJesv1LQNXsdjFjnnP1LXkTU24v2vRBwwPL3u1X0i9e8ousNuPkQ+IlaL0DwpbnSwxQ8zRP1+Xq0PDqkQOa3uYw5HfRqXKlqx7iJBXjxSk7l3U+z2vUHrWJkZRhlV/dHOJgUA11BWtIB+rNN681Wvpz/7UDAW39AE21B+YQCyzzRw5tkn4pTeW3H3VJm2T/zlEbUHW0r5O5JKDyKHe8XDJH5R9zbRd9D/naAC2n+wtU37Di1hcXiwHka8m8NKDWAyhdrLWh6dC4TiAYiPVcsTaMBcoC1LkZh9ybRa+RA5o/xVoHY6zXCVj23zH6uiyX5vkZTg4t35RnpueS65OmrA2rnLCS9UnQbMpDyq6jsUD1qF1y/bU7f3X3AlosNKx+Cah1FacuAcu52SOwXEug8N3e46BhrBU5/jXXv7nNay45tJ5hxbNE9TRN07JX8X3OQNnVAeGlK0DTrQMrnD7JmpLyOAw1X2VvNsn7+s5zz/zyqM1ckjKs8qvbg71Bs6trt4Z0oN595ut+uXag9lofoKnmZQ4xQK1LLIY2Sb+kWW4/ckmbZE7npg2oOtrXyVwSUHWUO14umaPn1x85tHtmJetAW3dYce3iEl4PYLn20GSgfPPZPKZ8L4SmQ+M6gep9PZf2TtYBSgXq+hfbe40c0PwpVi5j9HcCQhkaDppe+KHZlI2TQ7MZo61zfZI6tBxA1Vy33ZFsHmNhhRfXbxwM41A9uhewObdxElBrbJy6BFQcUD6g9jpyQNpy7a0NFC7N1e+Q14q11Lcsvl+tnwVIvHuW62O8OOtK9qou6dPm5zI5tPnBiouznn4JCPHdBq2WeYFwiJND060Dicvr2Dh9kjhJWbs4ZeeyzsWM46ip1qnjYJVfpznEQbOrazdeOlDvPvN1v1w7UGutD9BUe2AOMcByryKHNkm/lKby24+6pE0yp3PUBlQd7etkLgmoPModL5fM0fPrjxzaoeW0DrR1hxXXLi7h9QBqXVWgyYBq/VZg7mGhQ7PrBOpvgIxDvqfH7Yd1oOGBf/vrP3PGYlhLEVo9X7PqtSvPXPfpdy5A7SVQa79uuyO5x8MKL2422zDlcn/GtRscIHa1LkCu8azqVlA+AaUD6ZtXL31foNmsDRQuQ5YY9139P9z7/xSberXH9Tn0+Wl3DSVl7eKUZ/m71joX0+crRtIPyGrtFMzR96DrcuMl/et6l82nfxzzdTxfN7UDtdb6AE01ryHPulig9j0WQ5ukX9IsH/N1Sy5pk8zpHLUBVUf7OplLAmIcsq88xx0vl8zR8o/Z2zwc2qHltA60swMrrl2ceAmo76Zd9vMuoFpr2/vQAM3e5CHI3oahvTZr63TK3U6KT11x1XJul37s43HiicfFdz7zGfU3Rg4//NCCQst3xBGHxSGH7IoP/uNH42/ecXH5HviAs+Jud7trHHWnI+NP3vSnZQNyrnnIUoMWm2L1KYdms2fn2bk+acrvBdByANXflGsLzXZHsuthLKzw4lx/7UOugfqYew0tDzSsfgmoHsWpS0DNBSgfsDxT0GzOAShc5AAKY63IcbvrvxeQAwWOHMAmOXKY3El0LGxu2iL6JGhNQMMAmSEqp3mA/BI5W07EGEkQICvSJrlovqnIgcoDVHzksK8+uVTrMcsPRMbqs6ZGuTYgvBukrB9azeOOu3O86lU/Ha985U/lD9dfGSeccKxhRaeddvf8YftL4od/+Plx0UW/VT7jdQK16OpSqsvDor/ZqH6VJWA5j8ihzf5SLByQ/tZXn7dr3DGRA2h1YoiTTn16nHLG98cRR58bDLtiPlkvYj7vXDkprwd9W7YflTdDHhx3O+MFyR9Q/QO1L0Bmj/wRJrKHoWQgc81izDeuKS8MaRhWF/OUF4ZAeae+tr7BDouD3zGAYv64uT/zzuOg/MH5W/KmxnftvCXuO+6LXfkj9TAlpGjKGaacHZnbSC+0Q1M/M2+GvCBjHrF1I7LD8JyIES0pu2aeD+V1m7o+bTAEUNRt8nFoL6jKHQ8N55yM7eTf5PjGb3xqvOAF3x0PetA59VferNv9B/KtW7fGscfeOR7xiIfEi174PXH+eQ/PmyBblzDXT8W6cuspS+pS/2IB1B6K0d4JWq9ArbN244HCr+vDOKjWGgw5bxXI+BScv/30WEh7UrrqMY6+sSy++Kf9jnDmNA9Q56zLfmkXbyJyH+SSNsk4IA7kxkcO+1pf5+HIO8dB3/z8GB58XsThh8VUB4lE5hdUNvLU2Gfk/OdlC+Yxm4YYtm2Nnfc7Po554cPi8C89odZryHUAAtp62Y8UOTqHzT5Y4RMWzo+BnHPWz+tkPp8q3zhmzcSKMdd83BaH3/sh8SPPfko89oGnxb7Z1rjqxnlce9MsPn3zRlx74/6kjbjmho246vr9ccX1++LK6/YXXfHZfXHFZ/bFp+RJV342r6upMsd8Pq837SHnokWynusml8SAPc6qNzFSjwEyzxT2LF7qPnG5mMXmeTNy5z33xnd/9XPjwff6srh5/21x5U1Xxadv+XRcd9t18endn4lP3/rpuPbWa+Pa266Na5Jfc+vVya+Jq5Nffes1cVXyq5Jfnf7sPHz9sB4MkSvb6uRrkMJ8sZZDrm+KaSLEplAP5XnO3/OhrNF82tTl2iAzL6jb5vlDoXPsuM6hYfUZ2wkoUZyCeYAQ121yINdyXnZoMUBAw8ZiuD+Kxsh7nq5r6xig5i1GeydoeYGqqd14oPDr+jAOqpv6AMrmXKxl7JA2CZpPwFjvC1PlhJYbqFyAkJqveWDIa+Gf9/4PxDAMAfKxuLkih325vykuH/rsVZ+yDrk24A7f//WPY8sN1Hr1mpB6XrvGS5UvdTlQ89YuAdWfsn45UNegsgQs5xM5VEMZSwAAEABJREFUtFk/xapLtLlGjt6DvXVMmqPvgTYxRbT3K/2Stp5bWZukzbWZ8jqach7mAGpfACFFwzgUh+w/ryN7EC8NuR/lzCf1ZJvWwfxA2cSuY6DV2L8vX6fyOuuxcnsRC9Q69prmAITUGimIBUJfj5HHYiiL8Xwoa5Z7bTc+17RcS2BT7p7XHB3PQPWlr4IXT0BJ4hSMAUJct8mh1dAOLQa4Xc6NxZdbYyKHeGUp1Xr8m77/L/YTqJ4jB5DPUWviflobqF6B8vnkHvk+p39IuxzYhLP/vibm6rJYyTyArEibZBxQPcGKGx85zOX+prh86DNWn7IOuTbgX3T9G9vJfMpyoM64ugTUvJX1y4FaQ2UJWM4ncmizvxQLBy2Hep+/a+znXm0SUOdWm5hxGEo3VyyGdnVzKy/M1a9ro0/SD9z++s+cxkDr3x7ESwfmE6e9k/mBqiVWe8cAivUHG6yt0v3qykCtY69pDkBorZGCWKDWssfIYzGUxXg+lDXLtcldO21A1QI25bamuI6XQ8PqM7YTUKJ4hY4V121yaDW0Q4sBqr42YyXXT26MXJ+ypC51DLBcZ+2dGFpeoN5/tBsPFH5dN786EOty5HAu1uqx0PKmqx59j8qfNTuHFc73En9ohXbOuixWMhEgK9Im2QtQPcGK21Pk8DWw39xItR76jLVnZY1ybcDq+t/Iz7vZb/nzNwPnAdRe2F+vDW29jJfEdw6bfdDiu18O1LlSloDlfCKHNvtLsXDQcqj3HuytY7RDw2gTIwHLfRWjredW1iZpc23kkjmA/89d/87b9YBcyzwHQK2/Nn2uWV+fziGxSfrEdRrSpuz7oNzXFm3jsPpMZg5oNYwHhNZ5A+pMxGK4P4rGyMUrS+pSxwC172K0dwKWuZ2PduMh8X5hmqLigGVt2CxHDmOt1WOh5U1XPTyb+iTS1zmscPZmHvDz/0ats7JYyUSArEibZBwQB3JzRQ778k+ep7h86DNWn7IOuTZgdf3nZyxoNfU7DyCA6q/XBGqdjJfM1zls9kGL7345UPmUJSB8PQTCoc36ynKgelDvPdibPm0SNIw2MRJQfeqXtPXcytokbbO8KSWXzAF8Qde/51sax/bdoOfr3HzSbLG2ysMdXAPi/YON1lYWJ1dXhja/cRxrTuYAhNRaKogFQl+PkcdiKIs58P3fa7P7hAK13sCm3D2vOToeGlafsZ2AEsUpGAPEONh/+56hD8jfoKJ6BqIPyM9vie36PL+bKRsjt57yj/7Q8+N97/9A/W2Rz372+vjFX3p1/OAPfF+8/g9/Nf7gNX+S9k8KLwICGtmPRnNA9pDf+9Z186sD2XPbWyAcvhe6nz0WqLz6pHGxR93fOaxw5rcHaOesy2Il8wCyIm2ScUAcyI2PHPbl/qa4fOgzdpZnXFmHXBtQ13++NrPc7A5wIgLVleUWlpRh1aC6NAyjbEnQMObJIku7gg1oB2pCkUNbsnp02T85ARSm29a5MjT/MAzLeQB1sYzjUBxWGGOkyDEuNky+ZctYNzRe/eqfiXPPPTO9ETfddEveDPn9eOELfzTpFSn/XlxxxdXl88bI7//+/4gnPOGC0vt8VMzvuQLqgACaqxd9Q/aqQXmWLxBydQkaVky3dw5tXtAw9q2PYUvc5dSvj6NPfmoMWw6Oed74yPe05P4YFcXnaZhnU/nIPqJRFpwSu+Wgo+Lk+74ojr7LY9MyVs8phHOSW2MYRsWirmvzRwRpygtV0gatP6ByOUcD1/N5WNWhYbbGPJ68dXdccNDu2JEvDdl5PkdsZN5ZUVqmKWY5kXnqU/K0xJQ/yJD2w5jiWdtuiYcP+2JI/zAMdW6sC5Q8Ja6TfiDUI0fn8/whBih85ABinnHiU635AIolOzdoujc//NseX/M1T64bH2OerwJ+AU/mP/74Y+M5z/mOeMpTHh8HHZQrknPTLpmi9whUf7Di+uxFrOuqPuU6KA/DWPhZ5vNPBk45HylyQM4v7SnGtz7sw/G7z3xbvPZ7/jT+4LveEq/57rfGH/7ntxVX/oPv+rP41od/JA7dsSF8Ew253usGaGtifWhy91u723uctpW/vVGMuX5A9d7961wZmt885owcw5HHxLZvfEGMJ58aGZwWH+ac5ZmSd8oTlOd/Ph9jPs/zkjdBcjViGOex/XDipOfeK4557IkRo/GRmHntuXW1QKIXa2dtQHOdKTFA4YFm98zm2turBjEb+eXL86UuHXTMyfFtX3NBfPFJx8RfXbYn/uZTe+Liq/bGRtaZZlO+aEe878rb4n2fuiU+kLR1iLj0ilviby+9Pv7+I9fH333kuvjMZ2+LrVvIG4vz7CWzVt15ChHWBqov60OTy5lP3ZZizncmyxxTxZWST2LMIznveeWPxEXiiPHo/fHk854WJ97p7vHBaz8YH7r2H+Ky6z4cV918eYwjuQdT7J/vj09ce3V86OOXx4c/cXncdPOtsX3rttjwv6meU9ofG9P+cOzPVua5Bl6f6vaQS1k1x2HI+UT2637mC11WGAbSNghNTvbV3gtaXM5nHMuuHjk6twZQ+MgBLc65phpgXhRL9pqDld7zQM7TBgtpb/PCm0dMr2O8ugSrGP1+4BAvmUaMHAhtsOL6zKXdWHVJWZvk9e81pV2KHECu2zyl9rCmGOO0KMuNl5ShzVe50zC2te46NIx5oMndZ233Eah5RA5tyerR5THfk4HCdNuKe7an5ZoOw7CcB5DnYlrGQcshxngpcjg3ZbmUpjyf4/ILQPfJ9TmXIXN1HVjW1AdtnvoloPoDDK+e8oRWXxrEuGdydQkatveqrfuBygENY8/zxRnz/dRc4udTWxtlaFj7UzcvUH2ZF5qsT+o25R4z5fVtnDZJjLp7LkbSJmkHhFUNoNZTgzi5OPtVB4Khzav3r18S2zHqygditLsOQO2FumQfkjmAUNZetJgPUOsZObQnqxxA4SMHNIzxqS7n1GX7AVTL1/NAiytHPtk7UHnFdN14dQlWMfol60qRQ0yyqqMNqHyQcTknc2k3TqykrE1Sdq20S5EDyDnni2vKPjpGri6+eF5f5lCGNl/lTt3XdWgY80CTu8/a3d7jtK37la0N1By7f50rQ/Obx5yRA6h91XYgRl1KWF3rytaRus11hJZDuxh95odmVwdy7eaKxaHNU7wE1F4BhdEm2ZcGZWvJ1SVoWDHd3jnQ5pVc7HpvW7dsiX6zbJ6vCesxYu1dbl6g+hIDTdYndZtyj9FmnDap69rESNokbYCwqgFfwPWfGGNdCwOVJWVzQ5u38oEYca4DUHugLtmHZA5geYb0SfqAWs/I4ZolqxxA4SMHNIz4VJdz6rL9wGq+5u6+LqvbO1B5tXfdeHUJWq3I4Xu1GOtKaVr2ClQeWHHjzdVfk9WlZY5xqLn5nqpdihxA2VOsh3jXU65BWT78S6//vKFAvr6bo5O1/ZwBhP1GDm3J6tFlawNh7W5b58rQ/ObpPQO1Vj0OFpicgzFS5DC/smuinKZQdh2h5VAXo8/80OzqwHLtuk+7eAnYdF601Xvp2D4rqXvjRm6cBMjucM5AzQsaZhzH0g3w/dS+lc0nKUPD2p/6kGsAVF9ioMn6pG5T7jHajNMmdV2bGEmbpA0QVjXg/xnXv73b9PJc5jqpQ1tz59V1WM3PNYeV3l9HhrR12TivZ6D2VXvXjbe2BK1W5HBNJetKaVruNVB5YMWNN5dY49QlZW2Scj8znsPIASzPcKolixGrriw3XlKGNl/lTt3XdWgY80CTu6/1NcvzMeQ8xjJrKyGfujyOWxJDYobl3LtPLkHzW99akcO116dNDlSOrmuLHM5NWS6lKeSuI1A11cXoMz80uzpQ66XcfcriJaD6BzRXPu32oUG5rv/87KYuQcOK0a+tc6ByQMOs9/Z/+vofhyHGYcjP9vNaA3uU7Btaf0DN3/V0Hq6RXJz9qkPDaOs4ZUlsvx7VxR+I0e46ALfrw17MAdT+i+00DOOmPyiiPXJYAyh85ABqzYeca6o1H0CxZPvxvGmAhj1QVp/V74pD5Z3y+5l1tM+Xv/9OqRrfPk9O+RkuC8cv/OKr49GP+4a44YabUp3i8MMOrb8RcsWV18RznvcDlc//N8i3/6evjy995FfFfc48Px720AfEM7/9GwpvHXsfxqHWZxzHsld+K2bPYlKsh7IYuYYxr0H5kPMfxkGx5l3C2tOQ/jV1iTEPtPXqfmt3e4/Ttu5Xtg+g5tj961wZmt885owc4DpOyzho6w7NblzCwvxDV4CARt0mqCd1o7XD5iTQYsTql2wG2huff43n/vc/M5785EfHd33XN8bP/dwPxm/8xs/Ehz/89vjQh/7csCXB5tzWhpXNNw7B1pCUJWVAseYwyzs+peQTNLu5JCDsL3J0fZaH8Pjjj4lXvvKn6yZIuuJHfuRn4/73f2zyn4nXvOaN8drXvil+7BU/H+ef99R48Yt/rG6EHHLIwXlj5Lvinve8Wx0q4zplmTpwQPnsUR80HVpfbgI0WYwkbtXbXLXmpa2UfFK2b4YxTrjH18fRJz0trVuzZuRNgoi83oL87153j3jSBcQ3PSXiG7+SePQjIu5+UmRPUZj8fFoxjDvjxHs9q26C9A99fZ3k80wI1NopT3kRz3Kdp7xQ9Q/ZR6xG5veCboYhLw4GSgFC3f7HcQzH9vxR9Jt37Imv2r47tmbYPN8QpCl/8CRlb3BMybVlYh/Z8+Qf2g/PxEb2MCV2R8ziWdtvDm+kROqz3FfzS/PU7VXZ+kAA1Uu3z2uO7SKPxRCraHyX1SXjAMXYsWN7ePPja7/2ybFz585c3I2I/XvL9wU97ZsyJsJ/Juvbv+3p8eQnPTa2bt2Sc82fzHJ+QMnOyV4kaLW3JA6oCzpy2GejsebnvOx1HIb6kqwvYfXQrgDEYTv3xZA/HucyxB2Rvic8eIwf+777xiuec2r82HNPix9/3r3ix4pOi1c8N23POy1+4vvvXbb/+t2nxaknH276TeS+A7lF7Wx3J1Bz7D31Oap3Ersudx3aWgxH3CkOesbz8+bHabpC65xZylPeYpvFVH/7I9+086z4nMcqrxfXZcy1GbJ+bkPeDCH2hcEn/qfj4uB7535G1Fpa2zdvoPp3Le1Te0KWD2h+IHNOMVkovdD0YXE9bNmSe5S2dIVn+YR73Tceep+T4tqbZ/Gnl98a//lt18b3vP3TcVN2P2bMZ2/ZHy9606fiJW+4PH7gdZfGCUeO8aq3fix+6FXvjx/+1UviR/7He2I7+2JbXlp797f1JZMD4XW9sdH+1I39gh7n23DDMIRDrn8YMkkahrQ7xyHxw0DMcy76Z/nikUcz14WiWIw7n3JonHnyOXH1LdfETXtuiNd+4Dfjt97/s/GHH/jF2L3v03HUzqPiE9dcHb/8e78fP/dbvxOvfM3rY9veg2PLsCU25huxL2967E9elDdDrBV5edjHQO5RKnJ7yZZy/+a5VUsDHA4AABAASURBVCzPf+Swx3le8ynWQ7nypDbkvIAAYhgyn5OItg5ASquHfjXju6wumQ9WeDFlz/WRD1mnY+TaXH85sKwPhH4JmgzNr02CZr/D63/L1so1Ll5Ph5zTOtmXOcZhqA+s+uxB0i6HVo/c327Tbqzcutqh9eFZ1Q4tTlm/ZH4ga82qL33rZJ9AnqP5urmwxks61j/8apO0yyVlSRlQrBz2Wko+QbM7DwkI+4scXRdvDinN9VCWxMg1Gue8+/U/y/NVtuQdI06CNj9gubdlj6ZD66uvhT5zSMrWBZZrBCu5++17SLs99Di51wZQdYGARtby/JlbHGCqZQ3zRJrk+uUChnEoDFBr1+P98uZ6DHmupFgbxndVH2TiNADLHPYTObofVpgery8hAVScuj65BKtz5r7EYtij67NQq3/j1HscDKHc7e4ntB7ESfrl5uuyumQcrPBiul0+DGPuwTyg7YW2jf35uSAFoOxDrh00f8/XOTS7awxNdk7WkYDMFFHv/wPL1z9zrpNYc2ozXh6LoV0RqH6g1dEmGSvfyM9SYqH5lbVDi1PWJo3DULmsBejaROM4lr/n7k7YnFs/rGzmFiuXlCVlaHWgnQftEjS7uSSg9jxydN0+zSGluR7Kkhi5RtdN2XMG1JnS1jBzIUuC5gfyDOT7/+I9BpoOra++FgaaW1I2J1A11GElq3tW7Ruo+fQ4+ZA2oOoCtdZAnY9/8vqPWOZzbqmW3vvRpmwd68u1SWI7ae+yPqBUYJnPuUeO7ocVpsfrS0jNQVnSJ5eg7TcQ7otYyR7tT1lSN065xwHVS7e7ptB6iMUQq2h8l9Ul42CFF9PtcvEdI9fm+suB5Zyg7ZUYaPL6Hq7bnZN1JMBUNW+g9jdyDOMQ6yTWHENel75myxNWD+0KQPUDrb42yVi5dcVC8ytrhxanrE0yP+S+bHyO9//8zMtAfse4/TVjfP+sbG2gznHZF9fQutzrAoo1B3stJZ+g2c0lAWF/kaPrrknlXHxuS1ermboYfdqMU/acAXVtaitMYsV0guYHWq5F7+S8nR+0vkbXYiGbWzKHOYGqoQ4rWV2/8wTCHnqcHKh1WJeBOh+eP2O7L3KoJ6s8nes3b9fFAIVR1m99uTgpVqPm3FV9QKnAMsd/tOu/f96MtWHvqs65y+qSc4c2L3VfP+Ta5eMw1DoAxbXtz+9f8iFtQK0FNL9x0GRguYfrdtfcXiQgHP08rq+nvXYSaw514+XG5deoZV9A1YNWv/z5ZGyy+ixvDmh+Ze3Q4pS1SeaHvP7zMwOgaxON+aMqkGd7tskOVD/m0GFtaGuoTdIul5QlZWh1gPwev8oLzW4uCQj7ixxdd03MIaW5HsqSGLlG45T7euvTJtcuphOQ85sHsGlO0HRofbln0GRzSOYwJ1A51GElq+u3b6Dm0+PkwLIuNBkIa3n9v+wlz433vOtNccnFb4mL331R0Xvf8+Z4+cueFw7nZB55160HVC1l/Rv5+i4X5/tNrA3tXdUPlAosc9hP5Oh+WGF6fM8LVJxYfXIJqLMJhPsSi2GPrs9CrXU0Tr3HAZWz2/+11781I0fPZx1loM5AumJj/35Z7Y+zJV8jgPjopZfHiSccm3bP+zzufsoXxaeuuLrieo7DDjsk/tev/ET81H//lfje57w8sWaIuPCCh4f/ZNbNN99aud/+F++Mhz/8gTU3e7Avcyi7JvIC5pP2ZJULKN5t2o2VG6cd2lyUtUOLUdYmjUP7/P/+S94cf/u+t8T73ntRlHzJW+L9731z/N373hp/u5DVJXXpfRdfVL73Jc7asKpn7vU6ypJ2QLH6t9dS8gma3Vwd1+evLV+HqaDE1mIDikvqyaDZoR00g00o95+GOuec+8R3fecz4hWveGH8+qt/unJd+tG/jD992+/Eq171U3kj4fnhDZDzznto3lg4c5lfwTzydbojWzZbee0J2sKsxyh7UcEQTnKWP9Bpk4CAFtNzi1UW++15x8y/1SH2hS/8kfj1X/99xU0xzhWI3/+9P4pnPON7wr8h4k2QF7zgu1q9/CHEXJLB5jZGDq2+dmh9dBxQ8er2JAeWF636PH+RlkcOObR8hx71gDjqLk+KYGuuTcQsP2jlI048fornfmvEs74+4tEPj3jw2REPuV/EE8+P+J5vivj2r4k45JBYxDQ+xbbM9eQ4aMeJ1U/vu/PI4XyAlKLWBsgcU/a6etOJHM4jWT3sV6Fz80nmkh64ZV+ct3VvbM0PkX7Zz4T5mGKWurgpeRpiyvUtPScon+dNmEg57+LFVJiIbflD6XnDbXHSlqn6E2dtObS+lbtNGcg3hy2Ft0dtsRgb+YFlSL82CVoOoPDaJP+5K//mRt382L874m2/FPHaH4zYfdMi0+dhn90f8aprI/7m5ojZFAcfvCu+6queEHe964kVBK2WirXsEagXftdP8o1Cn7I4+TzPjDZ1aZbrZ6w2uTZY5fZ+zd5s/XNRbDs5jj7tifGg07fG+eeOKzpnWMlL+xCPe/DWOOnYwTJF1lWwN3k/I92urdMd2YDQ/vmu/+2Pflpw0j3zs92UFOGc9960J/bevCf2582DCNI+j8jnRvk8act10DpFzCffhDI+5YMOmcVdnnZYDNsJ+wbCM2EfXQfqepnnGXRdpcgxn6aKkTNk/qQ0B5hrio4DYhyGokOPOTF2bd8a+/ZPce+jtwUjEfkl6UPX7Y+BKd59ZW4QacvHno15XHHd3ti6JZWQomZ1/9OPik99el/s2zdPfYopccPoj3FTQNZKOXKs1081NvIDq9y56Zvy+gJqzaHld44LMXNFUU4z5zlFH7uO2hrbtu7IfPvjmEOOizNPOCsO3rYltmzZG3/+8d+M43YdHW9717vihpvatfHFuV/Hn3hkXLPn2tjIG1OzTlOTzGtrUxbqNM/eWi9kD9Q+ey7EJqzW1j6Vm20qXESbT+TouYBc4jGAitMei+FeQ4vRDpQHhoCVXZ8OIFjss/30Mw4Nu64DhhQBlQ8o3fUvIZ+A8qVYe6EPcs65KPO8piVt9qAsbp5ncZ4+beqS10LHybXB5tyA5iU5BxVodiD3cUvu9zzmubi9RvsRYR7mlazb52q8pE1ujLz7u11bpzuyQVtDe4Imd3zn5gSqj14ncgC1huaV0hRile3XnF2HhhUDrY448w2peybWdWBZz1zDMISjY+Rw+5xixQEVr24PciCsZ+wwjCUP+RoROeTQ8nnN2nvDtbpAoqJyAmG/Y17zYoCad+QwT7JaF7l55OL0yYE6c4Cu6gOaDORrUvPba6yNMV+zumou5c7NKxkjKQ/DKKR60eaXGe3KOpTXSbsEVIy9O8+OHXO+0HrrNkCxXhMVpnwNmfIMA7UmQK2ZtlgMc0LLox1aDs8BrOz6DAGqH+XZbCPzblEsm5i+LrDCCYCmA6rVRwn51GulWHsx5DkANr//p838rok4uaRNXVI3VptcG1C9KWsHFJc0y9cYFWh2IN9v2vUv3pxycfJxGKr3knMPjO2kTdkYuXsk73blTndkg7be1oImd3zn5gSqh14ncgA1T/NKacq9GZfraU5j9UHDioFWR7v5gLqe1nUg6415bcySt/lHjo6Rw+1zru+BsmQPciDzzZf9WVt7pm010g/ZS+6PrwHWGIfN1/84ZC9i8jOsecUANe/I0fMBqUWdJwVx+uRA9QANYx/QZGC5ptqN7WS9LptLuXPzSsZIyt0H1Lz/Xa//vObtx7oSUO//Xmf2oU2/9Lmuf1jNXbwkHppd2ffEvg5AreO6DggrAmotgdLto4R8AsqXYuXQB9R+uX6SNntQFieXtKlL6sPYPtsOeTa0webcgOYleV2oQLNDrtWWz339m1eybn+tM17SJveHJnn3d7u2Tndkg7aGris0ueM7d32BukacbywGUGtoXkmzWGXXxJz2ow4NKwayTn6W0m4+YHX95+8L0LDmcF7OXTJ2yjhjjIWG086QOfMMdhwQypI9yYG6DoxVN488csih5XN/pI5Ld81T3nGeYfOKAf7/6z/XPnK4HhJQa0Lui/uoLRbDtQPqutMOlAeoddbWScewsCv7urxlHBWX2HUdKJ9PQGEA1XDvSsgnoHwpVh/6gH/Z9Z/Xvf2aw3ywOTegeUmeLRVodiB8bfY8mqdzcermlZQ9c8Z20qY8z98lIsg1b5+Nuj3Wxh3ZoO2DtaDJayElur5ArZ+9xWIAAS2m57Y/Zfs1Z9ehYQ2FVYz5gNX1n9+voGHNoV8uGWtubXJoOO3QcnYcA6Es2YMc+LzX/x+9/tfjtFPvXmfA3q1hXOQA8jkqJ7R+zSsGiCc84cLyH/j0+MddUCZx5pIDdeaA8jkfaDLZNzS/r30FWDxZbyGGuZQ7N69kLkm5+4Cat2dMe8+rvE7GSUDtq2vgtWodv5daH6jetRkLKG6ydXvhcz72oa2A+WROaHm0Q8tBYqHZracv4dULNIw9mbfbp/y+MeZ7Z9flnS677JPh/37B/4fHySffJc4954x481v+Ip71HU+vv/Hh//Pja7/mSbFnz95400V/XnXM7xp48+Te97pHeINE/eEPfWB86lNX1TpOi9c66+jr85NrAyqXslhAcUmz/A6jAs0OfMHXv3FnnHV+nHn2BSG/zxmPjDPOPj/ue9Z5xc+8X9oXerfpv8+ZjzT0dgRtvWf5mReafCDI9QbC+TnfWAxo/TtHSbPY/O04fyDLRTKpQd0J1MJoE2yy7lOG5v/oR/4yXvuHvxK/+Rs/Wzc4nvykR8X973/m8pAZ+/kIKDc0rmJjvZZ6Jw8aUJMDqj9oCyHeXuf5oUMeOYB8jsJFjvniBSvFsvUYD55/Q0X7z/3cr8Uf/uGbsv/YhBEba+PKK6+JF7/4FWXxb7icc859Yxzah8uOBSoHUDjr65OgvTBpk7R1UgeWsc0edaCB4trGLbviTnd9Qgzjrshv9dVz5I+597573uR4BnHaKRHbt0X4HpxhmS/C3yW0nXtGxHd+fcSJx2bo1GmKrduPj8Pv/JCsQeKpHzhc98ixsbE/n6Ps1ochSBqGMaT0BBAOz9OYhYdcE3VfyJyXceqSMtuH2Hvu9tg4KC15DrVZTw7EeNwJccgzvi2O+tXfi0Pe9N449I3viGPf8Gtx/KueFMf/zAlx7E8eFMf8+NY4/ie3xLE/sSWOSTr7p/LH+Ufti3GYqh8g+9u8N+aXYjHam3LkvOcVY68SUD+uOg8g17hdL+rdf9hhh8aXf/mj84bSwREb+yLe+osRb8iz8Re/FnHRz0Tc8tlFlTtg1+Rd21dfGvGu/DH4NddFfCB/4J4i/Oewznvkw+qfwnItgeprva7rC9SfpHJ9zQ7INtEwjBU7DkNxoNYDWM7HGiee/aQ47dHP/5x08gO/MnbsmEVMOcdpI/nnJ9gX5E/asRiwqqepr58yrPoexy3Vl/Z1cr+AZe9AwCrnlhPuFnzxg2PK14Cbr/1MfOKd749L3/SByFfRAAAQAElEQVTXceU7/jGufuelcc07PhZXvfkjcfMHro/91+9NXCwHMQ/P3WxOtPntT//umPIN4Kj7b41dX5T2WA0gxjzf9hQ5nMuQb4rqUprq2gGKR475bB76JLH79+fP/Wnzh2lt0pYdO2PvfmIjl3lH3vw4eIwglfdfszcipvibT92SLM9gaqnG337i5vjeJ54WRx+6PdUpHnj6nWLf/jxGH781/vETt+UHJIGEa6I0DO06UHbPraksDdmr8wAybpZr285Lx2xkH+Ig8+W1CiSG2o9hIGpo2zbFno29tZ75chT3u8uXxt2OunvsPGiIW/Z9Mn7zkh+Iiz/w92HeQ3ceHN/+xKfGpbfm3tx2VVx28+XxoRs/FP9w4wfjkuvfHxd/9pLYyLO2kfsDZM55lRkYav1VgLD+OAzFzRuuRl5H6Vr2qH3KDyGRrU7ZvxSL4R4o9vnLJcia+b7hug0pGyOpd786EIApgvyv+zovRz655j021QAWa93qmKuTsWKMgcya1GOBmj+0uI4F4sBhDJBr0/YTVnKvZY1hGGtPIgdQvQ25pqmG+cV2Gahz3f3+KXQx0Prp2FgbQOXvvo4XAsiKxryuvBZLWXsyDljMYzUX7ZK9mFMeOaDlhMb1QZOh9SK2280Bzd9luRh5plw+gHwvHaP3aY6O61ig1hCoODFeufqB2MgfJrVJ2jqpA4tYr9f2utHtcrHAYi3aXLRJQDh6P52v25T9gi5eWQLqvQRYnkmg9kz/7d7/h6yTfvNLYiBtKdQPSrmP3W7P0no9ZaDm6VrAqpZYz0Gmqvodq12bebesfZlQFy8X2wla/nW78d2vLPW8ciDkEjTZeGDZi3r3mwtaHXMBFQ8rrl1yXXqsOqzW2nzm6qQuxn2Clr/HAqvrP99DOhaIA4cxwPKsgPJY695r/XOuf18rgYo3d+RwL+wB2pzNm+ZND2C5fjo6XhmQFbmPdxSvDdg0D1jltBdzyiMHtJzQuD5oMrQ4sd3e82do9QkrjD7tnYBa/26f5486wzBWXLcBtUZAOKyjTwK+wOu/9WCM8UCdLV93gBiHoV6H9UvdHjmG9KnL9aWp1q7L7nmX9UHLDXyO6z8/7yUQqHkCNT/zS+kqXW7u8f+r13++LvpZD3l+dgBckiLXxbVyLzXAaq21uR+d1MUYA9Ta9lggXF+gnYesEzmAfN78MAaIzmEl91rW0K8eOYBlvVSrRvfZF2z2b7r+s5eODYxOSk6uh3YpLZUT0pEKNJ5ijPkltWPUO2kDYhhX7/1AnUV9g+c9a8sjB7Sc0HjvO10BLU5s3ytzQMOWvOjXeurGdQI29WmOjutYMh6oWpFDzJTfTSQg/NuA9iQZ00kdWhy0PvV1u1wdCPuHFabbI4c+9c7TVHhtyu55l9WB5Z7og9ZDx/ge3XHaoPnNL3Wf3PhxHKueuj1LxqlLytBymBuovdQn1nhlcRJQ/WmznmdOGag64rWL7QQt/7o9cnR/ivWwnoJ7BK2ONmiy8UD1Z6x696sD9TocOYaUfY+Ud0ya6+F7+TgM9ZuCBmD5WivWXJ3UxbiWsJqHduBfd/2PQ53LXssaQ/alHjlgVS/VWvfu6/WBWvfI4V50u7xj07V8wGr9NM7zPRNQrF5KyCf38Y7itQFVE6gYWOW0f2uPwxAOQFY4BX2wspmvx0DLA82vD5pNjLo5OgG1/t1u7o7rNqBqA+EQo08CVu//+flNW6fHPfa88G9kABXf7cYDtRevf8NF8Zxnf/tyLTpGDliufOq9L43K8s9FvYbnAVjWF+81KofsIb8/e74ZiEsufvOS3vuei7L3i+Lid/s3TN5cdmXtnXe8tve99y1Vw9xAXV/WsA/PgbJzkICauzbn4ZlTBkJdvFxsJ8g5ZI/r9sih389GKdbDegpyaHXWZeOB6s9Y9e5Xh6yTZA6g+oQV1y7N8jvfMIzlVwfy+t+IN77pz+O3fue18brX/Er9fzx++3+/Lv74T94mJH/JiMjs9bdCTv/iU+Pv3/+Wog/83dviJ3/iJfGz+Zv1Bz74kfirt78m/uFv3xqOZz/3v8qKhrwegFojyExJ3WbvkvutTTlygLj8bJmxqVa/U753dRn0Uzkjh3vhegxpl/c86Vo+GFiun0ZxgGJA4yrexJQfSOYEwj6BioFVTu3mlEcOIJ+jcJGjx6dYNvV6pQDqYjZYYyyGMlBgJzjmGxrQFiMvAP0L6O3Y5/Otg8VBq9Ht2pyEpAzUwnU/NF2fG9f7brz9WKCv45X1dV1ubm1Sv/nh3+j4gz/445rvLH/4FGcsrPrrunFvfetfxj/+40eF1Q/gQMli9JdywJNrqEmMPSh3MkbqOhBb8sOgOAmotdcPxI6DT4odh9w7bXkR5e+C+Toadzk+4pu/OuLIw0V9frrHF0V819Mjjj068g05Ks8UQxx+/BNj67ZDl8FD1vKN2x6kCPIQjnnhzsLhXOT61uVZ3qlzPv3FTQwQsKLhmDHee+7B8dbTDsn6+fNQXmReaPnbZex8zBPjqFf89/joI781fvTvTojn/s7ueN7/nsUPvu3UeP/4ohju8Ypg172yF/uYx8AsxmGWZ2UWj3/grXHkIXNLZt52JuwPWm0dsJLtU5vkHNwn8XIgc066ltw5aQDCvwF173vfM8TWP3t11Yci9u+L8GbI234p4rdfGHHdlcI305V5w+NX/irifVdFJo7Ynf1ek79e5xps3bo1LrjgEXGXE0+ovL0/e7Mv9S4DGT7VuurTbi/yRm3+fihT77G9GaBqTBs3Z9/Xf27ayJs0843IX8m+YJryB2frRQ57S7bpMeXrCJB7R/ShTaykDG1+3Q9N19fPmDJ3Oz32DdvjE5d8MD71/o/F7t1bIg49LuKQY5LuHCTn4GNiz3VD3Pi3N8Ut/3hDzPe7brnueaNm8gOZN3fm+eN9Xv/qG7Mpz88U93huux6qTtaf5xet3o8cyPWvl9PaiwP9YiSvZ/k893gcG15dmuUFTGyN/VnTurvGvI6TYt9GfOIze+u14PK8cYO4pMgcl3zsprj6+j1x8237giniYWceHZdcelvctmceu/d6LUzZz7zIGhK09QNU8/oZs3eW5ByHxRufACDmOV8GYkiKHPrtN8VlbvS5n3nj0X++ap43Labc/63j1njaGd8bx+Ve7Ng2xA3T++O0UzdiyzDGi572zPiHm98R77jir+JjN14WV++5Nq7bd0PctO/G2DPbnbQnPwDkxHxk7jFjIPvJvLN8fZnSFjlkfqCZ55oM9pG2/phn7+LsGYYAygUsZTFlzCexY77XiZcDOcdsYOFLVh9e5YCs/OJVhrHVAGrd7FM7UNdZryWXIoc1YZUrTdUbsClG3DAMlbfLQNUHQp/2Md835OtkLfXOYzGAZQ1fe2MxxALVx5YtWwsDLGu73v01Ray1e271LstNqV++TuKg1eh2beMwhOuoDNT8uh/U52Vzbc0vrnNlqeOV9XVdbi/aJCAO1M0bOYyFVX/OGag1SPfyASuMMeZdOtcEz5OqGGsqdzJG6jpQaz4MY/UHq7pAONbx6kCti3ZrALV/6volaJghufqQaw0Nx7DwpU2fBITrMSz60Dakf5Y3REnFOslCW5fHcagY6/peCSKjegHugMemAb3mUNgh65l7HMfSe15tBsq1SWK1ddKmXztk7aBcQAAliykhn8RaR7wc2pqkq9ZW7s1rObR4Y8RrkwOVe57vKa6ddiC8LnstuRQ5jAdSimUNoHL4hWAdZ351Y4axrc+Ur3vAcg/Gcaw8Yjr1mMbn0QdQ52yevYqNxVCG1sPWvNlkTqDOvj6p5fI9Zqravh54jUjKHWPKIfdQvk76odXodm1iJWWg5tL90HR9rm3voXPtUscr6+u63NzaJKB6V5aAOruRw1hY9dd1celePqDtgwYxB/q1S66hXIw9KHcyRuo6UPsiTgJq7SPHkHKy/Nw+ly1Ju7n72qvDKk4gUOsJqEbPDQQ0n7Zy5hO09dAmpaliXHtl68n1rcv6nc8Xdv1jiiXBqiZQ9czt+gG1DubVFjnk1pLsI03Lhzb92oGao05Yya6XNkmsdcTLgVqv7pNbWw7Iyj+MQ0SqQ55zBgKoPl2HyAHUftpP5JBLKVY8oFiyAlA57GEdZ351+1QGKgYIde3GTPmaUJQfjrT1mM5jMYBlX+JiMZSh9bDlC7z+e25juyw3pb3Jg3quJ3FAAKX7pE2spAxtfvokaLo+19YfrZWtI+8kVlLXp9zJ3Nokcq9Kz8/U5oI8e/neJtb1A5b9mQuofdXfyRxAqWLMU8oBT77+axJT50VlQfYiLdSq6T7amwSrutBqreONA+osaLcGUHnU9UvQMIBq9NxAYY3TVs58glyP/KytTUpTxbj2yuLl+tZl/db1WgGEVH7gDnkBFk+wqglUPXO7HkCtv3m1RQ65tST7SNPyoU2/dmi1dcJKFqNNEus+ie/1tHWf3NpyQFZrLl5FPqQdcg753cN1EAWE7+X9tcaakjHmB1FRubQBtU72sI4zv7oxykDFAJvWSf869ZjOYzGA/0PX/xgHDvuDNs/u0+a8pCm/50GbX/dD06d8XXNt+3w61y51vLK+rsvNrU0Cat2UJeBf8P6/msMd1YvFcC8VxdiDcidre/PjZS9t/xQVUPsiTvKfrHr4wx4Ujt/8rdfEPe95StzjHierLgna2pjLGtD6Ul+CPo8ALd56HQZtPbRJ2sdhyO/A/u6mFnG/+18Y9zv3wjj7nAvKID/rfueHdMZZjyyurH2dBEPrUbkTLGqOQ10DQ9ZzPqec8kXxV3/x2rzJ8qa8yfLGeMdfv77+CSh9r/iRF8Wvv/pnYxyGnia+/du+Pn79VT9T14c5Dj/8sHj9615Z/yzT373vrfFHr39V+P/VWF8fc7lP4uXQ1sSk+uTevJYDsmV+FeOA6nuen6k9o9phiDHfR7Vddtkn4kvP++q49NLLdVX8z//Cq+P0M86Pe9/ny+Lnf+FVAcTP/+Kr4jGP+4a47vobwpsaX3zfRybmvOj8ed//Q4X73ue8vOz3PeuC+KqnfUeM41g57beTc1TuvArnE1D4A+1TXXtD5a/3//xNAajX3imvPanHKDtvX9v87K8eOeRiUgz98nXSD22tut14ZfHdL9cmAcu5ubbm19+5siRWUtan3Mnc2gYN0BoAVJfJVQyWC5Zb0GBJ/XPRP+XvcT2vurWkLvsFW1mM+cZhqEVcxwBli7UBlG0YqM2DpkPTI4fz6Ifk3HPPTEvEu951SVx11bV5YeePvGmpmouDlOryAas873rX+8ru3wKxTxW5sfYJaKpDYz19GvQD1Sew7DPWxpB218CYKQ/jlIfOOCHybYecFjHszP2KzD8F6fjaJ0xx1Bdw8yOh9TjmThGPeUR+gU0t00d+Zo6t246OnYednnmn+oLlofaNOyEBw/LNwfnYU+tv0l3UbWBHEfYKlM8nWMnTXceYbY141f2PiKsPtyhgOgAAEABJREFU3RJZNGbZyHjMcXHIV31dvObTd4ln/9Zt8Sd/uy/e9/FZvPfjG/HHKX/vb94Wb7n81BiO+4YItmWcL8b5ZTDXiZjFMUfM4iGn78l0U9gftJq9t1gMfb0/5wbt4tIOLab2YT4PaDqwlMXd//5nxaGHHtIybj844tHPibj7gyKLR2zsjXjP6yJ+6wcjbr6+YXz+5NURP/V7ERd/LHJBE5v9n7kr4v4ZPyKi/n80nk17BjLdVGup057lUvfbi+caqDmP45bqU5s4aHZlscYpA4XLJlLNPnL94t+I5u5H5reWZN8SEJ4f+4jF0C+pynvfYoyRxmGodegYYLkmPODCuPIfPx4337A3pm2HRWzLPdm6M2LrjqTkB+1Ke9p2HBGx/fDY++lZ7Lv65him25J2xxC35RLsTso9m+fZme0t+yxv+mw7YXW+oa9XQvOs2pf9+sYWOXq/8/QBaYm8ZzQPb370mwbjONSayz1fQDBQc/ManOfTIVuJO+W1EXs3Ys+e/XHtnn15T21/hF/ONuZBfmG7Nm9+XP3ZW8O8U8bc7YSD8wbIrXXzY0/eAKni2Yf96Z/nOS7b2tOUezQlZs1U4pR28dKQ664RvP7nirl/bS/mWXdai58m0j/l7Y950hTeALnr4XeP8095emzLN9HtOa/T7xPx9MeeH2efeq+45vrL4+orPhJXXPmRuO7TV8XNu2+OPXkTas+0N/YmufL5/SuAWp9eK9Wss3qoD7WGkThpKj7POYM9acue8kNJj9Ln3IDKD62GdqBgQF1PsNKhyeJ6fO+rXrNzb9THfP+AhvU8izcpsKwnxhzaJeM6V5aAnMsUHdd5xwHVozVAeZb7M1YNbeJA+1yxsOZVgVUv6tqlLsvnizUzl7Ul7ePQzrF4QFORfmj1gOpdjHYJhuqvr4dB+qUuu47KYozptI4BQnusDaBsQEAjMdDkyOE8XHdzSepAxfUvt8Z0TKwNIDJx3pjzPE0VYw77jBxyY7VBYhc2c+lLtWKAJQcyJbE+yLNsX669uSTzipHr06YuaZPPFntlLVitvVhtYtZJu7RuU9YmXrJ3bUC+1swUY8xruWPkZcwnZT8zQJuPfUGT013z7JrYbluXraldrl2C1Vz0Qc+iFpXXWmLXyRzQsNrVYzGUjQFiSIJWQzu0GKCuF1jp7k3kENfjzZ2mWh/t6uPiPXhpz9cFZaD6BWLM1whzxGIYpyiX+vuIcsd13nH2Y03PBLR+zQur/YJmN0as+ZTBa1hCdXmtqnSM+6lufmtL6nKgYqDFax+HodbTOtD85hIvATVv/bEY+iVVubWUxRjTSZ92ORDaY20AZQMCGomBJkcOc7s+5pDUgYr7Qq5/IBzGDsOY8/d9Za4pz8qs8uiDhnMOY+6zXNCQ6wMUDlj2GWsD2t4ZYy7JOCHyDd8UJ98dtUTlUlru1eJ9z7hO5hKzTt23blPWLl6yd23QelLW1jFybRGRazHlGsxrTtrsFVAsgpXc46CdEQFAxStbW4wEVG5lfbDK03Vr6V8nc0DDalcXLymPQzv7QPXcMYCQsomDlQ5N1m5NyN7yc5ABniXt5nGNoGG7XQxQeYG6DswRi2GcorwTZP7c647rvOOAWjNrQJN9fWbI/fLzYgIh7YvXn95fmpd9AKqb1tj6GsXLzW9tSV0OVAy0+HW7NwKg+c0lXgJq3j1v5NAvpVj5rKUsxphO6xgghnGI9QHEcMCeruuRw9zuzZR7JvlZg1wrc/Uft4xxDXu9DKsHUGumok+cOexTm3M2jzZAU33+N1fHGANE58AyZywG5N7lNW6MdSTxuuXOQZu6pE0uvnNYrb3Y7tPfSbvU9c61iZdcK+3QelLW1jFybZKyMYDqco6l5BM0e4q1z3JofXbZeGW5+SRoGGV9sMrTdddA/zqZAxpWu7p4SdkYoNafPAOFyesEEFJ2cbDSocnae7xxBrgv2tX93QQa1tdr7WpD2oDK7Tqaw1jJuM6VJWhz77jOOw64/fU/jpXffsRBwyh7Rs2rDK0PQLX2pPs6t2+d5rK2pC4HKgZa/LrdOGj+Kb9PDsMYw+LaHPOz0XzxWdWYKV/fpC5bS9kcxnRaxwCVL9YGUDag5g+b9chh7jHXx1ySOlBx/5z3/8c/7vx44hMeVfO3z8ght1fzAmmJ2hvr6dOgH6h6QPX5xCdcGN78eNnLfzwcwKbPki992Y+n/7n1L43ceutt8brXvyke/9h2w0G8OeW9hhz62k+behT3T5H9m0Oyd/HQelL294wpXz+VL36XNyTelDcmLlKt+QIl2xc0WQOsZHUJWp9dtqZyP6f2AhmXZ2Tv3n3x/c//oTjz7PPj7W9/ZzzrWd8Y/issP/+Lr4zjjr1znH/+w2uuh+Vvcuc/8qHxa7/2O7W+/r8yLnrjb8Qf/dFbMvaCOOOs8+K//8yvxJc/8VHlB4pby/qALZTtQB2aT/s4DIUxzgDPknZ1zzg07GxjI98H2ncnaDFyMa6RsZJxnStL0Nan4zrvOKDW3NrQZPcMVvsFzW5M708ZCGikbj2pyXNZ5VYwv7UldTlQ6w1oKtKuYB1ofs+KdgkI+9Mfi2FNaaHW2VcWY0ynjpEDoT3WBlA2YDkvMdD0yOE8rD/4lHoVEyRBA1oY2gJarOtydcnYOyIxd2Q/0GY98/QXHf3qEkPrQ4z5/GAv7xhofiC25J01UB9qs9ZxHd/5Ml9+uACWP15feWX+KJ0g12QY/FIzpRa1uQpgfhTLZo8f+tClpZ9Q/wMbasGHvCDyOg15ORdP4iVoB8Ie1aUFpBi0PN0uBzblcwN3HXX//BGGnG++uAVxr3tMcfJdiH/uOPVu+UNr/iY8yxez/M4U+d4fhxz9iJqjuYCSh8WauNYz/4R8TtLehpyv1Oej3OPkEmSOzA+r/iDl49t+7UvQb9/v8NhPziXfKHd8yZfG3+w/KX7mzbvj5j3z7GnKuSZlzXnm0faLf7o3rhq+LKYjzstNyheWqdM8xmEeDzt9bwC1bvY5z8nJIetGG5B9ZU57ni/ejIGKE1+UftHGyiXtcumss+5T5085AyOOvUfEM3424j4XRgxb0jxFvOuP8ybIT0Vcd23E5R+P+G//M+LvPtT63pr+Bxwc8dVHRRw6Jr49DjrooHjoQx9YivWA3Ot57cVscXblwzgUpj+Jlbpu3/6IMmR8t8nFjGOrZx5yhSPX/t+SxqHtr/WsYc0ue80P6be//j+H0zdlD1OuOZDLSe2fcdIs9zByrPuB8EzeyiFx880bEQcdHNO4PeZsyRl5HWcP/n89Yohpz57YccU/xsHvfn0cfMmbY997Lo3ZLfuD2BdMe5Ly5sk89TxL1pjlWZvyrGeJgNZPlg99ErDcE9BP9atvHA7Yl5yTdqDiZ3mhqbs3sRhkvXmSNwF3HTTG8TuHYN++uC5vdLzufdfFvtv2xxF5U+TEQ8bwRsiNN+2Nj199Y0z5Jffow7fFYYdsi1t3z2LvvnnsScqS2V9U75HDehJQfcba6HagrOoKQPU7DkPyea71mO8X85S9HiPzkPmHmLJv6xmXnpDPch0P3XZojIzx95fvyV7nkei405HEfU8f4tC8Yfg9X/Ly+K8X/mR8+T2fHIfODo4brr4+Lr/sE3HFtdfEDbflzZB9eTMqLxF76QT21LWIVMNhfTlklaLI/rK3dMzz7NgTDEKKwDxTeA5n6dcIBJDrNi8yRvv6PplLWydoMR3LQLnUOxaoNYEVF6RfghbjWdYOxDDkPkdUH0Bxc3otAbkPs8Ss5pPQwszzbClL9i1By69Nsua4dv0P4xASsJw/tBrWFA+rHrRBYhdz7Tm1i1V3Ll2255W8EevXv7J4qeJzvyBzJw157ozr1DHQ/ECeyS3VM7T+xHbcgbznsx9oObSJk1wTdftQ7xyIISkc2Z92aPW6DESPlcfaECMBdQ7sUV1agy3n4fWkXT9QeWMx7N38/sl8TdByKo/DKCtyXaHNUYO5JGBTvsjR7UBqUT0qQMttPTHuqfWVPVfapT4f5R4nl6DlgJa72+SdYOUzt3mAWo+O6RxavnVd2Tj5eqyy9t4fA0KKoOUR809d/+aooHxav75SrR6h5eq63BjrKkPzw4pr1y9B68v11Q7EOLRru/vl5nT9gZjl677XbKwNMVI3iZeg5e92MWP+CKE+m23EkOdmyHpAzUc/ZI38rGF81+XqEjSsOaTu62vpXLTpm2WeddmzaT3zKIuR1CVoucUY16ljoPmB/2PXP2D5ujZ6j/P83NhloNZR3b5jbWiToO2/81GX1mC19tAw2vUDmbedhcixkWs5DkPNO3LACj8OK5yfq4DKmbBNfd9Rf7AZawy03OLtxT11L5Ul7VKfj3KPk0vQcgCqRbCSNcBK73mBZe9iOkHLt64rGye3B2ixytp7f4CQIiB8DRuHIb9jzJc2SHt+HugxOswhl7TLOwFBvq50DFAu9Y4Fav1hxQXpl6DFuL7agbD3yNH9cnO6/tCuzY5JWD18bZJKySfxErT8aaqHucZxLNl85pGAWnP90GoY33W5ugQNW0nyqfvkqUb/pzGVrdHtyl7z1jOPshhJXYKWW4zzMVbqGGh+IFwzaLoYqeMO5D2fPZB7Jg3j6poZ88a+uj2sx0LL3236gbBWl4HosfJYG2Km/IxM1lTuccprsFp7oM6Kdv1ADHlGYzHsXd15a4IVXrs2yXWFO+57HSe21wFUl/Wh5RYvxprWV5a0S30+yiaAlqfLYmGzTV8nWPnEmgeo9eiYzqH1tK4rGydfj1XW3vsDhBRByyPGM6YRqJriJWO1d66sXd4JWkzHAOVS79ghbb7WANG5IP0StBjXVzuw3PPul5vT9Yd2bdp7rA0xUjeJl6Dl73Yx/+7Xf/4uZx1r2vM83yub7Of//Tm/sc7ZxuKfV9dnrxKQ+zAkZghzdOoY0N/INYMm+9lDbMcdyF0v/fYDLUabOMk1UbcH9c6hYbvNmx8ve9nz4qUvfU48/vEXZK/6qX6NMUesDW0SUHO2B/WL33NRvCdvIPSbH69/w5srSp/Cxe++KM4558x4wx+9Of7sz/86/tO3fn3Y+3sv+bv610fEQMupvF73jq5/MZ+LoM1Bf68PLbd5tbnW1vcMq4s95wGPktXf9Cghn4B8bg9oOWCzrXnbM6x85rUeA7WuDbF6Firm53/h12LXzp3xoAeeHZdf/sm4+OK/jfPypoexD3zg/TKA8A+pezPkWc98RvyvX/2d+MVfenXa28P/n8YrX/27If7f7/qfVTFyLvYMQ+7/PEiuw2vCswCoxpYtW4sDYV+Ro/vl5nD94Z9x/fu+k/hMtXyYy7OuwXzWkoCAzJ2ff2Cos2ZN8UBdi+oSNKw5JDHa5epbbnf9zzVXTs+m9cQrlyOf1JMFtNxizNdJnxhofiDX7F/2/X9w4iZ0ISygLAG5SVM1oQ/QvEnXXsY7eIKGvwPX7UxAOEnpwImpRw5o+eSI0vMAABAASURBVKD1ZW1ocrprU+zfwzTlD6jm0t5pyh8stEFubH556LL80EPzx+cOTN6wLbfrA622dmiyceoHH7wzI1YPbfqEAdWXNglaLFBrq62Tvfcs2tQlc6l38qA4d+3jQSdk/og825FnNe51SsTWLT3LF84PPyTiqLwBMk2EueQH7Tg5rDMOw/JHnynXVbKvCAKofYsczRalu2b2p02e7jrwY36wnKYptGuTz4+g1iJ/aox332VHfPDY/OF6ynlc+IR47SX74ta9U9iT5I/CnXzx/eR1s7jk4xsxHPtV+eVlFu79PPc28kfXKem0k3ZbpvLbh/MByuYTUHOwJ/Vx8WOAOG3GyJ3POAyFhRYjBpp817ueYPhmOiJtX/XDEWc+OvLX39ykjYg3/mbEj35fxA+9LOKSSyJyPcPXukcn9mnHbbr50ZOdcspJJdoLUD2UIZ9cv2SbbF2Htq7OyVjtfjDosrqyc1N2Pq6Za9dJ/Qum/GAjtsd2PuXBdA17DblkbUkZqHOjPuWawGqtpzwvkQPI5wjo8xqXcuRwLa6/bk/e9NgW82Fr3vggz8O0pCkP0PyG62Lr37w2dr35l2PHB94eOz/8zjjsL34/ZlfcEON0Y978yBsg81sj5rtjtrEvaX9MG5kzfxzyXNkLtD5ar+afh3Zf6LONkvUB1Z99zXMOYoa0iWFovWmbZ1/25t7o0zZl9/v3T7F3Yx4PvuuOOGjfRtx8w574iw94A2RfnLBrjMfe94g4KNfqE1feEn/xvk9nr/M49vBtcfPuvFmS87xt9968CTLLTJk168OQQgS0viKHtZLVA5pdm2dC3s8OUJg+j3nuqQYghpxL5Jiyl2RB6jmlqrs/byRdt/v6ODhvSP3dFR+N5/7O/4g/ec/+uP7Wed2cee/VfxR//+m3xkaenWMOOT6eePpXxksf9QPx4oe/IL7lPt8U9xxOjY/9w1Xxq2/7/XA9rAvUHOZZJMWSp5xfBLn2+UwsxhT6VfS7J2O+GdufNglIjHGTavintRTatTCFMca6HsrDAg+EGNgcL7Zww1CxccCAhodVzQiiDyDAD0dTntt2rua5NvrNC/pRLZqv7UMZFk9AkD3Yj32OQ9t78eZZwELZuamP+drXPwCqQ+sRCHMA4QCWunZ/iNvIH2GtFTm8DoAAUstLKXvsPvFlzCdrSykWVlkSC0St9dB6iBzQ8kGzjdkvNDndtV7OTzKHubR36jYgnLN+oNYAWu5YjI6Vi4XmV4cmG6/e6zlvw7XpA2pe3a8dEBIs5qVN8roSV858KluumzZzqXfa2NgI11F7QsP1Vwaqnjax0HR92jqHZtcmTi5Bs2tzzvJeBxCS19dUZF8agBiH1dmKHNYxfhyG2hP1NNeam8+8PV6uLsGqhnbjzGOsuhg5UPNcl/WJkwOK1SesZPNZH5pNEAwBqzP0T13/QOGB2JKfZaDp1jWf3DqdtK0TNDysat6R3zzOTz7LcyDGnNDi1SUxckC2JKD6NN45G6tTfJfVlWf53qY85vXUX2vUofUIhDmAcABLXfssP29J1oocW32NTcyQlGqdge4Tr02ytqQMhLIkFqj+ofUQOYB8jrKLMRes/M6tk35zxdroNvj3uv79IBd17qwNVK/2ZG0JqI6g9a2tk7hy5pM2dclc6p369T8OQyLjc17/rn/RAmceA4DqS9mccgmaXVvfT9fYOEBIzU2/fWkAat8iR7eJN16uTZ7u/6DXP7UWzske/znXv2sDm+PN43w7mXOdoOGBWst1nzI0v3m87uWuoT5zQvOrS90HqC6JgZCMt8/+Q7z4Lgs2p3ulLE6/sgStR2B5vUcOYKkbY7xkrcjh+yBk/aRU/+2u/5yT+aD1ZW1osnZ772Qvzk17p24D6iy6DkCIA2J9dKx8lp9toPnVocnGqVtT7o0ecyjrA+psdb92QEjZ1af8DFs8P7+KK2c+aVOXzKXeqV//2hPa5pLXOFB5tYmFpndc59DsHSeXoNmN7fvpGhsHCKkzq9++NAC1fpGj28QbL9cmT3f1ab71eP3qEqxqaDfOPMaqi5EDNc91WZ84OaBYvcJKNp/1odkEAZXLOPUx39M712aM3D6UoeGB5TUAqzMoVlynOGAA7XNtcrFxwICWX5/z61yYOaH51SUxckC2JGA5L+dsrE7xXVZXdm7K4vQrS9DmBSznGjmApW6M8ZK9Ro4v/Pof8+yMGRHV6zCoD8t9gz6HeTgAWWGtNY7jUtZh71J/3RzymtDeyRhtsLj+0w9kD0PlibXRsXLnBq22OjT5iU98VNTNj5f9ePg3M/7ry7+vboKI6XWA5eufdmixQM1Tm2Tps+93fpx9zvnxutdfVD5tzsdcP/F//UI87alfXvbXvu6Nce45Z1TfH/7QpXG/+zUZWM7DnNB0483VOaD6OclY5yx3jY2DFqNNsi8TDGkfxkEx/O7oP3E15LpqkIuTq5vTfOvx+vVpg1UN7cYZo19djDwnqSn8zgQZI5Ulan38WyBn3Pde8UUnnRjnn/fQePNb3x7X33BjPOhB94tdu3bGm970Zwt0ZCqKzB05ltf/OFYue9BnH8rQ8ECIhabbS+QQK65TmjY9oOGh7f8mZyrQ/FP+luJcp7X3BXNC8ye0HmIUANmSgOW8xpyLsTrFd1ld2bkpi9OvLEHrEVhe75EDWOrGGC/Za+TwD+RBq59qmLP7xGuTrC0pA3We1cUC4YDWQ5c7F2MuWPmt00m/ucR30gbUutivfiAGHZFD3glISxRYW09s0Lqu/Z6nPiyke9zzodFJPY9jnHraI9L38Lj7PR4ap5768LhH8nve82Elq5+WfnOY09zK0GrHYgC1iAu1GDSbMdDwxvriOwxjLuZYuHl+wCghn4a8MK0jAYkZwqH+wQ9+VDHvpt6juLYeC62WDqAuDP2SOe91rxbj/wsE1v1RfYvpZAw0DFAHKXJ0vzzVZW9A5QCyrp6oGPNIW7Yemf4p5hNhv0ccTsbGP3scdFDE9m1T3kTIXPPGx4PunDnnaTvwDWiocwHWnGdfU+EsCsiK7A8aBlZ2nX2eYmJ7xDSbwg+DN2wjLjr14Ng7TLFxl7vHZ2+Zhy8u4holNoh8XSjal3EfvXYWsx2n5z2GeQwxy/nb7yx/zJ7FETs3LJe2obgHX6HlypqZaL74gUGuXb84ILSpj4sXEXUxcu3KQOzcuUO1aNPTUSdGfPlLIr74kWnOvvxTDu/6y4i/fW+EPzzMs7+H3i3i0Xnn6uAtibn949BDD6n+rWk9CQgg12Aq7l/Z1m40NLuyNM8fUKHZoMW5/pIxkrjirkXeOMoNyblvZIv7Y2P//ti3b9/np7378gfqfYWd5bzmzmuRJ0tWj0DmzDWw2IKg2aw9DkP5oe3VAhLQMF2XQ7M5B0BTxe7ZO4+JMaa5fvc30j41uvnG2P/+v4nt1340htm+MNZA9twaO278TMS0O18Mbwxib/pvzjf03bkMeyJ/b4y5T/vb3yay107mkMB684Ahuk/unukfhyHknmUgprzGhoHwRzR7GMchxqGRcXv2TXn2Z3HUwWM85G4Hx/Zc0xuv3x3e7Jh2749D87eWh93r8Nia5/emm/KGR/piljdAjtwWj33wCfHCr7tnnH7SFDfeeG1c89lbI1cgpmluqSXZmwRt/Yas351jnnd98zw7cu3QcECAFLWuU/Ywz/k0jM9pnyJu27gtrr716qq9lYPiuf/7h2Lf7Pq48rOz+PgVx8XuvMFzy57d8boP/ff47G1XxEeu/Uh8OGlgiHsec8941L3Pixee/73xG1/3C3HacXeP4w47tupaIavHkOunLEGuafahvGApakuWj5obERu5jqnWWti3NPfMp1GunmLM8kc9IOfX1sz1MEf/cC1WnHjIxCpJ6us+Y4DqG8i6uTALnL4Ulz5l4zvvX6hhCLHm1S9By9ll//SUsrHQ67RaxkGzQYszn2SMZJy8KPcS0BTQ4swh9RjlTuMwxDgOS2xfOxMM6QPKByzXU58EzWZdseYEdC0JGmZpSAG0zWIYW900Ve72/j/EkHW1mVcuaVOXgNthuj1yKNtLitX7uqxP8lo2pwT2My+svk7G6e+kHahzAOS6jeEYh6H6EafeOVDzAipG3zjm61secnNJ/mgnd931GwttDaHF6bMX/Z3UPc/QsMZ1nzX0d9IODQfUPIHqzdri1jHK2qFhAE1L6rXEaDyQA8v56hMPVF3xQK1XLAZsxmuGlc14ba6DfMozbt4pXxN77/Ip11W/OKDmp+56mKNj5NrFA4pF6uu+YRirZ6C4foHyIfdcGZpPWXvnnmVlIMZhqF70S9Biulzv/zmnyAEs1y7VioNmgxZnbcl4SdyUazHl/CVA07Jn5yT1GOVO2iRoNTbytXNI2QTdDlQuY7R3Aqo/a4rVD3R3cWiYUhZP0GzGQMMb65ppk4SaVy5pU5eA5flRjxxyaLmUzZfmTX0Dtbb6JXNKQM0D2OQ3h/5OxkDDADHmtRw5ul+e6rI3YFNefcaYp1O//l13/eaANg+g+vE824v+TuoSNKxx3WcNfZ20Q8MBtSZA9WYf4tYxytqhYQBNS+q1xGg8kAPVd/eJB6quNmC5RpEDNuPTVNie13htroNce6feu6+F2vSLA2p+6q6HOcSKkWtXBhSLfF1Z9xkDVC/A7eZkEDS/svk694cEZaDmal79ErSYLvujuHLkgKyzeC1IteYAzQYtzr4kYyRx8k6Apupbm7WlHqPcSZsEWSNfP/ramaDbgcpljPZOQPVnDbH6ge4uDg1TyuIJms0YaHhj/82u/1w/81mOIWvlZ+uSs5a9drK+BInJz5FA7XH3m0N/0TiUz3z6gRgXP7gP+freKXIoJ1uuGbS82sZ8zTC+U9ddd/3GQlsTaHH67EV/J3UJGta47jOnvk7aoeGA6gtY7p24dYyy/UHDAJqW1GuJ0XggB2qtuk88UHW1AaEtFgM24zXDytaxroM+63Xqvcu16e83vbSpux7mUBcj164MKBapr/uMAapvWPUjbhyGioHmV9HeuWdZGai5mle/BC2my7e7/vM6jMUwDlptaHH2NYztPJpDqLwToKn61mYOacie1/Vu0w6thmsMLb7bgcolvhIvnoA8Q7Paa7H6gYW3MRgSM2/K4hmMm4cx0PDGumbjMMQ4tLW110VIYdUloPTIoZ6seoCWS5v5tEOr1WV99Tc/XvrceNnLfyLe8IY3x+vzpsXL8kbIy9KmT4xkDnvspA1Y1vJcmVdyP8SVvOgfqLm//g0XxZc+4iG64pJL/j78f3+Y64rFv1ij7LoLMAe0eQBVS5+96P9CyL7EdzIGVjkh5aRZvi76nqf/ve+5KC65+M1x8bvfpFp1geofEl/W9mSPSvZ9Rxyo+PLla7F4IABNRcNCfuZ3PD1uve22+Jt35G9q6fH/rfGZz15fN4zue5971Q0P49MV119/Q9KNlXtafN51jvrk0+K6cb1wn3X4AAAQAElEQVSA6l2f62GOjpFrFw+rntTXfcYA2fcQ9qu/xw3DqJi+5ldZ92854G+BmFe/BMZQ8wDiX3T95xkzl9RrK0uApupN3drSsIhR7qRNgtbPxtrnf5MAlQdYrqd2CZrNGuYwJ6BrSdAwS0MK0GzGQMMbu2XLlrqutSes1kcuabOOBBQucuS+sAQC5RBkwnFcfdkGlhPQry9yfPhDbw/pIx/+i+ikbsEP/eOfpe/P46Mf+Yv40If+PD6S/MMffnvJ6v+YfnHmA5YLlWmXPdkHoKlIXcEYCSiseTwI8/rRbla9juNQPnEeajk0vHrP8853tovn/vc/Mw4+eJfmIqB6UjF2nbRJ5557piy8AaJfRZ6hilV/vechD5G6GHmB8klZG1C958bUXkDrYRgaT2j9QCevmBCfP3HmTZApXyy0d3r+j0/xFd8Z8RXPSv6sxr9SPemnX9lRyaeIKX809vqfzJP6Rq6j/aR3+QDXc5795Q2G7GvM86HTOcnFS8qS/QGhDQg/WChL0ObjnWP7zpIh/8uTd8aHjt0eTPNISMwz0Saacq7dlkG5LBHzPRH5g/ssX5Ajb4JMGSsPZjElXrKXDMucyJa8zwGaXad4oDDAMoc+Ccg1sKssm/m13TERcdRdI77hpyMe9KSIrVsjBpEZuz1veDz2QRHPeETEwds03iHZt+e6rzEQ/ewCFeMHaQmoXsuYT1Oug/FT9ghUz8rrNmAVQy5orvgsfyjet29/XHHbkXHxZ+8SF3/mrvGez9zlc5OYz9413nvdXeLq2w7JmyEb2eNG1J7kOQJqLbOlevQegHBe6tAwQDi0ye0Vmq3rcv0StP7Nc9vN+3MuWTbn61lqlHrewJhf9oE8U5F9tNe0Wb5QRw5zTDf/QxD7Erg/YnZLrtPe5Lc1fb4v57I/PnPJRuaelpShy4dnCEhf7mtazQmtZ+VZfjlKc9jPOA6Z32toyrwNr0+M2Mjed+cNEPW73OmguNcJO2NHruG0O/tLIm82nXniznjgPQ+PbblXsTGL2Mh9m03xiPsdG9sPGuOLTz48XvT0+8avveiB8f6PXBcXPOKsvEm3M1MnzmJJwNraD9nLrPxAADHmtV39xGoMadc2z9cZIDF1mDMP4cjWc81co4hb990a+/NG2M6tO+J33vnbceOtl8VRB09x6rFHxnMf8fI4buc5cVtO6abde+INH/qV2L71oLwR8tn4yKc/Gn99+d/Ex667LG7ed0scfchR8fj7fVm8/Sf/d5x99lmtz7ytYj1vltiPpKytk7Z5rrs9dVkftF6hcee5blcWD9Q6ALUu2vRJ0PZQWTugeDvSJ+mQS9Cwyp2g1RBnz0DeTNyIIc+Kts3Xf9sr7dByjeOWcB6wyqPf/OaTA3XulNdtQM1PPFA1O8acyhJQ8ZFDXV+KtRPqUum54OYfhrZGXmdAALqLxIoBQpw6UBggHN5gKJ57CM3WdbkxXk9A9W8e18m8nbQVLnuyD2VoePWeZ10Wo10Cqidl7ZJ9ybV1ci2g5dWmH1Cs3uxHRbs91Xte9tTt+pT1A7XOQLj/QPVgHBCO3i+Q9z3ndU3o17eeRx2oeKB60SYBMQ5D2SDz5Othrw/pG8fyxdqAlsMaQDjvyNFrT9O0Kabjel77VpaA8PUEWn+RA8jnqBxA9W3uJT77FaAu7z51ZW2drC3pk5T1AbLKrdDnAM2uTTxQGGhz1qZPAnLN54rLXks54GnK998p91mzXGJAteLUJWg1dNgnEJ7lPif/GaMuA1l7JrT6U/C9X4JVHu3mNp8cqHOlvG4Dspc2FyCs0zGujbIEVHzkUNeXYj3UJRW5713msY57Dix77Rh9wLIeNAwQDvPIO05ZUpfrl4Dsf6o8rpn+TvYgRrIPOTS8es+zLovRLgHLvrWvk/5OY77+QsurTRygWL3Zj4p2e1JXlmuXlLUBtc5AzQmoHowDwrGR16ocGtb+x6G9F6/n6RigcphfmwRUfm3QzlSXgXB/1WNtAMv5AIWJHPaWrHzrMfYCLQZWNcRA6wkaNx6QVR6gejZ3xysLUJerK0vK2jpZW9InKesDZJVbwXnKh4VdWTxQGGj9a9MnAbVHytoBxYgFi8XQJ6nKJWgg5U5AzVmcfQKxfs17rvv8oK2jWGi5nIMEqzz6zd/faxiILncOBLCsDYR1Ki7fd82pLAGb5qwvFkO/pCp3DuaRezah1dEvdQywrAcNA4RDjNwc0Gyl13e8CN/7xQAht57rJL6TNn1S/+4JDW9f5uu+LqsrS0Ctj7L2ddLWybWAllebOECxerMfFe321Ne/2/Up6wdqnYFaG6B6MA4IR+8dGlZdv771POpAxQPVizYJqPy9pjm6DNS1rR5rA1oOawCFiRy9tngpTfXoOG1AvW8pS7DqCyg8NL7uN3fXlQWqy9WVJWVtnawt6ZOU9UGrAY27d+t2ZfHk9QLU2qlL+iSg9khZO6B4O9In6ZBL0LD9c2S3ycXZJ7Dp/d9z3ecH1DqKhZbLOUjApj02p/nkQPWsXLbFdzhgGQOEdTrGnMoSUPGRQ11fivVQl1Tk5jeP3HMF5Dq296cVZpY2st6Y9eclgzjCYR75PL/7QrM1fS7LmKkIKG4918nPHpK1tZlHsg85NLy6ibSty+raJaD6UtYueYPDv/nhDQ9vfOhzLV6fN0K8IaJPDKCrerMXFePtSV1Zrl3qrwnAcp3FAsseAKFLgqbbv1gd5jQ3NB9Q8UC89z1vFvJ5CcibGBfVtW2edTCwnM+Qcv8DnGefc0FIYuVnnn2eYs0DWgy0c2tOCVpfAgFZ9amw7h/G1XeUYfEZZ9u2g+JHf+RF8b73vjke/KBz4ru/+8Vx8823GFr0ylf9bjzxCRfE+//2A/Gxyz7Res7P4UcccXgceeThhYF2Ht07DdB6UF6vD61/bfokoN5LlbW7FsoHkj5Je13vXnOLOUz13WBevQHJ27nu531jY3/0+XquuwxtHc0JrWfnIIF5Vr/xTDnn9fPgdXGgDVYxQNXsmC35uXaqPqcAaj8jx5R5rZdiPdQlFbl1er+eTaDi9Uti7AtY1oOGAWJ9dFy3qSubQwJy7abK4zrp72QPYqRZ/qZpHDT8bPEZOveOZXMCoS2wsol6EDQcNG4CC+i/IzL+jux3ZDPPei0xQB0yF1oyXzarq8gYbT1Oo7gxN20YxprTRv44CCwXCBBWPu8WlZJPr33tRfncHt/5nc+oxYSGtUbzROUBwi+b2p/1rGfU/6g6cvzBH/xJTFM7KKnWY8jD3vsDqq76OI7l70/alOXmNQ4aXrsE7YIFwngg9u65Nn8AiTyYSVPElddG6bEYj3pY2vOiy0d08vPjPJUv8Z/HW+DyN8i46dbE5s2PdCWW2L/7qmUdYfY15cUwDGOug5ZGQOpZPNUh55usHkCoT3mxwGou0PDaI8d0y5Q/485jnh+45/lz2r5cmp9+2J3iuiv/Pn8sHYP8Ud4XjzuiMZfk7nceY7j1XRU/DLOcxCx/6J7l2ZnFZVcZT1ZpD2i1h+xzWX/RX0NE1qPIfiIHNL3je6wcqLo33nhzIj/P4+CjIp7y/IhT7htBRAxJFz404puemDc/dqTyuR/XX39jAAUY89zYlxxYrrtO30BhhQNy/cekIRxeO/asLCk7J2CZP3J/p3yhmCXt3rM/fvaKr4sXXfpt8V8u+7Z4yWXf/nnpxR/7tnjhR78tfvPqx8TevHkyzxeYKW9KteoR1rJvOVB9OZfIYS++aKa47AWotTVG6nFiJGO09Rzapjy/Ux7FeR5i+ZS85NvyzfHWW4JxW+zdeaeqsbz+D9sR4xl3jmG6KWJ+W+A/gTXtzXs3eYb2784fovfF7mtm8fFfmNccgLourA2tR+V5nl85EH3Y48wLLg0MhKTu60ealg9tKsWzZ/P4tz+O2DXmjYEh7usNwT37IvbmDZrcl4fe64g48pCD4m5Hbw/2542mrB157Vz4oONiAFMVHXnotvjKL/uieMm3PTTudKcjg74Z6YUVbp4fMtMUcxctBesny3luqbVS1qZ/GMZaB20SkLpSBEPLKW7KfuZ5nsac/8WX/0kcuWt/3GnXFIdun8cL/uDH45RDHxUHcee4Zc883v3Jd8QVN3807nPc6XG3o06OXQftind+8l3xqvf+RvzGJb8dezf2xvXXXx+f/NSnYiPP5jzXSIoc3viQrEWWt09IQV9e5wsxtai56B/SLo8ccmj4VAsDxLzWNJa6uMjRY+XQcEDihiQ5uR55CBPbY+TQfOt5E1Ix+se8tuWwitffbcpi3Cs5bMaZFxAWni8g7FGKHMNCT7Ee2ntuaHFdn9W1Ox2wBqv5AfUlzBzD2OxDrimQZ6a95vZc2iOH+ji2swNUb/YcOcR0GVov9jvPs2OMZDw0X4ZkfMvV47SJk8wHrUdo69Rt4oBYXv9pMAaovUg1c7c5KVtXLinbl/jc5LrWrK+9c0BokTW1qwCVX31c/MlP7VJ/7dNnLuOg4fVLgKxyWB9WunMxVoDx0ObsPmozn3a5ugQtXnk9Vl2sfL3OPF8btJtDrl9iaLWU9cklIM/CkMs0Vc/Q6kHDr+eIHPZgv0CY53P5xXWKHGIlbdByq6er8kCrqw4rf88vh80Y4ICzT83DHOY2ZhzbGel1geU89Ytd59D8nml9gKxixI1r14Z6OfNJeVhgxVhPDqueElb9QsvZ/UNek5J+oNYjFmMY2vUDZA9DWa0FQ13bytbSAWI2k3s1ZP5xGAIIZcjrKucBrTdo9shhvjF9cqDwPb+xXQbCAdScjJF6nD7JGG09Tps4SR/8+1z/QJ7rsc4DtB5bH7OlLRbDPnp/QK2Tuj0uIMW0KcjNZRw0vHYJkFUO/9YHrOlbtuTn/nn5vU6B6mUjX8c1mq/nVZegxStbVy5mndsnNJw+qecSJ0GrpaxPLgG1x8YA1XfkgIbXnuryYQ+eKWAZF2uj++WddFtT0gYtt3r3AYpFsPL3+nLYjAHq7BkEVO/i1M2tLIeGg8QMSfIk/WLXOTS/feoDZMvcrrV4oPaunPnUbSnWuTNeLGzGaYeW0/cXoNZxGIdwANHlyDHkddtzQ4vruvugbM6EVo/AJi7GHBIQna/3Bs0eOcynTw4Uvuc3tstAOIDaA2OkKT/zQfPpdy7m6nHaxEnmgwOu/3Go/sVBvk7lNaMs9fWClt/c0GRriJGUgdqHLltf2df1aWrvdbEYQ66xdlWg6ou3nrZO2pTl5jIOGl67BMgqh3OElf5/4v3fviR7k1cz+QQsz6u+NNUDqD0WC1TfkQMaXnuqy4dz90wBy7hYG90v76TbmpI2aLnVuw9QLIKVv9eXw2YMkL8ftNdToHoXZxJzK8shcfk9ARoGGtcvdp1D89mnviF1OVDr556Kh6brk7pNWYzxctiM0w4Iq/MJ1DraZ+QASo/F8Iz33NDiuu4+KJtTOFBrACsuxtwSULmBZW3jgbJHjsnvgvnbxXVi4QAAEABJREFU3JSfI4G0j3V9R45hWMlAWqLqWX/MGKnHxWIMeW1pE7MwxTiO9c8Yj0O71u0R2jqJBwoKB1z/GQdUTQHrWGtok/z/fLzsZc+Ll7/8/4rXvu5Nhbe+GPnr0ra8CfL4C3KOw3KO0PKLs0/zHUj6zGV9fYAsHv+4C8L/94fKOeecEVdedU3VPv64YzTFF3r9F/if8WSf0HqwL8ne5D0NQ1vfrncORMcC1W/kgIZfz5HmWqe+Xz1OeyfXRv+U19vevfvi+57/g3H2ORfGQx/+pPj4J66oeGi53/3u98WnPnVVvOWtf7ms+853vDf8myIXXviIRV/t+rYPoJcpPFD5NAJlE6feexvGdsbsCxoGGu/YFZ/Xd0VyrfxdzDwwyAJYXP9bipP2HidAGVCs8229vi/6ypFP2mGFA2LI60CKHGTtcWg1Uw3txgMBaFrUb++b+maL34WAwsCKuxfmkIDKB1SP0OYUOfQnq9xjfu81L1B4e44cYroMpKU9tDlXqcc1T1S8NjHdJk4yH7R5gL3k+g9jh9VcvGY0JHZ1kaYSGxsblRwooCALyZ20BdXFqmu/IwLuyHw7G7A8bOY1J7RYctPUJesZDM0nVl3qPnHa57lx8nEcag7jONYGaIMWL9ZYybuHr3rV7ynGN3zDU8IbGyri5S4WEEMeIOcPxJOf/Jh45jOfHo635oX2nve8v2qpA1kval7WhlZTXycQM5UKKz80u7XXe5zyDWTKNw/rG6S8f+9VWSPyp0aK/92HiPztWXfRQ88hHnpOpE+/P2iRfU3xuC+NOPPeBamnG/L3+2s+I05M4/tuu7x81vFLlXPXMMsfIPt66JP0yT07cmh1xKv3nodxqDWE5oec93X+sBwx5QfcKV/c5hvzuPbgIV5zw3vjiWcdFDu2EulKyt5yuZqc+JRPOJI4465bIj71M0HM8kPLLKb80V0amMdlV7cXFXvoBJkv69ibpN3+JPXOgepVvwQErGK1Se7vJz7xqfgnx8FHRhyWNGTjQ6KPzzevndtT+NwP81966eVVF3KG+YV2yDOoXbK2HFpvXXYOypLZofmVtQG5TtlHGswnPsVIa7Jcw7x+9ufrwAeu2xF7NqZ/Fn30xm0xy9h57kPeRQica2a1xpTn13pyCVpf+hJSPXm+ANWANufZYt4aofmMV5fMKWf/vsqRF0TM86BkuabnzY/IHDGMsX/HkTGRPxioZ9B45jFB3miI+e7lzQ//RtE07Y9pvhEbt83iqv81j315c9E68zw7QCjbwziOWWtevULrDQh9Yrfki/6QehwwhqFhNJOyvCibzkeccuy2Un168KmHhTc/2Js3O/ZtxMPue1QY/5gHHBsxy33MgEN2bY0T77wz+zBiM1133XVx5eKvy9o3UP1B61e0/Q6p27OyNklZMk7dvXBO0HJ0X7YQs7zhLM+Xqso/DmO8/7I3xMh1ccSuyJsfU9y69zPxvo+/Lw7bdmx88dGPiN37hrju1tviNy/xr6RNeTPk4rjzwXeOrzj9SfHUM54Spxx1t/zwMMTln/xkXH3V1eGfShgGYhyGmPI/fzyeZ0FwLlIsh71VP4lr8pTrQ+1XB2l3ztKURnmywjln/RJQtu7XJo2L/VfucV1Wl2BVE9C0JLHmlICqoROoNYRmg3YtDMNYduPGrC2HhumyuZSlngtQrFhouTUMuY7iu+w/p6MNWPbS87j3YtXFqLvnxhblkzZosUCe0/YCsB5nvAQNpy9yaOvxqVZ9dcl63Safcs/lUveJm3LDzSfXDkRfJ21AOMTK18k4dXHrvL/fmc/zBtS85lnL3MYB1W/kgLa+2vUDad38gIbROqQsl6DZ7WF9bdUlc4pT7lybddRhVQuaDI3rdw7QasDKbj6grg1lsZKyNI7u4xSuW18P7dKQZ0j+T77/J04ssDyH1gBqPfWZR4q1AZQfGhc3Ls6+/Th/WM0lFsM8BxJQc1xAqg/jJW2dA1WzxwO1v93v3uuzD23KkQOonCkuH8CyJrC0KxhnvARUDe1A5QEijfno13++7uW5M87acqD8XTaXshQ5oPlTXOacFtfPMIzZ20xXznfMz//7kw+VDyj7lPUU+lqrD7mX6v1Hdv2SuucZqBzitPee1I2XoGH0idFmTkC14tUl4zRC84lVl7pPnHbzybUD/6bXv7mBWiNrjHkO5/l5CdqaRQ5oeydWP7Se07V8QMNogJUfmt3czke/pC6Zs+uda/OmiLprL5eg5YXGtfU1MRes7F03l7JYSVkyTt2e/t94/fu67vycvxwI5+zcJSCAvFbm4dAmub/GKGsH6hpT7gQs44BuLm6c8RJQNXQAlQeaDf6Nrv/8XMzQclvHOVq7y76Ga4NWV7s9yt17sepi1CV9ndShxQIhLnKsxxkvQcPpS0jNt8erQ5uztmEcNAXZu4LxcmnI1yK5OO3mk2sHvvDrf7ba28hhjmSxZeuW2hfzmRsIZf19/8m+gHBAW1+xY37+h2bX1wkSk3uhDis/pD1fb83tfPRL6pI5u965NvtQh825DrTZN7QasMKaG6hzqmycpCwZp25P/2+8/l1D5zdfnAEgnLNzl4A6Ax2nTXLdtSlHDqDOcYrLB1DrqgGQLck44yWgaugEKg80G7RrYb0naxsPDdNlcylLPReguMzZfeYTr1P53/f6n6+t6bzmCuTatM8f9uT5gtYrOOeN/My5UXH2CM0nVl2yb7mx2n0tl2sHvvDrP7/bRw5jk9Vayft5f95zn1n/vw//Z+TmFuceuH5Azce/FeJNkOc+5ztyXvOqDZhmEwHL/Dree/Gb45KL3xJPePyFS7vz0fecZ397/PIvv7rsj33M+fFnf/bXJd/z1FPiPRe/f1lHLKxqQZOhcf32Lf9c5FzWfc5R6nH21NdD+5SvYb42Kxsnh9Xc1HtOc0jQ/ND6Amp/9YmXYm0A5QeCxWt9x9qP+f9v9v4DUNa0qvOF1+99z+mcAIkNTRYYJAqiZIXuBgSUcUavOujI3DvXxOg4IKioGMhJlCAmBD8VGnAERFKTRIJKzqEDOdM5nT57V33rt55aVbVPNwijc+/c77tP16qV/is8z/s8b9Wu6r0PED1++ZceGpfllySvevUbap3Md+5558crXvG6+Mn/88Hxf/7n/9DQOPWUe8SD/8MP1BpqNJcciHma1vFAXd/2O2/zev17v0UOGHNLcf2AKcRoAGRrMsci3z+aFwigfDDyAGUDz8Ju9LyNs7YcBqZlcylLJoPhV9YGI7e6+cS3vH3+p8RpN0buz6Ni1Y1z7SV9TerGAWUSp1Bx7pWvt6b5utfxxsCYc9kyrm1ye5BLXUOc9qqVubQDMeeXqNojB4y+xKYa08GD4wceAVIH6WxyoZXlElAbRqz2fwnZrHmsbR7za1OW1PVraw5jEvq19WSA3LDedPbpyh7zI7JcCBVxcsmcchC/rE11+ulv1lTkFyCPecwj4rrXvXZtPmtLOo877tj4qZ/8sdCv/tnPfiEe//hnVI6eg3ZJ3Th5690HUDH67Qc2c4oc2oHCGC/FaihLl57zD7HID5p3c2P5A/mHzljGm/9pBUo2zxE//aPET/7wMu5y+4i7f8cyfuWnI/7jDxDzeD8Zjn96f8SXznGtItdvfMhx4ZdfV7J+yX6WuZYw+lTWvk1TblJJH4y17bkZr89r1X5jp88s8nPypMydDz+qjGXO52VnvDEun8+IX/u+I+O6V53yOozejD1if8RNrjnFL97nyDjmktNicYEvAnlzYJEppd3Msxt/975jav2sKwFhHwmqh7m026O0yBsRbOYnVoxkQHNlyVgxfvnlOdL2Ncm0U3rlYY/LVL7+49JLL4s3vemtBdqurWxt1xIIb0xMhDZ9kjKQ6zZu4rurF3fnqU9M5LDv1pe5l3LxoyjXIi9DIr65R+W1VsZXnryoQPii6Vp1NiDEauv6+ua8WXkdlKXut3FyQFeRsa6DypHnnBV+rmPeLJvXOq25zMuDB4JpjnyKA0dcIy696k1zf5AqsfPGs2P592fE4qyvxvKci2P3ksti98LL4/LPXBwXvvtgfPYpB+KCd+7kl2tes0wBmbf36zKsFTnso+VU67HIJuxXrmGZCzrPboLI60Io6/fDiynzRo5lTuCYI6Y48aq5yVP38YDvvHbc9RYnFH1PfvlxWP5Qpf2Bdz0x7nrbqyddIx7ywBunaRmXXrYTF11yMC6+dCd7S1M+Xvr6M2ORea1vvWX2NefNwXWb8syqyxO6Zw9p1yZ13KrNzJ0Lq2OLzMFE1HcyucJX2bcvjti3E7e93m3iNifeJm5//dvGnW50u7jLTW+X9sPjVle/e1z/uNvE1Y+6UcxxVLzu46fHza7xrfGqj746nv32P4iPf+Xjcbvr3Cb2z/vj5e96Y67XHHPO3b6cT17BXMdYD+1A6su0syb7kmBcuwTUQ7z2OddCco7A2qcuRtLYXFkyVgyMvMoSsK4NQza/MTCwnQuGX5/kNZFP81Q5Gtdcn/KU100s5Hrnl3lAaNPndVaGkVvbN3b+l9F1Y2t073IJxhys0TBrTFOesTYkdy20A/GNn/85jMvweszzHFPOVVtzoHw+aXMdlIHal8aoW1tSFieX2g8Dr0+cXL+yBNQ1sLakD6j+FnmGxEjajW1ZXVI3Tt66OGXynCjrtx9A85q0AyHGeClWQ1lShREnXtLWPmVJ3Rr6pdbrw+pcW3XriJWrN2mTdvODAW0w6ilr3yZjJX3A+loAtWb6vFbtNxZGPmXtkj2qS7DxGy81BqjrI07SDlRdcUCtn7IEVB+xGuK1uzaSZwQorz77kEsamytLxoqBkVdZAqov2HDzG0NedzGdCwZGn+T6yM0N1FxIQ+NTLJt+sZDnP794BkKbOEkZqD7UrRk57EOftlTj4MHLM26unMt8jdAH6FqTMSpyCah1FKtdWuZ5mKdJcU3W1A7/v3f+nVeTE3Yt1JWb1HsNtKmLUwZy3adax17T2BrGAYUxTorVUPb+owp1rSqPMdr0y5vUraFfat39Yz/qcvFy9SZtUsfBqKdf+zYZK+kDak9ZF6j+9Fmz/cbCyKesXbKWugQbv/FSY4Da3+Ik7UDVFQfU+ilLQPURqyFeu++/pH/R+c/7ox+e2juMvmDDXQfLwujB2q0DikWuj8I8TTW3xjXXp2zfYiHPf7/+z1PN/cpe/+3L2DnfP02Z2xzqB/+Vfv43n3nN2WRN7fCvcP5zfc3vGsNmvbS5DtYEav691taW9ImTS+2HxOd7cn3ipnnSHa6fOlDXwHlYVydQe0h/k/Zpa03VJfMYK670vEeKUwbCeua1HyC2h3FAiDdeitVQllRhxImXtLVPWVK3hn6pddet88vFyvU3aZM6DkY9/dq3yVhJHxBy6wK1ZvqsqR1GHhjcPNola6lLsPEbLzUGqOsjTtIOVF1xQK2fsgRUH7Ea4rXbo+S1IF+fdeuzD7nUNnmTsWJg5Jr+HVAAABAASURBVFWWYPQFG25+4yDPa/58vH3/BnQVuT4K5gZqLurdQ8v6xULm6/O/2oNi9QO1Pur2Zax96HNvqv9fd/7371l7GPcq+5qm8f7DfuZ53oOb8/MA/QM3lQ8QWjTlnF0HFRjr5b1c3XlLyuLkkjXkMPD6xMm1K0tAAFXT+ve454Pq3/tQ1t9kjLHqyn4Jcvd7fH9du8Zq1y9OGQhl/Xe8033i2+94Sn25Mv4dkVPCARTm9nc4OT7y0TPyy5FT4rvveef4gz/8s8r97be/dXzsY2eGwzySsnXkTerO2f/R+1rXunrNoX3b/GUvf01c98Rr15+TMkZqv7nVgTIpl3DIk/8OSNO73vGaeM+7Ti9Slt7xj68KuRj5drg5JWu1fVrVU3e9JGX3L1DXR1164uMfFe999+lx85vfJH7mob9SPvFNv/+cP4tffMRvx0/8xx8snNiH/uxD4uV/c3q4PtYFTFXr6/sB+5E0NleWzGuMPcqbgKoNG+7/uGkMuV8X+dnYMt9rl77CKEu7uzuyuu5A9aFhma8dcknZ2rurc99cmz5JGUZ9de9txjpPfdrUv975XwoIam0ih+8djAfqTJgnzfUw37ZexnzSDvn6v39fxaSpHkDNzTUzTpwO87vuypK6/sbJAV1F+py/CoycxqibU1IWJ5faD8SkAiMhDB45gHXDFpVg+LeTJfRKH+Kv1HGIEUZOIIBalM4P4+ZuLtj4nBRQ/elzDttp9atPE5VPWRyMfPqtoU3fzfKb1Gc+8zGKa3rQg+4Tr33tX8bznve0eOQjfyZ++ZcfGk//3d+M01/3gvjpnxm/+eGXHz/xE/815OY0GJDlXGK9cdqnQ1kCqn97V5fsSUxzZXsEMh+qxcUCceCiD8fOZedlHnKeEbsL4vn/fWzbAufTEYdH3PcexC/+Z+K/PYS4462IebzPC8c7PxDxor9dxu4uke8FK8eBi8/O3B+pWv1iMk1T1ljGnC9I9mSsfUjqQOHV9TW1Dpk/X/i1dy7l+NQilhcvwxzL9Iv3zcEXLvpKPObvnx37jn1HPOfHj41fe+Ax8Z/ufmT81PccGU/+oWPij37iuNiZXhPnnfW7we7F4W98ROxGflKdtIizPjfH2z9yVOWt3KsbiOtddfNJ2Xp9gJxbmuthjwrGAjV3dRiycRIQ/hsyX/nKObr/efI3QBC29zppOZQ+fsZZ8da3vaNqA7W+QNhb9ywHctqLcADljxyQ9rzZphjzNK6feOdk72Wf58qrTH5ond9GxZrUt+ihV/+D+Plr/kH812v9YdHPXeMP4qFXf06GOpdtyuvgtcgvVPqaWg9IbKbPa9E9wLAB1Ye4aZoLB+S+3K1rCNldxk2reQBlN888D/xVPvWWbF18hid2mRt6kZTAyOQRQSyZ4qtXu1Wcd607rdfs4F+fGZc980Nx8R+cHRc8+7Nx7rO/HF/+3YviK8+8NA583HllZNZz7SBzZG4Y/cZq2LciIAsg+uzYRxnzyb2tDs5tEfvyB1Jjtc9zHszs1y8/9uW9K+H1uOl1j4m/ecLd4uVPvFv81ePuGoftn2JndxEnXvPIeGHqL3vqPePR//nWaZ/TvowzPnVevOODX8ppL+Oyy3fjb9/86ZzrMub8QsJakWN3d7d6TLF424GYco0jBxBz7o/Ioc2+p2nzQmZMLkXWWWSOKMrNmnrE/ml/3OUGp8RPfvez4ifv+Yz4uXs9LX7p1CfFYx/0uPiTn3hanHTVa8d1Tjgx/o87/bf40dv+VPzsXR4eJx5//bjwwIVx6s1OiVO+9eS4bOdAHNw9GOddfGG85B9eHQ57AGLzZ6+GTBCOKX32NHpbZjvLnHveYzQmZs77VySPHM5NnGuRavT1Una+8kXek2Bcc3UYsnESUOslHgjwuu5W3eXqTU7kWGZ9IKUojHrksDZQNiAt46FfglEPWGOsZZxIOZBrvlAtzDRPa9n+VeZpqp7EazN32ee5YpQBWRFscoqXYPinzFWg1ZN7V3F39eZNWbzcOk0w4tX1y2HYgOpDW+dnGmspFqj+9YmBqeasz+torSb9yjBilMXByKffPNr0tQ6oBlAkRtIII3ZKXvjkgK4ibQowbEB0X+2LHMoSUP2LUZe6VvOEFwaoftSBWgcYNuO0S8ZJi9x35t2en7K2xu/m+XcuxsHI2bI5WjZGeZ6nrBs5p0PPf56v1RmBTR5jpK4H1Fy0Tbl/2i7318LJ6wmEPilyNBeTasXbN1A45wRDBsJhjHh9zVvWP+d+l0tz3gvEmFP9mzr/eZ82FqherAsEjH2iT4rVUAZKA3Itx+uKtYGKA8rvk3gJBhZYY6xlnDg5UGujDlQ/kQM2dmPMJ/7Q9QASHZl/3DciB2xixUswcOZKyPphXpWd3FNySbxcXxOMeHX9chg2IOtT69L5YaylWNj4Ok67tH1Nu6YcRoyyOBj5jLeGNn2tA6rVB1DrKC5ywIiFkRMoXLrqYQ4FQFa+7qt9OpQloK6ZGHWpazUXb49A5VMHxholhyFrl4yTFvlaY15jtZtbWZuyNvcBoFi52w7UvCMHEMZEDvOKUTdXmqoPberAnjz6Jf1yoOar3LmU9W/H65P0NRejLq771qcOVL9AOLSL19e8Zf32L5eUxfS+/abOf66xsUBM81TERK2BPeqTYjWUgdKAWjsVsUDFAZqKxEswsMAaM+X90ziBcmC9tkDYT+SAjd0Y84k/dD2AREflj9WATax4CQbOXCtYMfMqmFsuiZfra4IRr65fDsMGVH1tnR/GmRNLrm35Zl+HloX1Qx19XkdrNYlTBtbrLA5GPv1TrqE2ca0DqmEtIMRIkYOsX/+jWdrFA9VDuuqhTQGQlW/O9/YqvmeVS+IkoN6XilGXulZz8fYIVD51oOYEw2acdsk4SZtrYqx2dWVtytq8VoBi5W47EOaIHMD/X5x/1yJyeC2S1aPPkOsGY811wJBdLwmo9XLNgFpL8+mTYjWUgdKm5OoqYoGKAzQV6Zdg1APWGGsZJ1AO7D3/ubf1wcZujPnEOydlMe4JQLHyl5BPsIkVL8HAmSsh60fnMncbxSvra4IRr77IzyWW+T4Vhg2o+su8r3Z+8Lzu5NzGz6rtk8PozzrzPFtqTfpVgDoryuLAfONnM2to0ydeHVCtPoD1dY0cMGJh5AQKl656mEMBkJXPtVVpX8vqQM5rUedLfZnvJ/3NEn97xC9BxEr2CFS+R//6w+PRv/nkuOCCC+O4446tP43lly3iJOcgmc/axmpXV/bfKXnKk36jvkDxSxXpDt9xn5BLf/CHz4+nPPnR+YXAawyrmuZRubK8vs+o3PlZBCAsc50St739vYvf7ttPLq6jZfm33/HUkN/+DqcUtzeg6llHMqa5NdTF+RdR7nXyD8ZrT/+7Wj+grhMQD3/Eb2W9U+MBD/zxOPfc8+raGyN1jtee/ub4ju+8f9zmdvfO2qfG/RN7zjnnhqPnqty1jQUql3YYsvmkF/zls+J973ltfPB9r4unPvnXag6egyc/8VHx/rRLb3vLS+MGNzixfNs5fuanfjwxr9kTe8IJx8WrXvFnaX9tfOC9p8fP/PSPV20Y6wPUfP/yz58RH3r/6wvztKf8eq1F5BCv3bpPedKvru2nveDZmfP0eO+7XhNPesKvVM6Ex+889dFl/8B7Xxdve8vL4oY3vJ7m6tW5q8glQLXql7B6ch0UnbdcEi9/77tfG9K73/HqeH/WeMvf/XXc7FtvXH0Z55dV2t6XX1xJ73nna0JuLIwzZy6geva6GAdUDn3b1804/XKgYpTFye1Rv3m0TSoSbMACJRMDtRgGiNNuIKD4NQm+vn870HxN2ruOsgQjl29U9W33oi5GUpaUgbpQjXUukUPdWo27xS1uGn/6p0+LY489pr75/LEf+7noP4eV8LjjHW8bP/Zj/67o3ve+W+G0+2evHvKQX6i/NQdj7YC6KJ3bOpHDmtrkUprqg125GH3KkrLUMoy5i9NmPFBzu/yST8elF30kL/JufnERyZdx7oXxDY93fmAZT33uiLFm3sdikS9Kl3zlb2Oxc3HlM5kv2DCFtXd2DmoKYA9pBGRrAiqHcTBkYD13gZy7CL66iARm7WWyQfbx3i9+JB7+2ifEk97xW3Hj654RP3Ovw/NLkH2xOOKd8dtve1y84l1PjGvunplpdjM+KRaxyBfWyA/fX/b2q8ZFl+2rHq3v/FxDDwBQddS1tz8TlR3IPIuS3TdipG2c9safddYn48Mf/ljFaPua5PIULRMiJfsaj8svvzze+Ia3xFe/es5q3Xcqv31I9iLtyw+1+81ap3JeQPU/TXPx7W9VjRcLA6MOyrmG+aVFFOX88wPN5Rbd/fh3xslXf0/c99pJ13pP3Pvq7467H/+uhO+sKRKfyrge5onNPKd8Y2YtObgQdhE1L3uWtIiRN8HAeu30GS/X31z58PM/HYdd8uXICWdOLbmX3Fr78lvATRuxnA+Li4+/YXzppHvHzv6jE7uIxYGd2PnMpXH5xy6Jg2cejN1zFjmV3bjssKvGkrmuAYw+wLVa1t6yPmx056DN6sryec4f2vINjnyeJk2xs5NrndJuHrrGp5qtL+Oqx8xZL6eRhp30Hzy4iGXK249pIvtexnkXHIgzP31+nJV0+c4ijjl6f3zbTa8W33Wba8Y8E2959xfjK+deUL0uMtc8z1XDmsBa7ty7u7uFVRcjB8o25Tx2vb5phGFLlr40+FBJnlONqx11tThi3xGxu8p3xBFHxJFHHhE7GX8gv9j49DmfifMvPT+ueew14w4n3T5OPOE68dkLPhevP+ON8fIPvyI+c/5n4+43vGscf+Tx8YYP/UN85cLzsk72u1qJZXJIPd8w7+YHsGu97NlEPlyjhIR9OxfvDbtZH0ac10f7NOX1yTwZUusB5Nrmmqdte722cdobv5tzNI9EXhd/kNIPIy8gNIB1/jLkEwybsebZrtGyfMc/K+c8syex2qQ6/9l/plo/vM4w8ooR7xo1QF0ZBkYdhqy9acyB6rvz6HPdAMXA+a7qT9NcNp9g+JWbpsRZSw4bv/maxIqRN8HAuj76jF/m65T+Za6HXFKWlIEQJ2mb59GburW0xWqoS9ok2NTTLsw4GHYgFll3St745uKVjVGWG6tNLmnzwxS5GH3KkrLUMoya4rQZD9TcxM3T2GPK7pFYDddKrHHOHbLn3D/KYiWg9qPyKmx9XtXbDqz3wL/263/XWOb1BCxbtRTsfZnrrCyH0e+hunPd9sPI4/yB9VqZTyzTyOP9wDhx8sghB0Ks8vZ6beP84jrhtX7mFCsBed+di4Dyw+gHUs+bIww9ckDaco7Gmme7Rstyr233JFabVOd/njLT5iEORt5ptT+0NcJ4ZRgYdVDOF0sdK3LuQF2PzqPLXIDi2qciRi7B8Cs36beWHDZ+8zWJFSNvgoF1ffQZL9ffvOXWgRAnaXMukUPdWtpSrYe6pE2CTT0mjKJwAAAQAElEQVTtgoyDYQfXallzb3xz8crGKMuN1SaXtDkXuRh9ypKy1DKMmuK0GQ/U3MSpey+S3COxGuYvX575fXnvA2pPuw7GSUDtT+VV2Ddw/ncKCtT8YXCNgGxNMPLbBwwZqBoN6tpyGPEwuHPWLlYOI8ehunPd9sOI77py/eYTCyOPuvb2b+dt3/Z6beO0N957+TLPtQTU2dcPow6MfmCvHjlg2OzD3rZrtCz32nZPYrVJdf7zjGeq9ePKXv+NbYDxyrCpDUPW3tRzANb7LXKYCzZzso80F0YuwfArN4mzthw2fvM1iRUjb4KB7XU2vjHNxSpLykD101jnEjnUrdW4NNW5aFtfQ+1eD+3KxsHoA8ZawRW5+M6tXLHzeI2e8jpJ2swt91o1Xl1ZahlGzXWuzAHU3MSZTy65R2I1zK/POOcO1DyVxUrA/3v+87XXdXI9XLq+/n1dttdrG6e98BnvWhsvAf/3n/+858O4tt2z+yBWwz4VYWDUYcjam5wjUPf5zqPPXIDi2qciRi7B8Cs3TdP42XNa7eG2L/IzG3NK2uxH3gQjV6+z8Y1pLlbZ10FloM5IY+d8DYwc6tYRm2o91CVtEmzqaRdkHAw7jLWCK3Lx5jBGWW6sNrmkzbnIxSzztUNZetnLXx2/8ZtPUayzCaOmOL+k+Lu/e3ut+Y/+yA/ERz92Znz8jLMLZ/5/7vw/+SnPine+633xF3/+7HjXO15bNH4jY8h/+ee/H//0jvfEU5/2nHV9BaBq2nvXAGJKguGLKxkw1kcXDBm+udf/vp7OD0YO823rruW2Dgip6w8U1+8aioWRx3/jQrvzkkcOOVD3SmX3jVzaxmm/z6n3jFe+8g3xbbe5dzzg+38i7niH28R973PPOv/+9aBn//6fle/Od/3+OPvsT+caTrGssznFjW54UvzAv71v3P/7fqLojne4dZxy8t3iale7avzRn/xlxT38EY+J/+0HHxg3vvH1w3W3f/u4z6n3iFe96o2FeeCDHrKu65cXP/CgzPnA/xjf96D/FHf49lvH/e77PWGff/vK1yf+XtXnHb79NmUD4sTrXCue/fvPj1vd9t7xXXd5YPWZy1CPeR6fnwLrNYwc9gFjjYHyRQ7XJ1k9gLh15my67e1Pidt++ynx+vxM87l//NS4xc1vEje/2Y3jT/7wKfG6tN3qtvfKHu4Vt7n9yYPyC6pKlE8wanntnL915OmK5i23DmRfc1Kued6jvV6Rw1j7b1x9AZL2SqRDAkq3YOtilLUBeTGp5N96s7vH933/f4oH5xcHv/eM54b/GPg//MO745sZNtUNbsfBqNO2eZqqrn3A8AHVqxMyh28IlaWDB3dqIxtvjFy79dRvcYubxPOf//Q47rhj8lvVi/JLjp+Ld73r/fUnrU455YfjcY97RvhFx4c/fEb9lod/JutZz3xePCjn+9CHPio+/enPVW3zSZ3bOuaH0aNy29zIYtXl9qts73JziFeHMTftYiV9krjl4kBc/MW/ip0D50V+7pe9iBc96GB+V/HVdF1yWeQ6RP7gEXHhxRGf+nzEi1+1jCf8YcRXzyPjImnwyy86My67wL+jNX4Y9oMzIGN3ErOsxPbhPlCpPnKDAapZZ8Rph2HTMc2TrAiovSNmWkwxv28Ri0syd74QLJIiabm79OuMuOTyy+K1Z/x9/PBf/Vzc+g/vE7f9o++Nn3rlr8XfnfW6+JFjPxlz7EbkhyeLfBEdH7wv4ozPHRavf++x4WfM1pBg9DLlHlrkTUguxWo4n92tD0eB6hGo/zMcRjxsOAzMhRdeFC95ySvii1/MD9/j6wxDi3KuXrCvAz3jjE/EG/LGsJsfWgPVi3vC3sEkEc5L3Tdrvb7anNdufijrmixzbSLHMq+RBNQZSlM9tCkUX1wesXtpxGLQMj+oXu5cHk1zXBaHTZfF4fOBOEziQK7/ZWu/uMXu5VHx5klaLscPzPZpDcl6gKzIfv0hvZStJ2BPr+KAMBcMH1DrYN4jLzsnTvjCe7J+1nS+uRW1Lw47OpYTEau1sMQy4w4cdfX44o3uH1+6/r3iwuNvGpcd8S2xe8y14rKjrhXnXv328YWTTo1zrna7OLDv2Nz/u2EuoOqbwz602ZfUcvuA6t9rqE3uPWmex1mQ79+/T1ftMYVl7v0MUwzyGbJezuWCCy+PL59z6erPWx3MXiKOPnJ/XPvqR8UJxx0el+eXH+/80JfiDf/4mfjMFy6u3wY5mLa/ev0n4uDl5yc+FyPz9WPKcwCkfVl7CwgY1Bi5cwTW89dmrHNRztYyR1Rs5Fhk/3m84vrHnRTzlKcz9+GBAwfi4ksujoP5If4Jxxwfh+87LL/YOC4uvOyieMen3hnv+9z785xfEne74V3iPjc/Ja51zDXjPZ9/T5x9zifyDO/GaW99deQFrHWfMmeWyTdfk6xonoZMOJ8yZU/LpAzLo+Z1ATGE8YtscMoYKVZjN/vcSQJzLANI7FR8nufikQPI5+EHCmP+yAFUj+rmy+ppzWcXKSXtYHxUnPWByg2UDYYuVoKhi7WPRd7ngHDody6S/rZN81TXS7uYtisDVU+bpK25eO8lQK7dcp0DJiE1N+cFI8eUa6jDHMrbXLukTW5uZUkdkBUZ69xK2XoCAlhbxAHVB9kTEED1al5z+HqqLO3kfrOuCZprN0/ryrDJYbx4GLmBque8jYWhi/G1UZs5pJb1mR9GDuW22ZNYdXnXs3dt5hCvDtTctIuV9EnitNuDWH1S2/UBoU28FFtDO4z8LcPodwtWcwdiJ19MO/c0jXMtTpsEqBZeYdumPq32ijJQfYnRLrc/GP0oa4ehx2pon+e5NP0l5FPbYIM35zbB6M8497h8mkauTFF7/Rs//1H7DljPI3IANX/rul/SVA91BTm+DqUy5XpIwJ5cMHSx0rTSxc45d9cAyAxRe0O956OxYjK39fWpt10ZqHraJG3NxUtA5e4cgJCamzagcszTuC+Yw/6aL1b3O4O0yc2rLKkDsiJjnVspW09A1WmTOKD6gOEDqlfzmsPzpCzt/E8+/z2naZpjyrWwptx+9cHoUblt9tQYuf3qm/Pays0hXh3G3LSLlfR55sVpV/e90zxN6x60S+4dY8SL09akHUb+lmH02xi5cUCdj64p3n2gX5sEqNa1Udi2qRsjl4B1r9rFdp2WtcPoL1ZDjOuiql8utQ02ePNsE4z+jDOPXDJe8uxLMHIA1SMQ5ocRDxsOFMY6kYOJmr96r0+aa382hxFvbQmoPQ7Etu4ZMg8Mvz77sHcgHPrVJf1tm+Z/wet/vjcCqmfnYG4Y9ZS1AdXzlHtuXTNl+9Em1y61bKyypB2QFRnj3ErZegKqTpucF6s1hvSlDKNX85rD86Qsedasa3xz7dZrvXKaI9+36vPf+xAPmX9F3l93V69/QKiLMccy48wnGS8v3+rnNtiL739jTYy1u569azOHedWBug7azSvpk8RpVxarT2q7PiC0iZFia2iHkb9lGHPegtV+hv+1z7/zt2cY81F2HbYJ0LxeD+cslTGfvL4SuaeMA0I/8I2f/8S6zsZ7TmI11BXlMPqYpynmaar9DRTvejDm0XigenGe5gfCoV9dMrZtytbXLqbtykDV0iZpay5eglG/cwBCai9oAyqHdXSYQ3mba5e0yRf5c8syf/5ert4bwKS5aJrmmOe55O0nGHXaNq3Wq3uE4TenZI79+/ZF3zu/ofO/ymm85P3DejByA2E9560fhi5Guzb7klpuH4wc4tpmT2LV5evz378tluvz0pe9Ku7wHacG8DXP//2/9+R46lN/v3pz3uaS7MHcEhDarC9Fjqc+7ffjHt/9oPj2O55SNdJUsvo9v+ffxlMyp7Ym4+AbOP95bowRL3/XO16TX7C8JvxTV60raweqL3u1P7lxMOarrB2GHquh3bmq6pdLbYMN3pxFeX+WA0KrrnmmaU55s+e8vhKMHED6p7oGc+5NGPGw4jnfV7/mTfFn/5+X1DU699zz45xzz8vr4ecOy7j00svirLM/FQ7rD74Icr8p3+9+94qvfPXc+MQnPlP0T+94X34Bco+SX/ySv62cH/noGXEwP8QFqhf7sPdXvfpN8afPf1Fhvpo5rAtT3PfU7w7/Es0nPvmZOOPMT+SXWe+Ne9/rrvHKV70hnvunp4Xn4rxVn7Eal152oPq0R3NLMNZgNz8P3c1zC2PO+nZXn5EAMa3mYqxyc+vEamhTNHaZ1+JXfvUJ9SXIn/zRU0PyC5Ff+/Un/audf8+vNSX/Zz3rdn25dntt+wRjsu0QpFOQslxdAqpRIID8oXinLsKHPvSx8EuPpz/9j+ORv/S4+LEf//my3+zm94h73vPfx4/86M/GL/3S4+P3fu+54ZcIYuOQYX5r2Qew9gKhDwjfyLcfBgYG1y7OC2QwUD2as/WWxd7iFjeN5z3v6esvP348e/7IR86ovoH41Kc+m1+OvDh+9mcfFf/u3/3nOPnkH47/8tBfzTn8SXz0o2dWbqDWY7umucHaU/Wt3nUjB+Q8chMtcjOkuv7BQpwExg4MIKR60tcEVH31yy54T5z3yafG5QcvzfVZZs2IMz65jBf8zTJ+61nL+NXfWcZv/F7Kz1zGbyb9+u8u45efsow/PC3ivAsi8SNmN/s5ePCiOP/Tz4yDl36+8lvcGhKMmtM0Vz9A8SkPgeQaAHUo1GH4YXDf+AHRY7H1RnvfZ4nD37KI5WXLyqlvmS+WvtFc5Ncgac2vC5b1xlOf9IhrfipudfiFkZ++p303/BNYi1zXC/ILnmf8zXXjC+cdUaWA6gk2te1vmS80EpBrsKjrCBuMPslaHmhlKXIYX/acgzxN8Y//+K54xjP+uH5jQ/1KiWVEUWTfKSe7sodfpDznD54fn/v8F2s9gLoe1tquDazDvbm0f21MoXuep+kK66APqBrK555/aexcfm7EwXODnbyZHzwQuwcvX9O0e16QNO2cGxK7A7eNWeY+jIPnRSTmskvPqX+Twr6AqtP9W085W6zHbq6lunbYzAuo6wODtx8GBgbXbp2rnXF6HP+5d+Z+cYmXWTNicdhRsTji2JR3I5+qXj/5Rcjlh18tzr/GbeMrJ949vnStO8dXr3WnuOToE2MxHxZHXfypOGL3wlo7++t9DtQ1mfPFUZv5gEy/LDuQ53FR+jxPuouAvG+OL1M07OQPVr2/5JH7XnvTPBGHHzbH0Uftj2OSzrvoQJz92QviY584N8/vgar1LSccETe/4VXitjf7lrjZDU6IL55zSYW//4xz45pXPapkn1wjacq9IHe92g5Uv+raAcUQJwFVa8p+hh7lUzffrj/wBblORN5KYv+8PzXisMMOiyOOOCLncHgczC/HLsovPb5w3hfist0Dce3jrxW3vPa/iWsfe6348Bc/En/zoVfE35/91jgqr9cP3+aH4uZXv1m87cz3xOfP+1Jkssw9WTRFayyiR17lsu3kC3a2uA4kdgAAEABJREFUmWYSSziAlOeAoUcO+3UOEmSu3HtzXkfYYPRJroW8KcMrn/Ymbcu8brCJH7alrGi5ut+oGAfUvV9dn1y7pGyPQK0xUP3rm6Y55BIgtMgc2qY516gs40m70jxN2fdUedQlfTBqKE+J0V55VrI2dQlY3yeB3Mf5+p8X231r/CLfLEUOY9TlqVa/MOpoM9e2vzH6tMNmXsA6vuOA9TwAw2ud9G+fRaDmHDmAtWyN2BrGWVuTPqCujbK+eZ4rVsxOvsYA+XpD9aBvu6YxMHzGqhsXqwGb3JqMFdMEI1Y7edbEtK85DIx6RNTcxQEl75vHl6qH+tUl+5Hbn3HKQK2zunZAsfKVP3sBYprmsgHFp9wnUvWbNmUJhh8G38kPo2HkjBxdw9zTPNdaKgNZY6pe1COHHCh7y8bHarStawCFjRxAybCpPc1T9d5x5prn0UOshj5Jn7xJ95Rz1t6kTT9sarRNLumXlI2DsQ/Ut+36tFljSow+oNZHn3a5BAgtEqdNfxlWT9oVtUuwNwa8PuN1Sr/Y7Tza1CVgz/n3C23zN4mJHPM01tfYVOtagnWWdS3EGdP+xqhrh02PwDq+44BaD+MAWV1P/e5DDUBhzNl6y9bQ1mTctg/GtRGnz72hXzI/jNxArcduvu5EDqD6gOE31hzGpbsesMmtYTfvJ2KaYMRqB4RUzvbL3RcwagnQJodh8wsRde/L8vbLJfuR21/7gVpnde2wtzawXk9jgerLXFL3qyzB8MPgfTbNL3UNcx2KV9evT6wcqL3Tsv5YjbZ1DaCwkQMoGYge5jdGAmrerpnr2hh9knXkTfqN196kTT9sarRNLumXlI2DsQ/Ut+36tM3TVOutDyhZ33ZtQGiROH9e0l+G1ZN2Re0S7I0B6jqK0y+26yhrU5eA2u9A9eN6G9ckJnIYo02eaq0vjDraxG37G6NPO6CpCFjHO79lvt8Aqr4AQFZzMK/7UANQGHO23rI1tDWZd5qnUvVBXpt8X65sTn+jV7/UH5LDyK9vu6YxkL4p+873xOrGVfJ8Iu3mcB6prt9niJMgY5PMCQipuelrAmpu6gKaA4X1frVtb79cmnJvyZ1b44BaZ3XtgGLlEwtUzY4Fyqcudb/KEgw/DO5eASqnT13D3Ifi1fXrEysHQnvL+mM12tY1gMJGDqBk2NTuPB1nLq8jeW1iNfRJ+uRNuo3X3qRNP2xqtE0u6ZeU/VkXCN9Lqrd9O581YKwdUGuvX7tcAgwvMoc2/WVYPWlX1C7B3hgYNcTpF7udR5u6BPwrnv9FTNMcPcw/rfYlbHqEqfYlUNw+gQAqFAbXbg73oQ6gMOZsvWWx2pqM2/YB63Opb57n0C+ZH0ZuoNZDW+QA6kzA8BtrLePSXQ/Y5NZQ94LVz4ZiYcSaExBSOfU1AfHA7/+x8ANyAdrlMOrbr3rbt7my/bzzn14T7/jHVwsLZcl+Nchhb21gvZ7mSCV8fzHNU0jOwz+nNeU1lPzzVtt029WfxdK2XcNc4mH0DoS6PeiLHHKg7C3rj9Vo2zdz/u2948zlmgGrjLFec33imgR0f/okbSeccHwce8zR9Vs5J5xwXFzzGt9Sf2rqA+89PepPUa2usdhF/px8kxtfv/56kPoyPzs486xPxoknXjP0abPG/e7zPeMLjfySBEifZ2acB+sCcZWrnFB13Qs3utFJ8dnPfdHwojPP/GRc98Rrlew1mqcprnrVgf/ox86K448/dtXno+ID731d+Ke0BJt7mmbFXPO56moDar8DefkJ13u5mpdcTOSYp6nWb0qeasUD+ZnceP/fX4K84Y1vjV/NLz8aI948U2K1ScA63vz6YdRvv1y7fs+NOgyMOdf6qh+x2qTJJyAnOpqGERhbAyg/UBMzgTTPcy1E5LC4ugVtAqibyGc/94V4xzveX78Z4hcgP/3TvxI/9mM/Hze/+T2LMrQe5msyF2xq+a2OIKD6iBxik0XEeLauUtvNMU1jLspAXTBxN7vZjfPLjafv+fLDf0zIWLHyaZpNV/NrWxlWT9u2aZoKZ5xusG7UZtG3sbHuf19+42sOIBy9ZjDmbVz7gT359+BTOXD+P8TFn/mDWC4uzzWPeNjjief994i3vjviY2dHvPODEW9+R8Rb3hXxvo9EfOErUbh8LxlNuzsXxQVnPzYOXvyBrBVh7Uy9fji3QeOHZSDUBci7X2XJeKn9MPD6tMHQjVtmE/vOijj8bem5fORf7C5TSeoDVlp+1Jn67Y+8KE459pyY5kVE3jzGlyA7cf7FEY94/o3jrR85OqxTuROvnOH1gLGWQOk+wehFeZE3Jxg+42DIQK4LQopv+zQucg6vyW+E//iP/yIuuigb0XgFyvksdrLnJL8IuYI/6rdInvY7z4m3vvWf8hrlB/YrzHY95wWEfJEf3uqTIod6suoRJsUiIOZpnPHIAYTxkQMo+el/dUSc+sgT4n6Pumr8b4+9epx3/sFc2gNr+qHHfEvcP333fsRV4uRHXiUe8OvfEj/42G9Z+5c7B+IDeR2//9evGvf9pavGfR55QvzDh/fFnPeJWA37tK60MhXTPmiRe283YFwTbd/M+Se/gLn2+06Lo7/0kbzhZuq8/otpX+xc5cRc99V+SfM38jjy4s/HcRecEcv8gMM+tmNc57Y5Fxj9igGq//qhOte8bN6LkuZ5XBPP/27+gDSlTf9O/sA1ZVzkPlI/lPbNxJFH7IvrXP3o+rLjJiedEMcdc9gemL8RcuI1jok73PIaZb/VTa4SD/+PtyoZppiytj1L0zQFjJ5hcOvD6N35VeDqyZhtAmOGc5lncJrUF3nuInJLDsfq2Vr79++PY488No478rg48aon5pcf1075+DjuiOPiOidcJ+58g++Kf3+bH4gH3fKBcdcb3CVOPO46MU9z3OlGt46/fvgzMhNJ45F3gRIIii+9xtnD9ge/aQoY+11/AfMJCBiUaj3A3vNspua8gZQi57IsrAqwRzYnoKvIOdpX2+d53hPfdsEw6gGVEwY3R/lrLTObk9CQtIlfhjiguP0uc+7LFXaReypywMiZYj2AwjcOhh45gLUP9sZFDqD8MPo2h+QcyV4jh33M+cG7vfVrWXNxCamHcWKmaS69n7Q3mQs2tb6Z828Oc3YOIPfjotZ5Jz+En6ZprQN1jbTBkI0zhzbzAIXXpt60m5u8bWKByqUfxhrOuQf0bdtan/fNlRfQXfd6oPo0rzivJQwbbPIb0GsLqFacArDOa47GKUvmlpSB6hk2HKhcroP5mpZ5XzKuCUaMfm3mM0ZZUnaN2g8Dr08bDH2epljmWmqT9EuAapgXBrYM+aQ/WfUpV7de7xNlbcbKJXESEPVfcnUJNvmNBTSHcTBkIICyA+EPUDB0jdu1gPDab8dvy8A6N1B5gZpr5IDhNybVeigDJVsLKLz96pMih3qydU5lCSh842DokQOmMKc+IIC0bh5A+WHTl1jnCANrXfV5mmInP9QH1lx7rIZx1pJWpmLam8wFm1p9XYHqI3KITbZ+dL62dw4gWv7XPP/m7FrTNNeatQ6UPn+9858+cwA1hz6nQO2NKdex/UDl6/wG9BoDquVXANbznadpfV8xn2QOSRmoWrDhQOWytvmajNkmGDH6tZvPGGVJWWo/DLw+bTB049qmXVkCVOt6w8CWIZ/0J6s+5erW6n2irK1zK4uTgIoDVIuA8DyrGAvDZxwMGag4McB63dSlac77WL4Gd4zXvmX92zJs4mHkBWqukQOG35hU66EMlDzldQUKb7/6pMihnqx6hYFv3bjGARUfOYCS9QEVG1sDKD9s+hLrHIFwWFfdGr2Xm2sXIxknRlJv0t5kLtjU6utKvtdwnY0RK48Yz52v7Z0DiJa/5vmfV++F8zVOrDm6Dox4baPSePa1uW3T6nq0DtQa+hqvzwgYttb1mQPQvT6nQO0tcfYCVC4Y9gLnU68tkFoUJnIA6/mao3HKkj1KykDVgg0HKpe1M936Ycw2wYgRoN18xihLylL7YeD1aYOhG9c27coSoBr6YWDLkE/6k1WfcnVr9T5R1masXBInARUHqBbBJv/2NTEOBg6oOANg4AHVou1awNd9/Z/S37mBygvUXCMHjPxiUq2HMlCytYDC91z1Rw71ZOucyhJQ+MbB0CMHsPYBFRtbAyg/bPoyj+caCId11e2t91xz7WIk48RM06y6Ju1N5oKutYh9+/YXDqg+IofYZOvHlGdQ5dD7OLA+D1/z/GcsUGfB2ubufEDFazN/U+PUxQIVrw7UGs7zvO4Xhk2sGH3mAFRjN3/+ByrOWuLaDxt7gfOp1xZILSoucgDVL1C1G2c+ydySv2Hib33c7tvvvf4NEKDywMgRW8OYbao9nPdLIcvk5rbfxihL5c/XRaDWR782GLpxbdOuLAGqMU9T9aStDPnUMgyMurX27Rv/45eyts6tnGH1ACofULpPMHpRNhaGzzgYMlBxYiDxOWdAtegJj/uleM97PxRnnfWpOP/8C+vPWt3y1veKBz7oIfWnqPwzVDDwkPHLCquckHNMlSCfo/4tkfe/57Vx97vdKX7wh3+6bNu9OC8g5I9/7CPXdSOHuGQBmSsfyhJQ+Mc+5pHx3vd9KD7xiU/HBRdcFPe9/4PjVre9d/b5E9nnbeK+9/nuERubAVQs2Pf4XMI67mEYRVw39Xma1u/7e+9pj9Uwzr5/7dFPjv7yQ5f2Jn9uhE2tvq5A9RE5xCZbP8yp0nb7AXIuU56H8Xmi/4O8uI0P/0fGTaHYGoIEb5n2iF1Io7JYed9ktGuTS4BsTWKt0VwsDAyQjY++tLuQ4urQ5WEqORcaBgYGNx+wrrHITaoCw9a5nvnMx2x9+fFz4W9+iNNvbmVJXQ5UP0BdACB6LPKHd8ketRmvrtwcCP365ObdyRueGwNY59ZvjH7jW9emDmOe237t4i768ivigk8/J3YOfDrOv3AnLt+JvOEkPgHL5aE8fWWP3BzLOHjJx+P8M381Dl70jvptishhDaBuQJGj9RSrX2tK6tvUc5J3jP3DmKc2yRgx+pS9ic5nLOKwdxNxXmTvy+ptkV+ELPNmsdhZ5AfRyzgmduIh3/K5OHY+GNS/MbGb12QZn/zS4fEbL7hpvPusY2K5zBtK1ovVgJy/SVK3ZynFxGXiFOxHG0ypbR72p+a+a4y4bQICRn7tf/3Xr4znPOf5cfbZn6xfXzO+6LAjIr7vpyJ+6jci/uujI+723RG5h8uXT/6bHx/84EfisY/9nXj96/8+575Ia1TunfzgztxSbI3WgcIB5W37Ir/M0eA8vKn4Q3P7tLsXYdP7JQeIcy+SpjjnQmL35U+M3Rf92prOu3hO/1Sk/7yLpvzSaY7LX/io2Dnt14oue+0fxwWX7ivMBZfMcXB39ASDx2rYh9e+uesLAwNTkKRPu30qA3XNlLXD0GFw8wEx7V4eJ77nz+K4z+U3fgcPRgbF7rHfEpdf40axmLtrT9gAABAASURBVLJGrcu49nElg92DcUx+8XG1c94beSACWFPX7TBrSvaozd7UlZsD4Ruc5WIZO3nupzlfJJL7JQjgTTjIvnzz9va3vyNuePKvxw2+59eSfjVucM9HJf1K3ODuvxTXv9sj44Z3+6W48d1/OW6U/Pp3eWRc9zsfvqKHJR90/Ttre1jc8K6/GDe9xyNiOnh+dH8w5mKfsRow5RItY8r92D0rA2WLHK2nGDDWezuHdknce9//wbjDQ+8ct/uZO8etf/LO8W0/+V1xi//9znGL/+O74mb/+3fFtz7kLnHTpBv9+HfF9f7DneK6P3qnuN6D7xI3ePA94voPvmdc70fvHtf8998ZV/uB74jr/NBd48YPvnccu5tvgvMML/LD/pyBpfILrmX1MuF+YdiWkbZBsRow+lW1Z6lluT1rg5FDm+S5kQPRGHHbBGS9zJ/diIGhu97qrifsjQeih35lcyoDlU+bBOSe2anrI0ZbU+mpwJg/kFoUVsF8cufh+benjtGuDtl7ruu2XZ+x9q98ZbSNVxYr38l7lbIxzZVh9KYsLfM6WmOZteViYWCAgOwrz4t2+xQHaUu8snYYOgxuHsD0ReIUYNiMMZfrof1Q0t8x+tTlQPUD1OshED2sKZlXm/Hqys2B0K9Pbl7vB/YBrHPrN0a/8a1rU4cxz22/dsm84iV1Y6Su4XXRDqNe49qmbl73iTZlIOSRY57HHkux+hUvqW/TPM/ll8/TiLEPGHWntEnGiOl65hKnXVkuKYuDMXcxgK7a50D1CHttMPTIASM2xYpZ5lkd8kJW8daZEleG1ZN1FYE1RlxR7k05UPNVdl4wdK+H+iJfa2ArPuOA6OF8lI1XBiqfNgn4Bs7/iAEMqTkqmE/uPJTtyTraJHVwbRbrGO2SePtXvjLazqMsVu5vhczTVCHzNLgKjN6UJbHWaG48DAxQa6BPu30qg73m1ct7gHYYOgxuPsD0RcYowLAZYy7XQ/uhpL9j9KnLgeoHqH0ARA9reo3Nq814bcrNgSue//ySyD6Ade6O7bqtb+fRtu23jtTv7fSre66krvGNnv+uZQ2g5hs5Wk+x+rWOpL5NXU/eMeaEMU9tkjFi9Cmba1vWJmkXB1e8xvqA6hEIR9tg6NpgxCrrl1qWz9N4/wObmLLnvUwOVA3jDiVgrEeea+cFQ3c/qDsn2BsPRA/9yuZVBiqfNgn4v+D8jzNlvSZ7sf/WD+X22zZlsXL3mbK+5sqAbE1irdFcLAwMUGugT7trqQzjOiprh6HD4IvdRcV1EXHKgKyuobncT2U45Gmacx/kdWzzlPtCGai8QIgBoodzkMyrzZrqys2B8PVen9wc8nnfeK0EKr9+Y7pu69rMB2Oe237tkvXFS+rGSM4VqD2kHTa11CXY5DVGmzWAkEcOOZBSrHvtWrE1up68Y8wJVJw2yRAx+pTNtS1rk7SLg9GjGEBXvWYB1SPstcHQIweM2BQrxpwty+1HG2xitFtXDlQNMYcSUPPSbh4YutdDvftVFiMB0UO/snZloPJpk2BcO/2StqbWYcQA5Wq7+TQ4D2V7ap92dRhrs23XJ96ela+MtvHKYuVf+/xv3guYT6yvm82Nh9E/UGugb5rm2F39D4iw6XXKswlDh8Gr55TNLxkvB2R1DXdXr7tlOOTJnB2jS10OVD9A5QCihzUl82ozXl25OZBz2K29J8688nn+f+75X+R7MOfqPLep5yR3nkB9lgXUGmqTjBHTa2SubVm/ZJ2+TzYG0FXrCey5JmIgbUmxGkBhVfVLLcvtRxuMvNok/wdWOVA1xBxKVznh+PAfLf/MZz4f/psdQM3T62tefwvj81/4Upx68t2rh2V+Xgybs7DInw8iR35skT+VLIP0PewXHxP+uyJvevPb453/9Ldx8r3vNmJzzRNajxNOOC5e8bI/jc9k3V942G8GUHaf7HGbu87HHXtM/M1L/7R+6+S/Pfy3dNeehLE2fnHz+c9/MWvdvXz2NU1zyct63vvUNbQqT3ke5dvv/7Xpl2DTn7pYr3dzsTAwQM1Hn3bXUhlGr8raYegwuPkA0xeJUyDXdPBxDuc8d+pS/sw3AmAkMXEHClCWWoaBa11ujBwIGH5joPVFHYLGiZXEaNvT0GohnYwYJw8ohm/ogarRdqB8PnWeZX64Yl5t2zhzav/sZ79Q336NP3t1Zm2uRb7xWeYG6xymVZfM06Q+zVP1AKy5fmMXucHFZCpNNW91fTDwYvrDT30CgZhy7jDWL3LAwA/7VLmUjZEDiRoP/wTUgXNfHhec/etxyRefGwcv+3Ku127GRPJl0jZPOT+AvfySM+LCT/9uxvxG7FzywciFqB7MaI+SP1h5E7Kmdqlry9WbxBijriy5/uLark8bUG/KYMzB9ZliiiM/OMfRpxNHvDftl4w35r6xTSnbW8Ztjrow7nz0ufnlx05+uL6ID33yqHjaX58UD3/ezePtHz0+D3UUrmsDuQYLy9a10i51P8qSPS5z3whsn7woL6Y965OWqUP2p7IiGHUOHLg8TjvtpfGIR/x2PPe5L8gvQj4VfrkR0xxxsztEPPAhEQ/60YjrnpQ3vKi/Ffi+/Eb2Wc96bjzqVx8fb3nrP9W6WMPU1oW9tezJfuXzPNd8xYmHgTV+mrJmGvWpNxkHxJyxMPBA5ZlyD4qL1VCWVOWQ+Jx/63Jj5MCeNQYibzCV15qNi9Uwnzb7WJlimpzPIq/ZbpnsHSjZHEDVaDtQPp/mnI/cvIddfmGc+N6/jOu984/iqK/mGc83PgdPODEOXPeWsXPs1WLpC4/kNa/5LCNXII645ItxtS/9Yxx/3sfyC7edMJc5m9SnXCMgYEP653lf9r2oGHHaFqv7Qb2ITwPvfj70/E+Za56mOPzTr4vDPn16HP7Z0+Owz742Dvv86XH4518fh3/pTXHYF98QR3z5TXHEV94UR53zd0VHn/v3sabz3lLyUee+OY5M/zGpH3v+W+OIC98Xhx12eH6Xs7c3e4Scda6Bc7Lf5vbti6DrLE7SL8G4/00TqmtyGZeZ66RP3yBO/NT14nqfOjGu/9nrxI0+e9246RevEzf70knxb75yUtzyq9eN25x7Utz63OvG7S88Ke6Q9F0XXz++69KT4m4HbhB3ueykuMvBk+KuSXffOSnuvnO9uN3iWnH4EUfkfprCQdj3Mtd7mefIa4fm1dp7D4j07QaQfFE+YOVfrm3LbFpy3nKBzr25snbXQZu0zDnCqKcuAZUTqBow/ObtHOLUYWDUYcjL7MP9K9/G7+abfxi5xEv6zSMfMYu87+3qqvkqmEeM8m7uffUm44AwFkZuGH1M81T9x2p0jKoyDFzr8nnymlC1YfgbC0O35lQ4IwaJ0WYfwxKhrl28NnsHFNfrC+R8d9b1yplPncd486QpcbtrnDm165f0w+hPXeocsLGLa/K10BzAOi9QbmOtYR5JY+v6gIrRVveD1BsH1Nxh1I0cMPBdzzhlY+RAosZDXYIr2lxD6xtvrGSUHEY9Y7XNk9cyaq3FGyvOeeuXxMIUcvWmwuX9Tl1ZMl6cubRL2oB6nYPR75z3TnH2CcMmVjLWXPolbTD6bh+MGHFNXUfMdswy3+u1rbHm7Tm2Ty6JMZc5JHUOufcBtWZAnR8Y/UzTXHZjjPV8wcCow5D1z/NcsV1Tv3Vh5FKX9E95neQdI04fDKz5xGjTp95kHBBzrrnXMXLA6MMYcWmqh7KkIoeBa11ujBwIIFzHxgLrOTVOrCRGm3NQl9S126O6vQOKoQ2oGm0HyudT5zHePNq2ccZr1y/ph9GfutQ5YGMX1yTGHED1AYPrN3aR7ynESNqsqawPBlZb6/rEAdF5t22wsRsnRv88TVU/VmOexnkEVpaIeZqKXAPrGW+sJEgOY57m1dZcrGSsOEm/JAaofmNriDFGk7JkvPi269MGh57/ufLZJyBsTcaayzySDhh9tw9GjLimriNmO0Z/20r2tTfXSllc++SSdnPpk9Rh1FOXyPuBWBh9wfDbr3ZjxKnDwKjDkPU7d7l4z5B+68LIpS7pN4+8Y8Tpg4E1jxht+tSbjAPCWBh4GH0YIy5WQ1lSlcPAtS43Rg7UnhQnwUa3ZuPESmK02Ye6pK5dvLq9A4rh+2agarQdKJ9PvqbKjTeP8jbOnNr1S/phzEdd6hywsYtrEmMOrzdQvQDldh72uMzXF3EaralsXiCME9O6PnFAVN7k2zbY2M0lRr8ciB7qElzR5hpUb/nabKxknBzGPI3V1txakrHiJP2SGKD6ja0hxhhNypLx4tuuTxv8r3P+7dMe5fbXvcol7fasT1KHzTprA9avT9t+83YOceqQ2LznqAP1+miM10i+jbcu7K2l3zzyjhHX+eTmEaOsT73J/Ufer4yFkRtGH8aIM05SllqGgWtdbowcqPMgXoKNvsjXxWmaha1JzJT33Tnfh7RRXbtz07a79fOPNhg5d/NnGhiyOGnO909y482jvI0zXrt+ST+M+ahLnQM2dnFNYswBozYMrt9Ya4iRtLWuDwZWW+uN83p03rVthW+7ccr65YAlitQluKLNNbCe8cZKBslhzNNYbc3FSsaKk/RLYqaMm+ZJdU1ijNGgLBk/5TVuuz5t8E2c//xi21zmkcwBo2/z6oMxb2XJ10+/ZAbqXG7HlD/vhdqUJfPKtZlT7ufNytrtWZukDoRfQjz3T54ST/+9P4mH/eJvVx2gzjOMfsybH1DEGWd+0tCY5rnOyJlnfiKue+K1Uvbn7UXc+EYnxec+98WMXWSe3eTLeNaznx/+W8A3vtH1K7afjjvumHjec5+Wdf+46tqP/flntK574rULpu0mN75BfCY/6z722KPjeX/ytPid3/vj+IWH/UbmX2Rdwj0Bo08Y/KyzP1W1YzXMI6nKYcyvdXnNMQWg8rr2jYWBdx0bl9B6iNFmH2XIJ3Xt4lNd//yurA1GDecLQ9YndR7jzaNtd3X/gNGHdv2S/qmTlpIbVQegWguloE0Ow966tpbNow6ERYBqXrsUOeT6UqyHDQNVxzzAevFh1ILBjQNqgQ2GgTWnpE0+TXNe2H2FM+e0mtPu6oap7cEP/i9xpzvdPz784Y+v62kXaw5ziW9ZvQmoN2JijdHeOGP8dR1A87oHcTBsOoCqK17deBjrBdR6ALWOkUN/spzXODzmk7TZh6Tsgb/84rPjsi+/OC74+E/GxZ/8zThw3htj97JPxu7BS2Oxc1EcvPjjcfk5p8eFn3xUXHjmw+PguX8buwc+n9dqfNjbeYGqFzm82QHVM0zVnzUb2xwGJkMKK5/zwMth49Pm3F0rfcY7x+bT+RGH5xcgJ7xyfxz19in2fyrX7sK8KeQbyx86/otx3jlTvP49V4tH/8WN46F/+G/iBX9/7fjkl46oL3kgsRFhf1KKAciKA9UbDJsOa8thimmaA4YPSH1a42Fjj9UA9mCcg//QtTc4vwB52MMeHU9/+h/G295JD5ptAAAQAElEQVT2jvjSl74cl112WVxyySV5s/tCvDm/4X3ik54Rj3jkb8Wf/8VL4pOf/EzVmnLPRg5zuUYw6moHqp49q4uRtmUYc/RNBwy8/ziYGBi6/6eGOSTY5DcXDF1f5NCWbL0urWtrubFA9QdjP/eLSOQQYw8p1mPOvQHUfjIPUPPXCaMHGNw4ID8AHzoMrDmlyCEX118ukHv+uK98OE76x2fHSf/0nDj6y/mlxnx4HLj2t8ZlN/2OuPz6t4zd69wkput/axz7LcfHNb/wlrjKF/8xDr/0K3lWDlZfmXbPAyi7dexZp3Xlu3mz3b5eIHYZviBMKYuRgJrnzs6uap69Ra2t+pxvBud5fxx2+BFx+OFHxv79R8S877DwC4wjjjgqtO/bf3hI+w87PL8UODLpiNh/2BGxL3HTnLGHHRmHJe0XlzbzwBTTPFU92KzhlHvNeezm/VEuCQJizl4iBxAwega5/Xou0pmP1Xv5xETOK7LffXHUkUfFUUcfHccec1zxo48+Jo466qg4+ihtx8YRRxwZxx17XOlHpe1I8UceHXIxR6V87LHHpv+YoiMzdv/+wyLIGr6jiDGynRKWaZMgAWmBnG/OLcWAtlGycwR0FfX1A8L1gOGDoTcecu4RlSNWAwjXtTFyKXJA4nNxgDCv1LViNVo3RhkobOTQtm/f/nU944Hyi1UXI23LMOqKgYHfv29fxcHQd3Z2Qr8EY76dA4auL3KYP9m6j9a1LfOeLPcfS5MD6zruKXNIkUNujRTrMc9z5dRuThh964TRAwxuHFD44Xf/Lddz0GYecZ3XnOpye4GRv3HaJWPlYvWpi29ZvclzrH2eRn3t6nJj9uU6A6rVq3klGDYdkH3kuolX9x4J5H1gt2LMB8Q0j/OqHjm252XONMWUfUjK4swJVB4x2vQry8UBssJo02ecXNIJhPUiB1D3XX1ArXnHRQ7tySpfy823c2zbrOdaGad9kT8gD77QlPeR5bq+Bn0w+lbWJsHGph2Gbn/SNgZY9wjoKnKNFLy2xsDwAbW+nRc29lgNYA9GrBQ5YOwRIMwr+eFDbI2ubYwyUNjIoc01glHXeKD8YtXFSNsyUOsnBgbePGJg6OP87+a1dM+NfabfXDDqGR85tCULGPbWtbXcWCDmaSps/c8z+YNm++TWiNVwbwDZw6L6BYrrhlELBjcOqLztt7Y5JW1ycZ1Xv7rc/QYjf+O0S8bKxepTF9+yehNQ/Yo1RnvjjNm3db8Gaj7iAKFFMOziNRgPV3L+cx3bL9+elzm12YekbB5zAuvz6r1Fv3h55IDRC1B7SZ9xcilyAGG9yAHUuusDrjB/7QlbY5Tbtp1j22a9fXmvbKy965e3rWNbBxRrTUvIJ9jYjAeCtM/TFPM0pRQBWgYHKh6GLXJ0TaDWA4YPhr7Om3rkgOFPsXK7rsu8n8PILb59ykDlFde1YjVaF6cMFDZyaHONYNQzHii/WHUx0rYMow8xMPDmEQNDH+d/UdcSNvnNBUM3PnJoS1Zzlbe+LTcWqP5g7GftUuSQ20OK9fD6AtWDOYG6Njph9ACDG8fEugcYWHNKxsjFdV5zqsvdb7CJabs+Y+XazKHuz9KH3qu1A9WvWGO0Nc4a+/bvC/vUDoT7QhygqUi/NvEarAljvYDKD4Q1Iof+ZLE9L+O1iZGUxZkTqHUSo02/slwcICuMNn3GySWdQNWLHEBh9cHor+PSHdrlwFpumz0f6tNmPfekPrH22bxt4pQlfYDiuoYKbGzbGPuTtjHAnnnok6wtB8L3XEA4gDBH54WNPVYD2IMRK0UOGOsBFMZcXStWo3VjlIHCRg5trhGMusYD5RerLkbalmHUFQMDbx4xkPo8hf8mq34JNvnNBUPXFzm0Jau1k7e+LTcWqP5g7GftUuRY5Hu8aZpTGo85f74Ear+bE1hfWxg9wOBT3suBdQ8wsOaWzCgX5/+5D8Ovbm73Gwxb47RLxsrF6lMX37J6E1D9ijVGe+OMcZ0BzdWrGAmGTQdQ8xSvbjyM9QIqP1DrGDn0J4t5nvfkjIjC2It+ceYE1jht+u1BLg6QFWaa5nUvYiSdQNWLHEBh9cHob8rrsczXvHRXvBxYy2K1zdmzHDY+bfbpWukTa5/N2yZOWdIHKK5rqMDGto2Zp6nWZhsD1Dz8PAbQVWRtBaBiYPhg6J0XNvbI8SM//P1x2YHL47Wv/bvqCcYcxae7ap16yj3iete7dv3JqRvf6AbxptedFvc59R5x1tmfjGtf+5pxg+ufGDe84UlxxzvcJl6Tef79v7t/3Di/uDD+Bje4XlwnMX4pcaPEvPmNL6k/UfUffvTfxoHLDsSrXzPqWs/rcdZZ5rxG+G+B3DBjzfna098chb/88vBP9AM1x0Nf/+9z6j2zz+uEOWDMc5HnNXKYP9IE+dR6ch/lS2F7DedpChj7WbuUkNrX9qkseX2BspsHqHXUB6MWDG4cUHnbb4y5JW1ycZ1Xv7rc/QYjf+O0TzCSqphEUgYU95B2g7eNXUCuT4wkRlvzpcIWwVggGxMPrCcnDLLZPGDm0G/ueZrWHxIAwuqQilEBcjF3E7OTfLHOZ7z+JqAWGgZvf3Pz9SIClad9cnuRSzD85vZgOR/lJvMoGyMHagMaq08OhMO6rYuXNvZF9awNqJ6Amqeb2bhpotZjsXt5xOKC/PLjzXHhJ34zzv/oQ+K8D35vnPuBB8aFZ+QXI595fBy84B/zQ94LMn4nenRuc2lT98WkZUCx+tjND0yBkrtvnUD1piyZQy4t83qqS8bIJWuoi5Gsv9zND7fO343DPkoc+6Z9cfyL98dV/mxf/PJv3iy+77F3jEf82c3jle+8evhnmRb+ia/8oNGeYjXMK5lLE5BzHWsIaKreFbp2c9jrFwMjXtmcYs3fpL0JRvyBAwfqxvfC014aP/Ozj4z73u9H4i53fUDc7e7fFw944IPj537+UfHSl74qvxj5Su7ZRfXXOZpbC6g94/zUrRk5lJPFvG+WFUZBu/3N+QZDXbwfRigDdX30i4OhK+uXlAHFPaTdXNvGziPXJ0YSo22bKzcBOefdIvFA9bXxjw+PzKHf3MrOAzbYOV9gtRsH4xrt5BcL4gHNwcHL4pgvfSiu//bfjZu/8hfiFi//L/Gtr3hY3OT0R8f13/DYuPZrfzuOf9sfx76LvxQsdmodzQtUT8B6r3QvcgkGxkK5BWs+yk37Vtdmd3dRJuqMTrFYLEOfXJvOeZ6qDlB+fdqnSXukL8oOoyZMpTvf7mXO9Vjkh07zNCU+z1DK+qT+QU25Saw1JD8sASpOXZ/5WgYUy7/IF0dV83R/OrXBwBEjl1zK7ygqtmO8Xy5zHeZpDnMkPIoEJi3yHrNIDkSkY5E1nYPxy7S73lLk0Ob5SLEey+Ui12ZR9TQAax3MF2tf1U7QPE35HAF7/ZEDRnyKFWeM69OkvQlGvD6g8ikvs1mg4mHDYYPpHM07xnrOT91c+pXlfc7FqGtXnnMvqIvfybVUhlFLvzgYurJ+SRlQ3EPazbVtnOYpvI7zNIc+MZKYaRrr2VxbE0x1VnpOQADtLtk8xsrNrSweKL/geZ5DuzJQPYgRD2iu9S5h9QSUDQY3v67m5jMvUHVg4MQ4V3OLlWBg9KlbW7nJPMrGyIHqV6w++ZS2yGFddaDm4V5P8xqvzzwwasLA7eSXWfqAMKdfRnUu8fok5cih3NS2NFdNoNamdfMp7+b9C1Asv/OEge1aOoFaM2VpO7811SVj5NKcH4RO03gNM0actD0v7daU9G2TPnV9ypJ5Je3qQM1PHdBU81CYDtmnsNcvBka8sjnmKfd93lutIWlvghHv/Qqo9RBjHBNVFzYcNpjOIfc9c8Wk3x6dn7q5yp/3E/m8eo0Roy5Gec6zoS7eWGUYtfSLg6Er65eUAcU9pN1c28bOI9cnRhIzT5Ms9JWw9QT8K5z/qP3e+YG6xs7VXoCq2P2Ukk/AnmvQ/ubmc+2AunYw8BlaceYWK8HADN+i5qTcZB5lY+RArYex+uRAOKzbunhp265PG7DuS90/O6APqPXwddxch96rxEYOsU1tS3OtHWzmqs8et33KxrrGMLDW0qYPRm/Kkjnkkhh1yRi5ZA11MZI46V9y/l0DyTzmBGp+6oCmupYKXbs57PWLgRGvbA6x9t6kvQlGvD6grpWycUDVhQ2HDaZzNO8Y67nm6ubSryx3/eTTPM6b9inPXtvFGysGRi394mDoyvolZUBxD2k317ax88j1iZHEaNvmyk3wP3j+8709UGtqLufYdYC6xs7VXgAhtd4lrJ6AskHyfP+5TNK13bf3VPJeDVSt9sl9XZYbB+lPXMVnHr84UW4yj7L9yIGwX+PtXQ6Eo+1AzaNj2i5WG1A9wcBtnxNziukYZeMkZesoN7VNuzJQa9O6+VoGFMvvGsPAdi2dQPWmLJlTLllTXTJGLllDXYwkTtqel3ZrSvq2SZ+6PmXJvJJ2daDWVB3QVPNQ6NrNYa9fDIx4ZXOINX+T9iYY8fqAWg9l44CqO604DD9Q/XWO5h1jPeenbi79ynLXTy5Grl257eKN1Qejnn5xMHRl/ZIyoLiHtJtr29h55PrESGK0bXPlJvD879Tr5TJ/VgNqnbb9y3x/M01zrZe5p7ynOQ/YYOd5rvNkHIw13MmfdcQDmiu+hNUTUDYY3Dq6mlvHvED1BAPXGHOLlWBg2md/yk3mUTZGDlS/xuqTA+GwbuvipW27Pm3Aui/17XNiTm2dS9k4Sdl8yk2L/Jlam6QfNnNVN9+2T9lY15gpsXnPm+ap1lMfjN6UJXPIJePUpSmvpVyyhroYSZy0PS/trq2kb5v0qetTlnztN7d2daDOl/qUsrZl7jt5124OaF7PSQVGvPLSfTlP+UXD9eOW/+Zb473vfk184L2nx/vf89p4ypN+Ne0nxdve8tJ4X9qf/MRHxZ//5V/HK175+vzEYnwGlOHxqlf/XfzlC18af/OyP42/eelz4wUvfFm84m9fFxdddEmc9oJnxQff97phP+1l8erXvClc667tb4Tc8pY3q3riPvyBN9S/G+IXIuZ5+V8/t/K+8LSXZ503RuGzz/e/5/Ts83UZd3o87SmPjhvklyRvf+vLS3/SEx4Vf/4X/73wzg8my20ofxjR7ppujBFTXkftcn3Kkhht21y5CTz/u6vzvwygaNtvHnPIza3sNYYNdnvvwLhGYsQDlW65us6l5BNQ1xaIaZlXYxscOWAEwgbYGKDeZBvXFKuhbpOqMHIoa++D1nm0iZX8JlDdxtWNEefBkqvDyAeDi9cuN05ZUp/zg1/zzPNUm37Ki6Rvm8SpA+uF1ybWfLkstUjWlwDhhRWjMs9z5YexTh4soDZF5DBfU6oVKzffNoexGWDkgcGtI5nDGKByw/Brixyun72kWD2Ll9SNB9ZxMGLbDhtfbA0YOMje8gd9IPufMv8iuTJhTetIsTXsC1hbrKXCNGzqnwxY8gAAEABJREFUQK2dsvGuuRhlbUDV6Rra9O3fv7/sYvUB2dM4QK3rkw7VYeSETYw489qzpH4owcBrtw+5MS3LJW0wsC0D4RtmuGJtwFS1DgpAzcVY82lTljcBte5ALHOTilvmi5C9S7E1dnd3KreYKfHzNG5q4mBTq/UOhdEXDAxQeYBae9fVvpo6Tt1a6oCsSLs1VORAzVOs5P4Vs5tvXNQHbjeUxavDyAeDi9cuN05ZUveLBWMl4+X6tkmcOlBzUtYm1nzKkvESIKSwYlRch/aJFQJU35FDW1Fen1Tr/8qU7+aHiXJj5V6bndUPdn5oAXvXxxxigcoNw68tcrh+9pJirat4Sd1egXUcjNi2g7655hVbA8SNs24doPo3L1D4aZqzXiQtYnu4H4G1iWnIsOK5DyHze1+Z857iW4PVG7HKn/4sENI+a6R/yhy53cO5wsgzT5OQrL99/mM9poyFgdUIJH5Q1Uldu7Jz9E2T+qEE2avF0zFPUz4752VMK1kumQcGtmVgz9kB1v0ClcvaCjB8xppPm7K8Cbji+c/ezCHF1nAfazPXlHFy3dpgU6t1fRKMvmBggD1zmPN1z76KVnvbOPWuASNH262hLAdyDRa1fuK9psbar3rjpnmquuow8sHg4rXLjVOW1O1vymsjWU+ub5vEqQO1J5S1iTWfsmS8BAipMyBGxS/u2ycWqFzt19YkHpCt52SsBqDeCILrsqwcxjl/cymLBWrNYOC0RQ7XzzmnmOu6XJO68cA6DkZs22Hji60BAwdUv0ys+4Ihz/k+y/uV/W2FDnxi2mYtZUAW6jDyKhu/m69VOpW1AVXPebVN/q/y+p9zMRdgyVov11IqwyFPQGE025vc+JblkjYY2JaB9XoANadtn7m6LlB19M/T5j4jpgkI1wQGturmGTSHFFtjN19PtYkBat0jhzYY8dZa5L0XSM94wJBhYIA9c7C+cU0jKqr3eRp9w8ihT5w1leVAYe1Lcv+KsV/1ximLV4eRDwYXr11unLKkbn/GSsbL9W2TOHWgromyNrHmU5aMlwAhhRWjYp32LfOHLJgCiPYv877cFDlg5DAm1VpTOXDl5z/X0lzmMAao3DDWT1vk8Lf77CXFWtd8ysdSdY03D1D9mW9bb7kCVk8wagDVJ2xiYcjWNJe0CitmX0DJPplfDsOmDiOvsvGuuRhlbUD12jW06fvnzv+UceaRvD8DikVA5QRqfYCym9fXfvsuwyFPMPCa7UNuTMty79XaYGBbBvasH7CuDaN+14XhM3aeJssUtoTVE3DF85/7zBz+nBFbwzXVbn9A7YXIoQ02tVpPVz1g9AUDA+yZQ18T+5QqKJ+UrZVirbNc0m4NZTlQ8xIrfVPnfxq9mdN8cuepLKnbn3kl68n1bZM4dTKfpKxNrPmUl95X8726OWDUBcJrHTnm/OK5fWJZ5TJHumuOnUcdRg5j1JvDv+z8u37O2ZxVL/eDXN1egGgOm7UH6jq1L7YGDByw59qbF0acNdWlrdA1vm3mVwZk616cvz7jXXOdytqA6q1raNP3z51/wDRFxsJGByonUNcGKJx57UUqwyFPMPCa7UNuTMtySRsMbMvAej2Aqr/tM1fXBaov/ebTpyxvAjbnP6+zODHmkGJruKbaxAC17pFDG2xqtZ6uegBrbm5gzxxcV+1NBc4ndWulWPOUS9qtobyo9xpTzXOa5upp3779pdvvtLrviVeWGwebntTN2dw4Zcn3o973jZWMl+vbpo4H1r1qE2s+Zcl4CahwoHqOHPM8r9dFLFC5zJHumpN2SR2QVYyCeeWQ53/1879YoGLNI2kTC1RtGH5tkWPfvn21J1KsOPGSuvHAOg5GbNth44utAQMHVL9Azc28QP0c5DqrL/M+GVvDvoC1xVoqMGzqMPIqm8M1F6OsDah6XUObvm/q/Of9GTBtEVA5gVonmMpuXnuWynDIEwy8ZvuQG/Owh/9W3Oo2947b3O6UuHWS/26HfwrLf0/jO+/8wLjVbU8u+zOf9bxar0984rNxj3v9YLzyVa8PoP7E1S1vfa/4N7f6nnjms59fNn13+I7vrVh9xlrv7LM/HXe9x7+tL0OsYS391pD//C88uq7TM5/9vFDX/3vPfG7Z/Dc/vu222eftT8m8945vu8294mG/+Fv12x7feecHlH6r9D/r959vqepDAca8gcoDY/3c986/Sayk3usDaCrS3msrB2r9xUruXzHuAXWDxCnL1WHkg8HFa5cbpyyp25+xkvHTNOvaQ+I0TDnk1ZCCDklZHxByKVbDgjAaGQWmWrQ5bwj6hGk3D1A+GJhtn351Y2AsirI2QBZAUSmrJ+M6v7J1V66Ypjl/mBgf/Gqb8oYqRhmQrfPBqAmDiy1APi3yRj3nfCTt5pDSFdM8xbSV157V9cHIlUy1CNiDb6xzgIHXpu5mkKtHDmWg4iFvlPlDbfcBYz7WF7dY3YjM0Rg5UHNWNu8iP3hUlmI1lPXJNQGy2Ml6wCp+UTag+rGu62M+ecdGDm3JVnHLwbM/oA6TWEBIEQwZBi9jPomTUqwc1gRKtgaga71/Yeiw4cbD0JU7TtlgoF5AlvlD7DLfVACVv+VppcfWsI9WzSdWUoYRv72eYnd2NvtSLGxwMGTtkvlh2IztvPqUtSnLmYj61evEa5N28wMlGPGAsPCHPGA112XYnxQ5jElW69iyPmAPLnLsrvZEinUtG+ce0Nd28wC1ljD4tk+/ujFA1d7NvrUBsnVsKasn41wDuWTdlat63ck3E/q12ZsYZdjkLD3XTR8QvnESq10y3rySdnGSPnWp9d1cD3V9QM0DRq2yZZ15nqqGurJ8N3+4mtJnbW1eHz/MsPY0TUJCGah5wdc//92P59+ckUMbUOuobF5zKksJqYfyPE3VuwZAlvfS3YoFonMCaZti3CPlYy/l0akYn6whByK/v4gMGLlTX67uP5C+WI2VDFu2dNmXlKIpcg9nP0H9t8jzCugauVMiPcliZU6R8gEpZyvZpL3BsGsE1mfCWkDGDz8MGYjt4TVv3XzGScpAxbvW2hq38w2d//FbK+aHkcf4zms+ZW3Kcsjzn2+CYfS8zPvsdjwgLK/Xovqa57nWxP4knZ3L2Jb1AbX3lGM1OreqvczTtM6rr+3mAcoHg2/79KsbA6N3ZW2AbB1byurJuEW+Pssl57NyVa/msC9t9i1GGTY5W9cHo7ZY7ZLx5pW0i5P0qUuL3Evq1lNXhpELRq226d+O124NGHj96nV283yob2PUgTqPnQdGDesb2/b9qx8ojdcG1Doqm6ex6mIkZX1ydUBW9YB6A7/tE7ub92p/QDGf69T+yKEt2boujHkCtQ/FwqjRuG2uLImTlGHMH6i81gB01X5WgKHDhhsPQ1f2g0JgT4z9ez31A5V/WwZMv6adfI1pxT7ESspAxU/TOGeN2/H85z1fXSw0bpwfGD3p2/E1JXVAeK0ZDL81NIqTk68h7hsYfu27GQ9UH4CwdY55z/mfy2eMglxSnlbnWi5pkzq3sr3oA+oeat+RQ7t5gHUPQHqi+tAnaeh86sraYGCBitfWJK7zKzuf9tmLOfRrUxejDMjW+WCsFwwutgD5ZLx5Je3mkNIV6lLr1pumsY4wcsGoJR6omMZPua6Rwxow8NrUvY5y9YTUWgEVD9R57DwwaljfmLabo2U5UHNWNm9j1WM1lPXJNQGyqges4zUC1Y9159xL5pN3bOTQlmwdB2OeQM1JLCCkCIYMg5cxn8RJKVYuawIlWwPQtecsa5hWdrnxsMF1nHaxQHgfU5eAyr8tA0LXZB+tmE/sMl93lYGK315PsXX+896uLB42OBiydslzBMMmvvPqU9amLIfsv1//swft/iYCjHhAWK07UOdUjP1JkUM9Wa1jy/qAutbKsRrOHTY59QGVV1/ksEfzALUWMHi6qg99kroxQNVW1gbI1rGlrJ6M8x4ul9x7K1f1ag7ra7M3Mcqwydm61wyydq6bWO2S+ef8AE3Sbg5Jn7rUums9zZOu6lc7jFoamYgpz7z2yKGcbP0/xmnXZs+eXbl6YXK/ABUP/+/599oCtc6uExAO11AOQ4cN1wdDV+445Y5xD6nXfsjrBbkn8v0dULUAoWuyj1bMV7GJVwYqxmuovXHfzPk3P4w8xnde8ylrU5bD1vnPHrRvxwPC6twBdU7F2J8UOdST1RlsWR9Qe085VqNzq9qLPqDy6osc2s0D1FrA4OnKPnazjj/nLFTXrzHiOx4oH1DxpayexHV+Za/dyhXzNNVnVvq12ZsYZUC2zgebayxGbAHyyXjzStr1S+lar0fr9ixGH2xyqktAxTS+sdaAgff+of7/pPPva5T/s6l9e5/s+UUObclqrbXDmCeQ199rPz4TFCPB3mujTTJWUoZx/wMqrzUAXbmflsVh6LDhxsPQlTtumZ8fGASE13m5OjtA5VeHIQOxPbznt+7nNmKlzg3sueaRY+fgwbzn76YU1S9MQdI0zQEkTWU3j3sKtFH4zqtPWaOyHAj3DXCl8bA3xzzPhZvyrEjm6FxyKTuMaZqzJ2KeppSn6NG9qdvLlH4g5syrL3JoNw9QOSB5kJ5YX3/9GoyB0buyNhhYIABNazKu8ytbt532Yg792tTFKDfByAdE/RsgkQNGAynW4pigA+WSPtgEA+vmGm9BcRK0H9XwB0wYsgZzSjBqGwvDD3u5OMk4a8Hwqzf1QsAUQN5Yx0HrOBh1jBer3Y0jt/b2C5R+84qVxLTu5neR1bWLlcPoSTnPku41abOG3FigNq268V1DvXHKJgByPlPOZzc5mqQwRgGGbcoXbmOBkEvmsF5jla2nHcZ6aIsc2pLtqaFtSlzHwySkasOI7zrlyCdjYPSUau0nbcrWUpbUIa9TvsnzJqKuHUassnjt1pBrsxcJRn3tTdt2ZfH6WgYCCPPpk0eObX+q9YDsLT9IcN+K1djcNTQWRj59bWuMOYGY5ilvfIuqG1cyYMwDqJvINE2FNU+TNilywKhpPf1pCvekMgzfNM2ai7SXkE/K9pViTFmnZRg9aG+MvPWWAU3VH1Bcg3nEmFNdAuqDs1gN/cBKi/W+gFHbWJjKv+EDb6yk01ow7OpN8zzmDARQe9QYSQxQNY0X65vdPv/zNMU3fP5zT/S+NHflygMPWKZqaC9l9eQemqcprLmTH55NE7F//77scVk/fO/mB2P6jHMd5JLhQM3HmoCmIuehwHrNCGOBmKepZHMY11jl7X6HfyccynLY1NAGZJ8LXQHDt8w3D0Asc95TziWvZvl90gYD13oCFfMc+OY336xknAYic+T5d+7qFZs2ZWP8cz7KE2NfGLbI2hJkrAYBK1qknmZDk+w5a6XP+VfudALhOqnLI8e2P9V6AOF6iZM0NncNjYWcQZK+tjXGnEDVajmuZMCYBxBzfpDRec3TpE2KHDBqzrnf9adp3SekL69HY/U1pmV7URbTMowetIvXLm+9ZUSyifgAABAASURBVEBTAGvS0HhzqkswMMqSOQDFInUJRm1jYfhhLxcnGWgtGH71JtdDGajexBkjtV1Zu1jlPv/W3vED6tyLYvXLxUpi1X2dck/s5D1AXbtYOaAp9934LYxSVk/6rSE3HvjnX//zQxnDYQoYexFGDe32JYdhA8IaMLhy12ustbf7bX/kUE5WteSSNrC2ZynWPvPB5rqJi9VQhtGTJnVJ2frKkvqUuPpTd6t11w4jVll84aZJVmtrbQlG/XKsnrbtyubQ1TJQc+i1kR/qV5fAeY/7Vedpvi8/HDMWRj7xrqu2xizySzqgron1gbiyAWMeQHQOILyXmUsyrxQ5gJqDWH1piiu+/o/10teYlu1F2Xz2qAzU2iqLFyNvvWVAU9UHimtovDnVJdj41c0BKBapSzBqGwvDD3u5OMlAa8Hwqze5HspA9SXOGKntytrFKn+z599Y96RkTnN0LkBTraP2UlZP6s5Pbix8A+c/X8sMB2o+HadN8l4kB2SFsQZQe26e8v1G5jDOviOH8na/3U+6qm85jHzK+oHoeBg+daBirClOvKQMA9e6NmXrK0vqQOU2n7p2GLHK4rVbQ65NrARUfe1NrgkQnh1luT7xxgLrdVLvvI0FhBfB1z7/rqGxQOUzYF7dE8yrbk2grkXLcSUDqHkAe86/eZqsJUUOGDXtQX+awnVSZhq+af5Gz//mvm68ueT2K2+9ZUBTzRkorqHxU+45dQk2fnVzAIpF6hKM+RsLww97uTjJQL+ccJ7K2+R6qAPVV/fUcTDqaBer3f9xTO569b+LYA6vpVystFy9FlvbtZb0axdrDkBTXUv1UlZP6s5P7r0a8vzv31dYe6kaeVb1N07ZcKDmY01AkxTGKMCwAWEsDK5sDuMaq2w97TDWQ1vk0JasasklbcAVapkPqP67jnipY5QldUnZWsqSOlC5zaeuHcZ8lMVrt4Zcm1gJqPram7btyuL1tQzU/MynT7725zUmz4+6BN/k+Z/nMJ95jbcmULaW40oGjHkA//LznzmAqhmr0f2oKtuLsr22DKMH7Y2Rt94yoKnWECiuwTxizKkuwcavrh9QLFKXYNQ2FoYf9nJxkoHWguFXb3JfKwPVlzhjpLYraxer/L/E63++bnhfsR/JdZBL3TeMvQhoKnIeCjBsQF13GLzzeIYaq9xzh7Hu2iLHdr1U66ENqDOqAUYt800p+/radfRLHaMsqUvK1lKW1GHkNp+6dhg1lHfysxLt1pBrEysB/8Pnf57Ge6POaz5zw6htLRhrrl3S1tx7vrHA+jMu11VbY8wJ6c9avr+ATe7YGjDmAeT535fXcK79a54m80qRAyi/9fSnafP6v/I1Vl9jWrYvZTEtw+hBu3jt8tZbBjRVfaC4hsabU12CjV89fype40tfvd7BqG0soGuNg6FbX9JpLRh29SbXQxmoeHHGLPPzorYvs6Z2scq5h9G33khABduMpNMAIC/MVAfBm4Y2SYyJYjWUgcIqSzByKkcOGLqxQGFbFiOZ25uCPK5kiGmzsvEersXqh85hG3WcLGwWWayxYswvl7QDunKey9pU7YdhF1OAfDIGSOyi1k9dsl6666FujHl28gMWZW1S6/qAWndlCah4n9TlMGytm0u7pA3GgXUdzN82ceow4sUDVc9e9QOai8QqyCHnl5umdbn5gYpXFyeZRx2QFQGFg+QTe661+O5xnqboYS5gD9aa4oFwALXmyuIl5W0CqrY+oPIpm8e6zl09VmOa5pL0SSpT9tWY5jBqqzfBsMGmpvHmqTe8OXdA054+NIiBEa/sXLV3bW0w/G2zrvtHvsw3bn1DNk7S3lzZFyp1c8kl7TB6UtYG1JpZR9JmDFB9K38z59+6MHJeWQ0YeedpqrrLvFktc78t8hxbS4orGWLarGyvrpv4KddaG4y6c74xhc36iTVWjHi5pB3QVWe68+mDYRdTgHxq+3YObdZLdz1Kn/K+mV9wHDy4ky9wU+3bRV6z1hf54R/Zs6QswahnEnU5DFvr271og/855985WL/5bs4FqOs17FFzsn91QDYoRainwtszuR6phHyZ13vIiRkR0S+U+gsP9ZsffgmSYqFgXE+V3C5ZX2kvJSQNiXN9UzHXMsFy18vrpJ6gemhX0Ccpa2tMc8icmUe9CYYNyOkM2XjzuI9g2LV1Trm6GBgxvuaJ165/meuz7R+2XKGsvz7/KTsXfcZJy7Q1V/YcqptLLmkHFHP9xhdFXkMgzCVFDmOAsinvOf/z2M+xGp1zymusLAF71gSGLgaovC2Ll6zjWsjjSsZyOfrVJd541008jLWEUce1gWETJ3WceOMl7YCur3n+52kqv0/GAIVVbrKefkmbea3j9VLWJrWuD6g1UpYAw4u8FyrAsOlXN5dc0gZ5TvKLGdfB/G0Tpw4jXjxQ9exVP6C5SKyCHFjvDXXt5gcyfqyFdsk8+gFZEZC4DYmRgLru/YOBtlgNcwHl1w5jXi1HDtjblzFp3vOAUVcfUPmUzePazPP4ACpWY57GfPRJmsUao9wcCM+TehNQ6wSbmsaYZ7NeaNrThwYxMOKVxWufp6nqaIPh736s6/6RL/O15J97/RdnTnPJJW0welLWBtT1so6kzRgg5in7yXvp/vySVpskpmMjhzKwnmPrMPqPHLCpARTWPDAwxpi7Ka5kiGmzsvGumzEw8sCo4x6HYRMnGWuceLmkHdAV2jufPhh2MQXIp7aLXeZ9epn3XMl66a6HujFivF7K2qTW9QG17soSUPE+qcth2Dwz6vM09quyNiB2ts5/27omjHjxQNWzV/2A5iJ7U5DDWLfW5a4LUPHq4iTzqAOyIqBwMLgYCajr7txgyLEa5gLK31hrthw5YG9fxqR5z2NKjKQPqHzK5rGuc1eP1ZinsZ76JM1iG9McRm31Jhg2GPPUbrx57B2GXVvnlKuLgRGvLF67fvNog+Fvm3b3j1xyLtM8+jdWW3NlSd1cckkboFj3LgWgrteUayFpMwao9VPe8/qfOPPEaigDhVWWYORUjhwwdPMDhW1ZjGSdpriS4T2vzeKNd92MgbFWMOq4NjBs4iRjjRNvLmXXD9A1zn9++OZ7EP1Mwy6mAPlkjPbGqEvWS3c91K0nxi9YlLVJrdsDUOuuLAEV75O6HIatdXNpl7QB9ZmF62D+tolThxEvHqh69qof0FwkVkEOY91al5sfqHh1cZJ51AFZEVA4GFyMBIR8u8dYDXMB5RcDY14tRw7Y25cxad7zgFFTH1D5lM1jXeeuHqvR19ZrpV+z2MY0h1FbvQmGDTY1jTfPoetlTt8/zNM4r2JgxCuLN1ac+bXB8LdN+xXO/yqfsfqbK0vq5pJL2gDF/xvO/5TXY6694ZwkGHO0L/sctFv9Hfokpm3KxrtuvuZNqzxA5fc6w8gtTjLWOGvIJe2ArnH+87W0/TDsYgqQT8YAhVVusl6666HNGPN4vZS1Sa2734DqVZwEVLxP6nIYttbNpV3SBuOcuA7mb5s4dRjx4oGqN+d7YP2A5iKxCnJgvTfUtZsfqHh17d4jzaMOyIqAwsHgYiQgr/94PwlDjtUwH1B+zySMeXVc5IC9fRmT5j0PyJrTwAGVT5x5XBvnrh6roV1Rn6SsrTHNIXPme251ybMMacv3f5A1k7Qbb57d3Z2xBtmLtmmac00X1Y/6Ij/rghGvLF77lOfZPOaA4W+bdvePXJrneZ3PWG3NlZfZr7q55JJ2QDH7WRYHqlfrSBqNASq/8v/w6/+qB9jUgJHXWjDmaF/WaYorGcvl6FeXeON3V+cVRh4YdbzOMGzipK24SbkIRgAMsA0A5fPJBTfYQnJJjD7JRuTalPXLtUnqzRujbr7WxQC12Kw2TOQAwo2WYj1g9AXUxTNeBwwdiMVqwe2haZE/wCk7F6AuNmBoyfqkKWsD0RtLW6xG/7Bpru1+V+56E5KhpQLVHwxujDmBqufcOzdQMZ0Thg7Ezs7B8omFYddgPiCMiRxy82tPtWobox0onLr+5sqxGjBy6zMPjL5X7mKwwcDGb4wE1NwEqzcHFGt9FKwLxJTkCxekPE3Vs76OhRGnDkPWHzmAukYw7JFDXLK8/uOLKWVtHaOsrXXltsldK22SOlDzcT06BtBddgXtQM3NmO0cyjDwYvXLvfZySRtQ+cSrd079ytqMgbHm9gNDFiPByAGoVj4YchnyyTwwbNZKUz2ANV6MNYHy+eSZEW8PckmMPskYuTZl/XJtknrzxqibz+svdpr6TdHg+iW44jy37eZrfZHnHjZ48zYtvuHzP9VazKsXFuPNL7XNXFPuV6DOVayG84GxbjD6gMF388uDcf+g8u/4Q1a+cBrqOSi+ygmornA7JdsHDLsGe1C1D3W5/bme6uIl7UyEXN245sqxGjBy65vzzRGMvlfuYmkqLga2/DmPfGS/kTTy5LcZUaMdqfh/fCeLZV6LBOYjc6yumV9ymFefXByBLFMtA4a8SLxGIObJaxXrYSmVgRn/h+MyP6Ba5BsN7csVYGF9DUltk7tGaaqHOlB1t9cVKD8Mbi74n3H+p6pjfnvpvaVsP5Brl3MrUD4B1SuQWuyRYzWMheHfniuwxouxJrCKinwN2qn9Yw/GSb55b4AxysYp65drk9SbN0bdfK2LAaoObGoDsZ0Lhg+G3fjIAUOHwdNUccZK4uQ7OzvrucLeXPq7D9dYWZu5JG3zNNXriz6g+o3VcD6wNyeMfqxvPFD1xXZuoDJ0TvK8agBq7ZXFwsCpmw8IYyKH3PzaU13PXTtQOHPob64cqwEjtz7zwOh75S4GjVnUHMTqkEtA2dvWHFCs10gF6wLBai2BK/QXOYB8jpoLDNlYjUB0n7Ea9qAopmW5uvb8+lCW12+3uE/6m7tWypJ2oOZjnc4xpU0/IMtcYy36em7nUIaBE2xOuVi5pA2oOuLVvYcDuit/2fJNPoxrYj8w5ALlE1A5gNRijxyrYR4Y/mmaV9ZYY2HkdK4wcJHDf2x7ymu1kz3IJTHpqod5FexbWb9cm6Te3Lj2uQ6tiwFqH8CmNoyeYjVg+GDYjdcFQ4fBtVmnSZzyv/T826e55ED2u1lH5wN7+4PRjzFzvqcAar3F2k/kAPI5MtdUPqB0YM/5772n07UGYp6mcMzTFObXrm5uadPnVOfIPrTLJbESjJr6zAOjb31NsMHAxm+MBFT/4tWbA4pXPP9ptweg5m6MujxywIhThyHrT1fV6T7VJXFy16B/ZtTWMcr6W1dum9y10iapA+s6HQPoLruCr4NAzc2Y7RzKMPBi9cu99nJJG1D5xKtbC9B9xfOf72F63mILlE9A5QBSiz1yrIZ4GH5rrcxrLIxrul1fjGdGvH3LJTH6JPPKtSnrl2uT1Js3Rt18rYsBah/A6DFywOgpxXowDR8Mu/E6YOgwuDZ7aBKn7JcPwJjzIbmW+d6y+kh7vVef88ykzVyS6z7lOfOay+1lmsf50+98AMX1EZisAAAPdklEQVTKbz0xcuubEwht/s9x2gUDspgyN1CxGoA95x/QXGQ+oGIih7H2pz3VOuvm1w4UTl1/c+VYDRi59ZkHNuu4gqz7EgMbv7oE7MEY13Zl10duXRjYlu1TrLpcHCCrucCQ9WsE6n4Hwx45Ok5My3L1dFceeevK+ovndd6+ltqBmo/r0TGA8LIraAe+qfPv66ix0nad7TWAUcf8Ylw7GGtuPzBkc0hA9QSo7pHLkE/mgeG3VprqAazxYqwJlM+nf73zP+f9zN+sXZi21sxa1rQfoPYpbGrDFecZOWDYjU81ptS958OwazNvkzhl5wKs5ysORoz+7sM1VtYmRmqbufQB1W+sRl8jVRg5YXBjjIdRW2znBgypXED1pgH4n3j+d/NajOvQteT21H0qa2sCStTuess1yCVg3bt6+wDFut4KrgVQ2JZdT2PU5eIAWZ1bGLJ+jcC/4Pz/j7//Zxp9wOD2A9Tc7Nt5xGpM01z7cqXWPJR384sRuWQMkGsxxZT3f/XOqV9Z226+94axl+Z5TvyQxUhgjkHbunKTeYBSrVVCPgGVD0bORX5eMqWcrnp4ZsTbg1yyr3Lmk3mThe+7lPXLtUnqzY1rn/laFwPUGgDRA0ZP27oyDLvx2zoMuzbrSMrilJ0LENPBgwdr0hbWISBWQxkovyYxNqssqUva5NoAWV1k46dpLhk29q4JV2zSHoA6lMB6IbR7MUbOfEOSbwAjh3agaky5cWAKebpin79alh9yiZG06QPSN/7vP3sHAqiaYoDMpzQIqJzmkPpNi7kiB6zisycYcoqVM92Za3xwN+eGVZfM03NRhxEHG36fJ78o7vfUl8R9n/ziuP/T/nvyF8X3pn6/p7w4pPumX/0+TzqtfKc+8bS4z5NeFKc84YXpf0naXrzm2iUx5rvfU15SWG3K2iT1+z7pxXGfJ74oTn1C5kt+vyeLfXHcJ+3Gizkla4DrtNyzNjBszkkSLxlz6la+luWnpN0a8pMf/8I4NWuOWi/KuZwWbdMv7fE/Pv2Py5gnvChOSfnU5NIp8ie+OGNPy3wvjtblJydOfmr67VHaV383faFY18trBZR+cua/d9K9HvuCyqO8TeaT2t+yGGX5vR/7wjj5cacVfT1Zn3TK419UWGO2ZXX9zZUh1zzfuLmf3FdSNZ5PkL7cjJ3j1CfkWmzlvtdjXhD6pM4pd33sXXKdmt8710HfKa5hUq21PK+Z16XplLymXjf30qkp935SPvlxLwjt7olTch/J7bkJpjyLuwGEZwzGHNyf98uz8L25d+XSfXO/y7fpez0fno0Vv99K1n7/PD/yBzztr/JsvCjPyGl5pl486Ckvivs/9cXxgKe9JO735NNK/t60Sdr0Kd/3SS8s/wN/J3Ns4XKZq2cY/cLYP/WGbCLmvB9Vnuxr9PCSMMcDsidJ2/1Tlt8ve3ZO93/qX8X/l7qzTZKjyMGwniwusYDBex0DewZ/cJq1PfYeZG3Y42GPe/VIpepq+8fGEgQxZFgt6dUrpTIrq7pmwPBDrvcfb38p/VM+B8QUcf0neX/+8Ppd9vTv5Lyrvf3pTfLv3sePu37y+n3G32fsXXJ+iR/vfi3/yavk3P0nsfRf/1pnP3K47/f5Be2Z+vvPr+Lxi5fx+PnL+O7Zy/j++at49PSfZasfv3id9qt49OxVfGcsdduvC9N+9Hy3n9/F9z+/TTz9tB89fR3fpnz34m3qu/gm7UfP3sSj52+T8yb9u/g6sW+fvU1b/01oG/8msa+fvom/Pb2LsUuLp3zz/F8Zexvk3ueSYq0t1SUlap3Q10fgq6/6+0Dbc7jlsxqucfH7fPnYlmfzU11neeLQPH1o230bH8jz3DnyFaBe3ORFjpV15SvpZq9LVRq6JnAzr7nyYdV6xher5PwAKrZSpxuAqvqRN9/FM78/1BchP6wHHDly3IMM1R/9ta3wB7mV/QsCqprTfHHngSv+4bd+54DuzQQ5I0D1xyLMB6oeULiY3MihBiouDlRO5PAa2oMcJaGKATHX2/UAtUa5cqDraStA5VnDe9kcbeeLHND5YnBrZ7h6A+p6xz7kOt/nNaDzgfA9A/TXMf/wzVcspwY0ay77Kyc/oNciR0moak2d8dXQXG3j1rFHfQWyp7wHBoM+d3KtrcC1xuQMX197rsuRl+9oYuYbB8IYUNdbLHKo5aQZQIm+As01TwGqxsQih3iq+nPGBTwPXlttY/YD6B7ifljDPoDaa4PQPPOgbTnjA7UO6NjkOIc8fevKV8ZXb2vVOrWBsodjrjZQvYwvJl+BjgG6la8x3A8ffkvM87UdNYwrcoCMo1v76R6Ukx/bMm+FmP0ndHDtwXxxbega2h/2nzmgezNPfAQ49st8oHoDCheTO3lAxcWB6jNyzP7KVRKqGPC773/ruF6181kTqHVf8h9Ew9iXwoxf8sUA+P/v/7zXoOs5l3XUkcOzqp9mrR3QLNv+yskP6L2RqyRUezB1xldDc7WNW8drqK/A5/d/8+VaW4HG5CtAXTNtxXpzXc55YuYbB6pH6FyxyKGWk2btLVDrFQNqnm2tyl3pb6ufT9B743zmKpOjrfi3msS01fYDnSemuB/WsA+g5haH5pkHbcsZH6jeoGOT4xzy9K0rX9Hf1lLVWqDzgFr3cMzVBqoXv7v1lUrOD+gYkF5UfuSY3LkXZ37xDNcfbeDIkeMeVDA/9BUxdUIH1x7MF9cGDFefMyd0bwbkjADHfpkPVB4QrtF3jkv+vDN5QMWHqzY2+zt1xYwBMf/pq+t3LFVbDouqp60AMXNay/WqxSIHUOu2J9jt/Z7PcNUCYsv3/9iH+bMWIeg8uGrngfbt2xy1fG1lbECz5jKvnPyAXotcJaGwhqKtjA3NHcw6XkN9BR7+/e9aFKDW6Zqh90Y89nHGhfz+F9P2OnqtoPPEFPfDGu4JXPcKmmc+tC1nfOA4z9ZRVmL+f4fklZ/3u3xl/NHQNYE+Z3m2jJkrH6jrPr6YcQU6BuhWvsZw5150XeaJG1e0gSNHjntgTNFXxNRigOroR9y6cMU/1DsHWbefzybIGQGO/VprO3jQ+Nr3avKAmk8ciG31s3PbtqozdSPHcOZ62zvYC8VNSs5H1dNWgOMsWcsctbUiB3S+GNzaGa5aQNhP7EOu+3vUWJ0HV+080L48c9SW0FbGBjRrLvPKyQ/otchVEqq1TJ3x1dBcbePWsUd9Bb68/30PkWttBa41JudcQ9t9UJ/zxMwXB6pHoJ7JYpFDLSfNAI7rJAbJzZ8jrKkAVWNikUM8Vf257O9q5eTHnIc0aw/tB9A9xP2whn0QFM/g2nmXvC8BoTpL40PuW/YGHZMAK8/DV8m71w3ryr9kXwL6o6HzgIDrvPZx2edUj69trgLNZ6Fb+RrD/bC/izufeeLGFW3gyJHjHhhT9BUxtRigqr0xX9y6cMVnTujeTJAzAuS+9O9LzAeqHlC4mNzJAyouDoQ6cmyb+/upYsM3BsRc7/T7YeE/EZEEXQw4CiWpikBj8gaLHEA1lmbx1AqQfi9EXwFiDhf0pgA1F7S2fuzjbAM3F2On5ByXqql/yQN0yUOhfPx4X3W1O3ZRlXhxgLL9OHNmbWLyjI+IQee5Dv2Jbav3UkyKevK15Y0GqrfIAdS6PEjp1nrG1n+o4toU90uxT0BV5wHaLuABf3hN7vOXveAX8qfqVKyMv8DH2vrcrf38gfddn/W/yjrsHQj1Je/h2Mcl7+XdfPBq7V8y9gx9De7v9/O0/8D20BfhMw2697W247n60Pv+X/2Bz6JLwFl3ltfrfv9lk7boaG2fceq1lqrOqBhYq6B6ZouZB71/RvQVc+GW//Hjx6pl3PnlmGMdoHrVFlO0YQVQ12X4n2u4nT9y+KLa+R0zZyTDYS/2QZ7h0lnDuDH1GdMezDhQz3ttY2oFqH0BdEuA2PIXAUCtI3IAYT1ofa5xtuGas9YWM+RsW/vaI7On+nJHa89eaCsTU6+8zmpFnvERMaBcf4DVLyc/zEt1rNnY5GtPTA3UmiMHUHthv+lWvrb7ZN5lfx5C76ecmQvQPfZ/9gGae8nn55k7/aiNVXJ+aCvmQ+eap5/hoydfHIGa79On+/q3feQp8uDaD1B54or1gVorfBmTcxZorpj1RwChqg1tux6g+jrPoy0Zmge32pgc93tlTHswtWJttfOP9t9ygq4lZp48NVC9DS5mLtzyvefEjdf8ee7MsQ5Q++Q8YsoZ97qYK762pbo5T9YUPOvJF1s514g8/4axOHTvwFFP3sTG3tYKnymRAwhrp3msWxsoH9AtAerZBdT6IgdQc0Fr54p9nG245tjHTqk53A99+SOzp/oTUyv2C2iWnDnW1lfkFWH/EIPOc079PZRruD6DoNc++cMbDSS/rxtQe2G/kUOO9tTXT7g4ux3b6lzPrLGZxxx9cbmK6xEDjusk35i4oq2YD9Semqc/cXu6vf8/VT15ijxAVTh0nQLyw/pArQO+jCXl5g80V9D6I4BQ9Qhtux7oXzSc59GWDM2DW21Mzsc/4vs/3/WsBde16Sv2Dj33Mefv+v6n9s/rYk1rHXrrMwE5//6+6dxy1P7CHTq28vyMGPdZJAcynt8ZwHE+5U1s7NGRA6jrnWZdE7UClA/olgBh70CtI3IANRe0dq7Yx9mGa84886TJsebY+orn9dynmBxlzou2MrFL7tvkaLtnxkfEgHKdc/IEpicx6LVPvpgc89VADB+ovbDfyCFXe+rrJ1ycse1xMLXrUZujhp5f/pk7PLUxuYq2Yj50rnn6E7enh37/z7qg99Q12T+gqj3UgPa15bg26HUXludArVhT7X6MFoPbGmLWglOdvJfEzIUr3+/O+RuVxp1fjvWtA1Sv2mKKNjTudRn+5xpu5zfXOSbfM2jOiPE///5ftT7nBsJeoLW9xj7ONvTaDclXK3Lcj7H1ldlT7YmpldkLbeXMsba+Is/4iBhQrnPql5Mf5qU6nnnGJl97Ymqg1hw5gNoL+0238rWn/uTC9brOXIApx/PXHAForrln7vSjNiZX0VbMh841T3/i9jT3v++lis+3bVtxfpbJtz50HX3F+kCtFb6MyTkLJHdR0Dp9X0FjU0/CzKceHK5zQOfArTZXvmuDK1/MmGJNtT2MFoOuJSZfTA23dcS25XlfUksu+TOd79xrbfv17t8FGLQOUPukLaZoQ+PbtsXKmuKfa7idX473vNcLOmbOiPE///7vdTg3UGuB1pd8ZsY+zjZcc+x9p9T+uR/68kfu83e68i651xNTK7OX/wUAAP//iwglHwAAAAZJREFUAwCtGMSUQ6IdaQAAAABJRU5ErkJggg=="/>
          <p:cNvSpPr>
            <a:spLocks noChangeAspect="1" noChangeArrowheads="1"/>
          </p:cNvSpPr>
          <p:nvPr/>
        </p:nvSpPr>
        <p:spPr bwMode="auto">
          <a:xfrm>
            <a:off x="155575" y="-2659063"/>
            <a:ext cx="9858375" cy="554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96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itchFamily="18" charset="0"/>
                <a:ea typeface="Times New Roman"/>
                <a:cs typeface="Times New Roman" pitchFamily="18" charset="0"/>
              </a:rPr>
              <a:t>Результаты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ВПР. Русский язык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2156640"/>
              </p:ext>
            </p:extLst>
          </p:nvPr>
        </p:nvGraphicFramePr>
        <p:xfrm>
          <a:off x="395536" y="980728"/>
          <a:ext cx="835292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2979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ea typeface="Times New Roman"/>
                <a:cs typeface="Times New Roman" pitchFamily="18" charset="0"/>
              </a:rPr>
              <a:t>Результаты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ВПР.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dirty="0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5294742"/>
              </p:ext>
            </p:extLst>
          </p:nvPr>
        </p:nvGraphicFramePr>
        <p:xfrm>
          <a:off x="611560" y="1124744"/>
          <a:ext cx="820891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6809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2695706"/>
              </p:ext>
            </p:extLst>
          </p:nvPr>
        </p:nvGraphicFramePr>
        <p:xfrm>
          <a:off x="3851920" y="1167202"/>
          <a:ext cx="518457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3968" y="260648"/>
            <a:ext cx="4474840" cy="85010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itchFamily="18" charset="0"/>
                <a:ea typeface="Times New Roman"/>
                <a:cs typeface="Times New Roman" pitchFamily="18" charset="0"/>
              </a:rPr>
              <a:t>Результаты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ВПР.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Биология</a:t>
            </a: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1520" y="324118"/>
            <a:ext cx="453027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Результаты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ВПР. Окружающий мир, 4 класс</a:t>
            </a:r>
            <a:endParaRPr lang="ru-RU" sz="3200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0031391"/>
              </p:ext>
            </p:extLst>
          </p:nvPr>
        </p:nvGraphicFramePr>
        <p:xfrm>
          <a:off x="259845" y="1340768"/>
          <a:ext cx="3456384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7295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ИОМов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высокомотивированных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школьников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9368737"/>
              </p:ext>
            </p:extLst>
          </p:nvPr>
        </p:nvGraphicFramePr>
        <p:xfrm>
          <a:off x="611560" y="1484784"/>
          <a:ext cx="7776864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114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584176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Цель: </a:t>
            </a:r>
            <a:r>
              <a:rPr lang="ru-RU" sz="240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создание на основе сетевого взаимодействия образовательных организаций </a:t>
            </a:r>
            <a:r>
              <a:rPr lang="ru-RU" sz="2400" dirty="0" err="1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Абанского</a:t>
            </a:r>
            <a:r>
              <a:rPr lang="ru-RU" sz="240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района устойчивой развивающей образовательной среды, влияющей на профессиональное развитие педагогов и повышение образовательных результатов.</a:t>
            </a:r>
            <a:endParaRPr lang="ru-RU" sz="24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lnSpc>
                <a:spcPct val="100000"/>
              </a:lnSpc>
              <a:defRPr/>
            </a:pPr>
            <a:r>
              <a:rPr lang="ru-RU" sz="240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Внедрить новую муниципальную модель методического сопровождения на основе каскадной передачи знаний и сетевого взаимодействия.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defRPr/>
            </a:pPr>
            <a:r>
              <a:rPr lang="ru-RU" sz="240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Обеспечить освоение и применение педагогами и управленцами современных образовательных и управленческих технологий.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r>
              <a:rPr lang="ru-RU" sz="240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Создать эффективную систему управления, основанную на сотрудничестве, ориентированную на результат и рефлексию.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r>
              <a:rPr lang="ru-RU" sz="240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Обеспечить достижение измеримо положительной динамики образовательных результатов.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1200"/>
              </a:spcBef>
              <a:buNone/>
            </a:pP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412078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Доля учеников, представивших свои работы по проектно-исследовательской деятельности на уровне школы, муниципалитета. Ученик считается один раз.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2341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2031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51520" y="0"/>
            <a:ext cx="8229600" cy="5620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Autofit/>
          </a:bodyPr>
          <a:lstStyle/>
          <a:p>
            <a:pPr algn="just"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Управление рисками в новой модели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251520" y="692696"/>
            <a:ext cx="8229600" cy="5068787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62500" lnSpcReduction="20000"/>
          </a:bodyPr>
          <a:lstStyle/>
          <a:p>
            <a:pPr marL="0" lvl="0" indent="0" algn="just">
              <a:lnSpc>
                <a:spcPct val="114999"/>
              </a:lnSpc>
              <a:buSzPts val="1000"/>
              <a:buFont typeface="Symbol"/>
              <a:buNone/>
              <a:tabLst>
                <a:tab pos="457200" algn="l"/>
              </a:tabLst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Риск 1. Сопротивление изменениям со стороны педагогов и управленцев.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lvl="1" indent="0" algn="just">
              <a:lnSpc>
                <a:spcPct val="114999"/>
              </a:lnSpc>
              <a:buSzPts val="1000"/>
              <a:buNone/>
              <a:tabLst>
                <a:tab pos="914400" algn="l"/>
              </a:tabLst>
              <a:defRPr/>
            </a:pPr>
            <a:r>
              <a:rPr lang="ru-RU" b="1" i="1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Решение:</a:t>
            </a:r>
            <a:r>
              <a:rPr lang="ru-RU" b="1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поэтапное внедрение, работа с лидерами мнений внутри РПОС, рефлексия в РМС, синхронизация процессов, достижение общих договоренностей.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4999"/>
              </a:lnSpc>
              <a:buSzPts val="1000"/>
              <a:buFont typeface="Symbol"/>
              <a:buNone/>
              <a:tabLst>
                <a:tab pos="457200" algn="l"/>
              </a:tabLst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Риск 2. Формальное участие в РПОС, ПОС.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lvl="1" indent="0" algn="just">
              <a:lnSpc>
                <a:spcPct val="114999"/>
              </a:lnSpc>
              <a:buSzPts val="1000"/>
              <a:buNone/>
              <a:tabLst>
                <a:tab pos="914400" algn="l"/>
              </a:tabLst>
              <a:defRPr/>
            </a:pPr>
            <a:r>
              <a:rPr lang="ru-RU" b="1" i="1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Решение:</a:t>
            </a:r>
            <a:r>
              <a:rPr lang="ru-RU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система мониторинга активности, мониторинг образовательных результатов в разрезе учителей-предметников, стимулирующие выплаты координаторам, публичное признание заслуг.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14999"/>
              </a:lnSpc>
              <a:buSzPts val="1000"/>
              <a:buFont typeface="Symbol"/>
              <a:buNone/>
              <a:tabLst>
                <a:tab pos="457200" algn="l"/>
              </a:tabLst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Риск 3. Недостаток материально-технических ресурсов.</a:t>
            </a:r>
            <a:endParaRPr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lvl="1" indent="0" algn="just">
              <a:lnSpc>
                <a:spcPct val="114999"/>
              </a:lnSpc>
              <a:buSzPts val="1000"/>
              <a:buNone/>
              <a:tabLst>
                <a:tab pos="914400" algn="l"/>
              </a:tabLst>
              <a:defRPr/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Решение: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b="1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1" algn="just">
              <a:lnSpc>
                <a:spcPct val="114999"/>
              </a:lnSpc>
              <a:buSzPts val="1000"/>
              <a:buFont typeface="Courier New"/>
              <a:buChar char="o"/>
              <a:tabLst>
                <a:tab pos="914400" algn="l"/>
              </a:tabLs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Подача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грантовых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заявок от ОО, входящих в РПОС: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Школьное инициативное бюджетирование, ППМИ</a:t>
            </a:r>
            <a:endParaRPr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1" algn="just">
              <a:lnSpc>
                <a:spcPct val="114999"/>
              </a:lnSpc>
              <a:buSzPts val="1000"/>
              <a:buFont typeface="Courier New"/>
              <a:buChar char="o"/>
              <a:tabLst>
                <a:tab pos="914400" algn="l"/>
              </a:tabLs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Партнерство с местным бизнесом, социальной сферой, предприятиями и организациями с целью использования их материально-технической базы.</a:t>
            </a:r>
            <a:endParaRPr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14999"/>
              </a:lnSpc>
              <a:buSzPts val="1000"/>
              <a:buFont typeface="Courier New"/>
              <a:buChar char="o"/>
              <a:tabLst>
                <a:tab pos="914400" algn="l"/>
              </a:tabLs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Управляющие и попечительские советы: привлечение спонсорских средств на создание развивающих пространств.</a:t>
            </a:r>
            <a:endParaRPr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7504" y="188640"/>
            <a:ext cx="8229600" cy="62071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Autofit/>
          </a:bodyPr>
          <a:lstStyle/>
          <a:p>
            <a:pPr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Что мы создаем в итоге?</a:t>
            </a:r>
            <a:endParaRPr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7504" y="1124744"/>
            <a:ext cx="4629594" cy="4749872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77500" lnSpcReduction="20000"/>
          </a:bodyPr>
          <a:lstStyle/>
          <a:p>
            <a:pPr marL="0" lvl="0" indent="0" algn="ctr">
              <a:lnSpc>
                <a:spcPct val="114999"/>
              </a:lnSpc>
              <a:buSzPts val="1000"/>
              <a:buFont typeface="Symbol"/>
              <a:buNone/>
              <a:tabLst>
                <a:tab pos="457200" algn="l"/>
              </a:tabLst>
              <a:defRPr/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ЕДИНУЮ </a:t>
            </a: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САМОРАЗВИВАЮЩУЮСЯ СЕТЕВУЮ СИСТЕМУ.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457200" lvl="1" indent="0">
              <a:lnSpc>
                <a:spcPct val="114999"/>
              </a:lnSpc>
              <a:buSzPts val="1000"/>
              <a:buFont typeface="Courier New"/>
              <a:buNone/>
              <a:tabLst>
                <a:tab pos="914400" algn="l"/>
              </a:tabLst>
              <a:defRPr/>
            </a:pPr>
            <a:endParaRPr lang="ru-RU" sz="2000" dirty="0">
              <a:ea typeface="Calibri"/>
              <a:cs typeface="Times New Roman"/>
            </a:endParaRPr>
          </a:p>
          <a:p>
            <a:pPr marL="457200" lvl="1" indent="0" algn="just">
              <a:lnSpc>
                <a:spcPct val="114999"/>
              </a:lnSpc>
              <a:buSzPts val="1000"/>
              <a:buFont typeface="Courier New"/>
              <a:buNone/>
              <a:tabLst>
                <a:tab pos="914400" algn="l"/>
              </a:tabLst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Управление: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 рассогласованности — к единой среде через РМС и сеть РПОС</a:t>
            </a:r>
            <a:r>
              <a:rPr lang="ru-RU" dirty="0" smtClean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marL="457200" lvl="1" indent="0" algn="just">
              <a:lnSpc>
                <a:spcPct val="114999"/>
              </a:lnSpc>
              <a:buSzPts val="1000"/>
              <a:buFont typeface="Courier New"/>
              <a:buNone/>
              <a:tabLst>
                <a:tab pos="914400" algn="l"/>
              </a:tabLs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Кадры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 исполнителей — к субъектам, авторам изменений</a:t>
            </a:r>
            <a:r>
              <a:rPr lang="ru-RU" dirty="0" smtClean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marL="457200" lvl="1" indent="0" algn="just">
              <a:lnSpc>
                <a:spcPct val="114999"/>
              </a:lnSpc>
              <a:buSzPts val="1000"/>
              <a:buFont typeface="Courier New"/>
              <a:buNone/>
              <a:tabLst>
                <a:tab pos="914400" algn="l"/>
              </a:tabLs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Результат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 формальных показателей — к реальному росту качества образования для каждого ребенка в </a:t>
            </a:r>
            <a:r>
              <a:rPr lang="ru-RU" dirty="0" err="1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Абанском</a:t>
            </a:r>
            <a:r>
              <a:rPr lang="ru-RU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районе.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2051" name="Picture 3" descr="D:\!Data\Downloads\IMG_64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191" y="1754373"/>
            <a:ext cx="3950735" cy="304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44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3541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Личностный рост педагогов, рост предметной компетентности и образовательных результатов обучающихся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06508"/>
            <a:ext cx="8229600" cy="4925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планах на ближайшее будущее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Оценка эффективности проекта через показатели деятельности РПОС и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образовательные результаты учеников,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май-июнь 2026г.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Публичные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слушания управленческих команд образовательных организаций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апрель 2026 г.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73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216024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Позитива и плодотворной работы всем!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12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3330135" name="Заголовок 1"/>
          <p:cNvSpPr>
            <a:spLocks noGrp="1"/>
          </p:cNvSpPr>
          <p:nvPr>
            <p:ph type="title"/>
          </p:nvPr>
        </p:nvSpPr>
        <p:spPr bwMode="auto">
          <a:xfrm>
            <a:off x="250408" y="-63343"/>
            <a:ext cx="8675784" cy="132556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just">
              <a:defRPr/>
            </a:pPr>
            <a:r>
              <a:rPr lang="ru-RU" sz="2400" i="0" u="none" strike="noStrike" cap="none" spc="0" dirty="0">
                <a:latin typeface="Times New Roman" pitchFamily="18" charset="0"/>
                <a:ea typeface="Times New Roman"/>
                <a:cs typeface="Times New Roman" pitchFamily="18" charset="0"/>
              </a:rPr>
              <a:t>Задача 1. Внедрить новую муниципальную модель методического сопровождения на основе каскадной передачи знаний и сетевого </a:t>
            </a:r>
            <a:r>
              <a:rPr lang="ru-RU" sz="2400" i="0" u="none" strike="noStrike" cap="none" spc="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взаимодействия.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1987583" name="Содержимое 2"/>
          <p:cNvSpPr>
            <a:spLocks noGrp="1"/>
          </p:cNvSpPr>
          <p:nvPr>
            <p:ph idx="1"/>
          </p:nvPr>
        </p:nvSpPr>
        <p:spPr bwMode="auto">
          <a:xfrm>
            <a:off x="251520" y="1340768"/>
            <a:ext cx="4468216" cy="4896544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marR="0" indent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b="1" i="0" u="sng" strike="noStrike" cap="none" spc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КЛЮЧЕВЫЕ МЕРОПРИЯТИЯ:</a:t>
            </a:r>
          </a:p>
          <a:p>
            <a:pPr marL="0" marR="0" indent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 b="1" i="0" u="sng" strike="noStrike" cap="none" spc="0" dirty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Организация работы РПОС.</a:t>
            </a:r>
            <a:endParaRPr sz="1600" b="0" i="0" u="none" strike="noStrike" cap="none" spc="0" dirty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Форсайт- сессия по актуализации задач.</a:t>
            </a:r>
            <a:endParaRPr sz="1600" b="0" i="0" u="none" strike="noStrike" cap="none" spc="0" dirty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Самоопределение ОО в рамках </a:t>
            </a:r>
            <a:r>
              <a:rPr lang="ru-RU" sz="1600" b="0" i="0" u="none" strike="noStrike" cap="none" spc="0" dirty="0" err="1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акт.задачи</a:t>
            </a:r>
            <a:r>
              <a:rPr lang="ru-RU" sz="16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выбор направления, самооценка имеющегося ресурса для представления опыта или его наработки. </a:t>
            </a:r>
            <a:endParaRPr sz="1600" b="0" i="0" u="none" strike="noStrike" cap="none" spc="0" dirty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Собеседование с управленческими командами организаций, входящих в РПОС, по  разворачиванию </a:t>
            </a:r>
            <a:r>
              <a:rPr lang="ru-RU" sz="1600" b="0" i="0" u="none" strike="noStrike" cap="none" spc="0" dirty="0" smtClean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деятельности внутри </a:t>
            </a:r>
            <a:r>
              <a:rPr lang="ru-RU" sz="16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ОО, внутри РПОС (распределение функционала).</a:t>
            </a:r>
            <a:endParaRPr sz="1600" b="0" i="0" u="none" strike="noStrike" cap="none" spc="0" dirty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Разработка нормативных документов: соглашений, дорожных карт, положение РПОС, РМС </a:t>
            </a:r>
            <a:r>
              <a:rPr lang="ru-RU" sz="1600" b="0" i="0" u="none" strike="noStrike" cap="none" spc="0" dirty="0" smtClean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sz="1600" b="0" i="0" u="none" strike="noStrike" cap="none" spc="0" dirty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Создание виртуального информационного пространства для </a:t>
            </a:r>
            <a:r>
              <a:rPr lang="ru-RU" sz="1600" b="0" i="0" u="none" strike="noStrike" cap="none" spc="0" dirty="0" smtClean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коммуникации.</a:t>
            </a:r>
            <a:endParaRPr sz="1600" b="0" i="0" u="none" strike="noStrike" cap="none" spc="0" dirty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Цикл "гостевых визитов" с разбором конкретных кейсов внедрения </a:t>
            </a:r>
            <a:r>
              <a:rPr lang="ru-RU" sz="1600" b="0" i="0" u="none" strike="noStrike" cap="none" spc="0" dirty="0" smtClean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технологий.</a:t>
            </a:r>
            <a:endParaRPr sz="1600" b="0" i="0" u="none" strike="noStrike" cap="none" spc="0" dirty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8103195" name="Содержимое 3"/>
          <p:cNvSpPr>
            <a:spLocks noGrp="1"/>
          </p:cNvSpPr>
          <p:nvPr>
            <p:ph sz="half" idx="4294967295"/>
          </p:nvPr>
        </p:nvSpPr>
        <p:spPr bwMode="auto">
          <a:xfrm>
            <a:off x="4788024" y="1340768"/>
            <a:ext cx="4212091" cy="511256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marR="0" indent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ru-RU" sz="2000" b="1" i="0" u="sng" strike="noStrike" cap="none" spc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РЕЗУЛЬТАТЫ:</a:t>
            </a:r>
          </a:p>
          <a:p>
            <a:pPr marL="0" marR="0" indent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endParaRPr lang="ru-RU" sz="1800" b="1" i="0" u="sng" strike="noStrike" cap="none" spc="0" dirty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Сформировано 6 РПОС</a:t>
            </a:r>
            <a:r>
              <a:rPr lang="ru-RU" sz="1800" b="0" i="0" u="none" strike="noStrike" cap="none" spc="0" dirty="0" smtClean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sz="1800" b="0" i="0" u="none" strike="noStrike" cap="none" spc="0" dirty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деятельность включились управленческие команды  100% образовательных </a:t>
            </a:r>
            <a:r>
              <a:rPr lang="ru-RU" sz="1800" b="0" i="0" u="none" strike="noStrike" cap="none" spc="0" dirty="0" smtClean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организаций.</a:t>
            </a:r>
            <a:endParaRPr sz="1800" b="0" i="0" u="none" strike="noStrike" cap="none" spc="0" dirty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100% ОО созданы </a:t>
            </a:r>
            <a:r>
              <a:rPr lang="ru-RU" sz="1800" b="0" i="0" u="none" strike="noStrike" cap="none" spc="0" dirty="0" smtClean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ПОС.</a:t>
            </a:r>
            <a:endParaRPr sz="1800" b="0" i="0" u="none" strike="noStrike" cap="none" spc="0" dirty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Включены в деятельность ПОС 80% </a:t>
            </a:r>
            <a:r>
              <a:rPr lang="ru-RU" sz="1800" b="0" i="0" u="none" strike="noStrike" cap="none" spc="0" dirty="0" smtClean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педагогов.</a:t>
            </a:r>
            <a:endParaRPr sz="1800" b="0" i="0" u="none" strike="noStrike" cap="none" spc="0" dirty="0">
              <a:solidFill>
                <a:srgbClr val="0F1115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 всех РПОС разработаны соглашения, дорожные </a:t>
            </a:r>
            <a:r>
              <a:rPr lang="ru-RU" sz="1800" b="0" i="0" u="none" strike="noStrike" cap="none" spc="0" dirty="0" smtClean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карты.</a:t>
            </a:r>
            <a:endParaRPr sz="1800" b="0" i="0" u="none" strike="noStrike" cap="none" spc="0" dirty="0">
              <a:solidFill>
                <a:srgbClr val="0F1115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</a:t>
            </a:r>
            <a:r>
              <a:rPr lang="ru-RU" sz="1800" b="0" i="0" u="none" strike="noStrike" cap="none" spc="0" dirty="0" err="1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яндекс</a:t>
            </a:r>
            <a:r>
              <a:rPr lang="ru-RU" sz="18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-диске создано виртуальное информационное пространство для представления результатов деятельности . Для коммуникации для каждого РПОС созданы группы в </a:t>
            </a:r>
            <a:r>
              <a:rPr lang="ru-RU" sz="1800" b="0" i="0" u="none" strike="noStrike" cap="none" spc="0" dirty="0" err="1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Сферуме</a:t>
            </a:r>
            <a:r>
              <a:rPr lang="ru-RU" sz="1800" b="0" i="0" u="none" strike="noStrike" cap="none" spc="0" dirty="0" smtClean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sz="1800" b="0" i="0" u="none" strike="noStrike" cap="none" spc="0" dirty="0">
              <a:solidFill>
                <a:srgbClr val="0F1115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0" i="0" u="none" strike="noStrike" cap="none" spc="0" dirty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Создана районная план-карта сетевых </a:t>
            </a:r>
            <a:r>
              <a:rPr lang="ru-RU" sz="1800" b="0" i="0" u="none" strike="noStrike" cap="none" spc="0" dirty="0" smtClean="0">
                <a:solidFill>
                  <a:srgbClr val="0F111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мероприятий. </a:t>
            </a:r>
            <a:endParaRPr sz="1800" b="0" i="0" u="none" strike="noStrike" cap="none" spc="0" dirty="0">
              <a:solidFill>
                <a:srgbClr val="0F1115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72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76274"/>
            <a:ext cx="7056783" cy="5345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028825" y="102912"/>
            <a:ext cx="6646886" cy="48763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Autofit/>
          </a:bodyPr>
          <a:lstStyle/>
          <a:p>
            <a:pPr marL="0" lvl="0" indent="0" algn="ctr">
              <a:lnSpc>
                <a:spcPct val="114999"/>
              </a:lnSpc>
              <a:buSzPts val="1000"/>
              <a:buNone/>
              <a:defRPr/>
            </a:pPr>
            <a:r>
              <a:rPr lang="ru-RU" sz="3200" b="1" i="0" u="none" strike="noStrike" cap="none" spc="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Схема муниципальной модели  </a:t>
            </a:r>
            <a:endParaRPr sz="3200" dirty="0">
              <a:solidFill>
                <a:schemeClr val="accent1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1" y="247650"/>
            <a:ext cx="2194458" cy="3376612"/>
          </a:xfrm>
          <a:prstGeom prst="snip2Diag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РМС. </a:t>
            </a:r>
          </a:p>
          <a:p>
            <a:pPr algn="just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Районный </a:t>
            </a:r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методический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совет -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постоянно действующий коллегиальный орган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общественно-профессионального управления по координации методической работы в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МСО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и стратегическому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руководству и рефлексивно-аналитической деятельности по  реализации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муниципальных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проектов, программ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 bwMode="auto">
          <a:xfrm>
            <a:off x="1" y="3876675"/>
            <a:ext cx="2194457" cy="278130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РПОС.</a:t>
            </a:r>
          </a:p>
          <a:p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Районное профессиональное </a:t>
            </a:r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обучающееся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сообщество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группа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управленцев/педагогов,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которые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объединяются для решения определенной цели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улучшению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процессов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преподавания. Результатом достижения таких целей становится улучшение образовательных результатов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учеников.</a:t>
            </a:r>
          </a:p>
        </p:txBody>
      </p:sp>
    </p:spTree>
    <p:extLst>
      <p:ext uri="{BB962C8B-B14F-4D97-AF65-F5344CB8AC3E}">
        <p14:creationId xmlns:p14="http://schemas.microsoft.com/office/powerpoint/2010/main" val="329086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1322953" name="Заголовок 1"/>
          <p:cNvSpPr>
            <a:spLocks noGrp="1"/>
          </p:cNvSpPr>
          <p:nvPr>
            <p:ph type="title"/>
          </p:nvPr>
        </p:nvSpPr>
        <p:spPr bwMode="auto">
          <a:xfrm>
            <a:off x="237214" y="1"/>
            <a:ext cx="8675784" cy="1196751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just">
              <a:defRPr/>
            </a:pP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Задача 2. Обеспечить освоение и применение педагогами и управленцами современных образовательных и управленческих технологий.</a:t>
            </a:r>
            <a:endParaRPr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529364920" name="Содержимое 2"/>
          <p:cNvSpPr>
            <a:spLocks noGrp="1"/>
          </p:cNvSpPr>
          <p:nvPr>
            <p:ph idx="1"/>
          </p:nvPr>
        </p:nvSpPr>
        <p:spPr bwMode="auto">
          <a:xfrm>
            <a:off x="179512" y="1412776"/>
            <a:ext cx="3744416" cy="511256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2500" lnSpcReduction="20000"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indent="0">
              <a:lnSpc>
                <a:spcPct val="98000"/>
              </a:lnSpc>
              <a:spcBef>
                <a:spcPts val="0"/>
              </a:spcBef>
              <a:buNone/>
              <a:defRPr/>
            </a:pPr>
            <a:r>
              <a:rPr lang="ru-RU" sz="2200" b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КЛЮЧЕВЫЕ МЕРОПРИЯТИЯ:</a:t>
            </a:r>
          </a:p>
          <a:p>
            <a:pPr>
              <a:lnSpc>
                <a:spcPct val="120000"/>
              </a:lnSpc>
              <a:defRPr/>
            </a:pPr>
            <a:r>
              <a:rPr lang="ru-RU" sz="20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Курсовая </a:t>
            </a:r>
            <a:r>
              <a:rPr lang="ru-RU" sz="2000" b="0" i="0" u="none" strike="noStrike" cap="none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по развитию личностного потенциала управленческих и педагогических </a:t>
            </a:r>
            <a:r>
              <a:rPr lang="ru-RU" sz="20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</a:t>
            </a:r>
            <a:endParaRPr lang="ru-RU" sz="20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000" b="1" i="0" u="none" strike="noStrike" cap="none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работы РПОС (заседания, </a:t>
            </a:r>
            <a:r>
              <a:rPr lang="ru-RU" sz="2000" b="1" i="0" u="none" strike="noStrike" cap="none" spc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взаимопосещение</a:t>
            </a:r>
            <a:r>
              <a:rPr lang="ru-RU" sz="2000" b="1" i="0" u="none" strike="noStrike" cap="none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рефлексивно-аналитическое обсуждение применяемых технологий</a:t>
            </a:r>
            <a:r>
              <a:rPr lang="ru-RU" sz="2000" b="1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000" b="0" i="0" u="none" strike="noStrike" cap="none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Семинары для управленческих команд по </a:t>
            </a:r>
            <a:r>
              <a:rPr lang="ru-RU" sz="2000" b="0" i="0" u="none" strike="noStrike" cap="none" spc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командообразованию</a:t>
            </a:r>
            <a:r>
              <a:rPr lang="ru-RU" sz="20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000" b="0" i="0" u="none" strike="noStrike" cap="none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 профессионального развития педагогов (2 раза в год) (акцент на эффективность и результативность урока, занятия</a:t>
            </a:r>
            <a:r>
              <a:rPr lang="ru-RU" sz="20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000" i="0" u="none" strike="noStrike" cap="none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мест для предъявления управленческого и педагогического </a:t>
            </a:r>
            <a:r>
              <a:rPr lang="ru-RU" sz="200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опыта</a:t>
            </a:r>
            <a:endParaRPr lang="ru-RU" sz="2800" i="0" u="none" strike="noStrike" cap="none" spc="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2800" b="0" i="0" u="none" strike="noStrike" cap="none" spc="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2800" b="0" i="0" u="none" strike="noStrike" cap="none" spc="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dirty="0"/>
          </a:p>
          <a:p>
            <a:pPr marL="0" indent="0">
              <a:buFont typeface="Arial"/>
              <a:buNone/>
              <a:defRPr/>
            </a:pPr>
            <a:endParaRPr dirty="0"/>
          </a:p>
        </p:txBody>
      </p:sp>
      <p:sp>
        <p:nvSpPr>
          <p:cNvPr id="1988571124" name="Содержимое 3"/>
          <p:cNvSpPr>
            <a:spLocks noGrp="1"/>
          </p:cNvSpPr>
          <p:nvPr>
            <p:ph sz="half" idx="4294967295"/>
          </p:nvPr>
        </p:nvSpPr>
        <p:spPr bwMode="auto">
          <a:xfrm>
            <a:off x="4176928" y="1124744"/>
            <a:ext cx="4967072" cy="504056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indent="0">
              <a:spcBef>
                <a:spcPts val="0"/>
              </a:spcBef>
              <a:buNone/>
              <a:defRPr/>
            </a:pPr>
            <a:r>
              <a:rPr lang="ru-RU" sz="1600" b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РЕЗУЛЬТАТЫ</a:t>
            </a:r>
            <a:r>
              <a:rPr lang="ru-RU" sz="1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pPr marL="342900" marR="0" indent="-3429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Представлены 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управленческие проекты по созданию развивающей образовательной среды в ОО на публичных слушаниях, совещаниях, на днях открытых дверей РПОС, педагогическом 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форуме</a:t>
            </a:r>
            <a:endParaRPr lang="ru-RU" sz="1600" b="0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marR="0" indent="-3429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Защита 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управленческого проекта при аттестации руководителей ОО  (70% 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endParaRPr lang="ru-RU" sz="1600" b="0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marR="0" indent="-3429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Педагоги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управленцы представляют образовательные практики в РАОП (2025 год 15 из заявленных 16, из них 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7 управленческих  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практик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endParaRPr lang="ru-RU" sz="1600" b="0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marR="0" indent="-3429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Межрайонный педагогический форум </a:t>
            </a:r>
            <a:r>
              <a:rPr lang="ru-RU" sz="160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«Образовательная </a:t>
            </a:r>
            <a:r>
              <a:rPr lang="ru-RU" sz="160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развивающая среда </a:t>
            </a:r>
            <a:r>
              <a:rPr lang="ru-RU" sz="160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Абанского района: становление и развитие управленческих и педагогических </a:t>
            </a:r>
            <a:r>
              <a:rPr lang="ru-RU" sz="160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практик»</a:t>
            </a:r>
            <a:endParaRPr lang="ru-RU" sz="1600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marR="0" indent="-3429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Зональная конференция «Инновационный опыт: основа системных изменений», 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окружное 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совещание</a:t>
            </a:r>
            <a:endParaRPr lang="ru-RU" sz="1600" b="0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marR="0" indent="-3429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Педагогический 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марафон (муниципальный уровень- 13 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практик, 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окружной и краевой уровень -по 3 практики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31931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35757" y="144889"/>
            <a:ext cx="8351044" cy="474236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 marL="0" lvl="0" indent="0">
              <a:lnSpc>
                <a:spcPct val="114999"/>
              </a:lnSpc>
              <a:buSzPts val="1000"/>
              <a:buNone/>
              <a:defRPr/>
            </a:pPr>
            <a:r>
              <a:rPr lang="ru-RU" sz="3200" b="1" i="0" u="none" strike="noStrike" cap="none" spc="0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Схема деятельности РПОС (пример)</a:t>
            </a:r>
            <a:endParaRPr sz="3200" dirty="0">
              <a:solidFill>
                <a:schemeClr val="accent1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784284387" name="Рисунок 78428438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11127" y="548680"/>
            <a:ext cx="8064896" cy="587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6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1322953" name="Заголовок 1"/>
          <p:cNvSpPr>
            <a:spLocks noGrp="1"/>
          </p:cNvSpPr>
          <p:nvPr>
            <p:ph type="title"/>
          </p:nvPr>
        </p:nvSpPr>
        <p:spPr bwMode="auto">
          <a:xfrm>
            <a:off x="237214" y="1"/>
            <a:ext cx="8675784" cy="1196751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just">
              <a:defRPr/>
            </a:pPr>
            <a:r>
              <a:rPr lang="ru-RU" sz="2400" dirty="0">
                <a:latin typeface="Times New Roman" pitchFamily="18" charset="0"/>
                <a:ea typeface="Times New Roman"/>
                <a:cs typeface="Times New Roman" pitchFamily="18" charset="0"/>
              </a:rPr>
              <a:t>Задача 2. Обеспечить освоение и применение педагогами и управленцами современных образовательных и управленческих технологий.</a:t>
            </a:r>
            <a:endParaRPr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529364920" name="Содержимое 2"/>
          <p:cNvSpPr>
            <a:spLocks noGrp="1"/>
          </p:cNvSpPr>
          <p:nvPr>
            <p:ph idx="1"/>
          </p:nvPr>
        </p:nvSpPr>
        <p:spPr bwMode="auto">
          <a:xfrm>
            <a:off x="179512" y="1412776"/>
            <a:ext cx="3744416" cy="511256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2500" lnSpcReduction="20000"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indent="0">
              <a:lnSpc>
                <a:spcPct val="98000"/>
              </a:lnSpc>
              <a:spcBef>
                <a:spcPts val="0"/>
              </a:spcBef>
              <a:buNone/>
              <a:defRPr/>
            </a:pPr>
            <a:r>
              <a:rPr lang="ru-RU" sz="2200" b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КЛЮЧЕВЫЕ МЕРОПРИЯТИЯ:</a:t>
            </a:r>
          </a:p>
          <a:p>
            <a:pPr>
              <a:lnSpc>
                <a:spcPct val="120000"/>
              </a:lnSpc>
              <a:defRPr/>
            </a:pPr>
            <a:r>
              <a:rPr lang="ru-RU" sz="20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Курсовая </a:t>
            </a:r>
            <a:r>
              <a:rPr lang="ru-RU" sz="2000" b="0" i="0" u="none" strike="noStrike" cap="none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подготовка по развитию личностного потенциала управленческих и педагогических </a:t>
            </a:r>
            <a:r>
              <a:rPr lang="ru-RU" sz="20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</a:t>
            </a:r>
            <a:endParaRPr lang="ru-RU" sz="20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000" i="0" u="none" strike="noStrike" cap="none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работы РПОС </a:t>
            </a:r>
            <a:r>
              <a:rPr lang="ru-RU" sz="2000" b="0" i="0" u="none" strike="noStrike" cap="none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(заседания, </a:t>
            </a:r>
            <a:r>
              <a:rPr lang="ru-RU" sz="2000" b="0" i="0" u="none" strike="noStrike" cap="none" spc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взаимопосещение</a:t>
            </a:r>
            <a:r>
              <a:rPr lang="ru-RU" sz="2000" b="0" i="0" u="none" strike="noStrike" cap="none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рефлексивно-аналитическое обсуждение применяемых технологий</a:t>
            </a:r>
            <a:r>
              <a:rPr lang="ru-RU" sz="20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000" b="0" i="0" u="none" strike="noStrike" cap="none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Семинары для управленческих команд по </a:t>
            </a:r>
            <a:r>
              <a:rPr lang="ru-RU" sz="2000" b="0" i="0" u="none" strike="noStrike" cap="none" spc="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командообразованию</a:t>
            </a:r>
            <a:r>
              <a:rPr lang="ru-RU" sz="20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000" b="0" i="0" u="none" strike="noStrike" cap="none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Мониторинг профессионального развития педагогов (2 раза в год) (акцент на эффективность и результативность урока, занятия</a:t>
            </a:r>
            <a:r>
              <a:rPr lang="ru-RU" sz="20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0" i="0" u="none" strike="noStrike" cap="none" spc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000" b="1" i="0" u="none" strike="noStrike" cap="none" spc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мест для предъявления управленческого и педагогического </a:t>
            </a:r>
            <a:r>
              <a:rPr lang="ru-RU" sz="2000" b="1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опыта</a:t>
            </a:r>
            <a:endParaRPr lang="ru-RU" sz="2800" b="1" i="0" u="none" strike="noStrike" cap="none" spc="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2800" b="0" i="0" u="none" strike="noStrike" cap="none" spc="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2800" b="0" i="0" u="none" strike="noStrike" cap="none" spc="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dirty="0"/>
          </a:p>
          <a:p>
            <a:pPr marL="0" indent="0">
              <a:buFont typeface="Arial"/>
              <a:buNone/>
              <a:defRPr/>
            </a:pPr>
            <a:endParaRPr dirty="0"/>
          </a:p>
        </p:txBody>
      </p:sp>
      <p:sp>
        <p:nvSpPr>
          <p:cNvPr id="1988571124" name="Содержимое 3"/>
          <p:cNvSpPr>
            <a:spLocks noGrp="1"/>
          </p:cNvSpPr>
          <p:nvPr>
            <p:ph sz="half" idx="4294967295"/>
          </p:nvPr>
        </p:nvSpPr>
        <p:spPr bwMode="auto">
          <a:xfrm>
            <a:off x="4176928" y="1124744"/>
            <a:ext cx="4967072" cy="504056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0" indent="0">
              <a:spcBef>
                <a:spcPts val="0"/>
              </a:spcBef>
              <a:buNone/>
              <a:defRPr/>
            </a:pPr>
            <a:r>
              <a:rPr lang="ru-RU" sz="1600" b="1" u="sng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РЕЗУЛЬТАТЫ</a:t>
            </a:r>
            <a:r>
              <a:rPr lang="ru-RU" sz="16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</a:p>
          <a:p>
            <a:pPr marL="342900" marR="0" indent="-3429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Представлены 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управленческие проекты по созданию развивающей образовательной среды в ОО на публичных слушаниях, совещаниях, на днях открытых дверей РПОС, педагогическом 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форуме</a:t>
            </a:r>
            <a:endParaRPr lang="ru-RU" sz="1600" b="0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marR="0" indent="-3429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Защита 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управленческого проекта при аттестации руководителей ОО  (70% 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endParaRPr lang="ru-RU" sz="1600" b="0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marR="0" indent="-3429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Педагоги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управленцы представляют образовательные практики в РАОП (2025 год 15 из заявленных 16, из них 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7 управленческих  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практик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endParaRPr lang="ru-RU" sz="1600" b="0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marR="0" indent="-3429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b="1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Межрайонный педагогический форум </a:t>
            </a:r>
            <a:r>
              <a:rPr lang="ru-RU" sz="1600" b="1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«Образовательная </a:t>
            </a:r>
            <a:r>
              <a:rPr lang="ru-RU" sz="1600" b="1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развивающая среда </a:t>
            </a:r>
            <a:r>
              <a:rPr lang="ru-RU" sz="1600" b="1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Абанского района: становление и развитие управленческих и педагогических </a:t>
            </a:r>
            <a:r>
              <a:rPr lang="ru-RU" sz="1600" b="1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практик»</a:t>
            </a:r>
            <a:endParaRPr lang="ru-RU" sz="1600" b="1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marR="0" indent="-3429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Зональная конференция «Инновационный опыт: основа системных изменений», 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окружное 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совещание</a:t>
            </a:r>
            <a:endParaRPr lang="ru-RU" sz="1600" b="0" i="0" u="none" strike="noStrike" cap="none" spc="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marR="0" indent="-3429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Педагогический 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марафон (муниципальный уровень- 13 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практик, </a:t>
            </a:r>
            <a:r>
              <a:rPr lang="ru-RU" sz="1600" b="0" i="0" u="none" strike="noStrike" cap="none" spc="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окружной и краевой уровень -по 3 практики</a:t>
            </a:r>
            <a:r>
              <a:rPr lang="ru-RU" sz="1600" b="0" i="0" u="none" strike="noStrike" cap="none" spc="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01428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792088"/>
          </a:xfrm>
        </p:spPr>
        <p:txBody>
          <a:bodyPr/>
          <a:lstStyle/>
          <a:p>
            <a:r>
              <a:rPr lang="ru-RU" sz="29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Количество практик в разрезе номинаций Форума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2050653"/>
              </p:ext>
            </p:extLst>
          </p:nvPr>
        </p:nvGraphicFramePr>
        <p:xfrm>
          <a:off x="395536" y="908720"/>
          <a:ext cx="8496944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9713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562074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Формат представления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практики (%)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1511442"/>
              </p:ext>
            </p:extLst>
          </p:nvPr>
        </p:nvGraphicFramePr>
        <p:xfrm>
          <a:off x="251520" y="1052736"/>
          <a:ext cx="8712968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3842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Arial"/>
      <a:cs typeface="Arial"/>
    </a:majorFont>
    <a:minorFont>
      <a:latin typeface="Calibri"/>
      <a:ea typeface="Arial"/>
      <a:cs typeface="Arial"/>
    </a:minorFont>
  </a:fontScheme>
  <a:fmtScheme name="Стандартная">
    <a:fillStyleLst>
      <a:solidFill>
        <a:schemeClr val="phClr"/>
      </a:solidFill>
      <a:gradFill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</a:effectStyleLst>
    <a:bgFillStyleLst>
      <a:solidFill>
        <a:schemeClr val="phClr"/>
      </a:solidFill>
      <a:gradFill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/>
      </a:gradFill>
      <a:gradFill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3523</TotalTime>
  <Words>1662</Words>
  <Application>Microsoft Office PowerPoint</Application>
  <PresentationFormat>Экран (4:3)</PresentationFormat>
  <Paragraphs>297</Paragraphs>
  <Slides>24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Результаты реализации муниципального проекта «Единое образовательное пространство муниципалитета на основе развития кадрового потенциала и эффективном взаимодействии с родителями»</vt:lpstr>
      <vt:lpstr>Цель: создание на основе сетевого взаимодействия образовательных организаций Абанского района устойчивой развивающей образовательной среды, влияющей на профессиональное развитие педагогов и повышение образовательных результатов.</vt:lpstr>
      <vt:lpstr>Задача 1. Внедрить новую муниципальную модель методического сопровождения на основе каскадной передачи знаний и сетевого взаимодействия.</vt:lpstr>
      <vt:lpstr>Схема муниципальной модели  </vt:lpstr>
      <vt:lpstr>Задача 2. Обеспечить освоение и применение педагогами и управленцами современных образовательных и управленческих технологий.</vt:lpstr>
      <vt:lpstr>Схема деятельности РПОС (пример)</vt:lpstr>
      <vt:lpstr>Задача 2. Обеспечить освоение и применение педагогами и управленцами современных образовательных и управленческих технологий.</vt:lpstr>
      <vt:lpstr>Количество практик в разрезе номинаций Форума</vt:lpstr>
      <vt:lpstr>Формат представления практики (%)</vt:lpstr>
      <vt:lpstr>Какой ресурс программы по развитию личностного потенциала вы использовали? Или какой ресурс в области цифровых технологий использовали?</vt:lpstr>
      <vt:lpstr>Задача 3. Создать эффективную систему управления, основанную на сотрудничестве, ориентированную на результат и рефлексию.</vt:lpstr>
      <vt:lpstr>Количество практик, представленных образовательными организациями: 55, из них управленческих – 8 </vt:lpstr>
      <vt:lpstr>Задача 4. Обеспечить достижение измеримо положительной динамики образовательных результатов.</vt:lpstr>
      <vt:lpstr>Показатели мониторинга образовательных результатов</vt:lpstr>
      <vt:lpstr>Результаты  освоения программы «Социально-эмоциональное развитие дошкольников» (на примере старшей группы), 2024-2025</vt:lpstr>
      <vt:lpstr>Результаты ВПР. Русский язык</vt:lpstr>
      <vt:lpstr>Результаты ВПР. Математика</vt:lpstr>
      <vt:lpstr>Результаты ВПР. Биология</vt:lpstr>
      <vt:lpstr> Реализация ИОМов высокомотивированных школьников </vt:lpstr>
      <vt:lpstr>Доля учеников, представивших свои работы по проектно-исследовательской деятельности на уровне школы, муниципалитета. Ученик считается один раз. </vt:lpstr>
      <vt:lpstr>Управление рисками в новой модели</vt:lpstr>
      <vt:lpstr>Что мы создаем в итоге?</vt:lpstr>
      <vt:lpstr>Личностный рост педагогов, рост предметной компетентности и образовательных результатов обучающихся</vt:lpstr>
      <vt:lpstr>Позитива и плодотворной работы всем!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«Развивающая среда образовательных организаций как составляющая единого образовательного пространства  Абанского района»</dc:title>
  <dc:creator>User</dc:creator>
  <cp:lastModifiedBy>User</cp:lastModifiedBy>
  <cp:revision>352</cp:revision>
  <cp:lastPrinted>2026-04-07T01:27:47Z</cp:lastPrinted>
  <dcterms:created xsi:type="dcterms:W3CDTF">2023-08-22T03:23:15Z</dcterms:created>
  <dcterms:modified xsi:type="dcterms:W3CDTF">2026-04-07T01:52:24Z</dcterms:modified>
</cp:coreProperties>
</file>