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2" r:id="rId3"/>
    <p:sldId id="296" r:id="rId4"/>
    <p:sldId id="282" r:id="rId5"/>
    <p:sldId id="279" r:id="rId6"/>
    <p:sldId id="286" r:id="rId7"/>
    <p:sldId id="297" r:id="rId8"/>
    <p:sldId id="291" r:id="rId9"/>
    <p:sldId id="298" r:id="rId10"/>
    <p:sldId id="292" r:id="rId11"/>
    <p:sldId id="299" r:id="rId12"/>
    <p:sldId id="300" r:id="rId13"/>
    <p:sldId id="301" r:id="rId14"/>
    <p:sldId id="302" r:id="rId15"/>
    <p:sldId id="30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0A0E"/>
    <a:srgbClr val="FFFFCC"/>
    <a:srgbClr val="FFFFFF"/>
    <a:srgbClr val="FFCCFF"/>
    <a:srgbClr val="44BC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460" autoAdjust="0"/>
  </p:normalViewPr>
  <p:slideViewPr>
    <p:cSldViewPr>
      <p:cViewPr>
        <p:scale>
          <a:sx n="70" d="100"/>
          <a:sy n="70" d="100"/>
        </p:scale>
        <p:origin x="-2730" y="-4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65824489524947"/>
          <c:y val="3.5499701422064218E-2"/>
          <c:w val="0.84705783329065543"/>
          <c:h val="0.674534426730363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Лист1!$C$1</c:f>
              <c:strCache>
                <c:ptCount val="1"/>
                <c:pt idx="0">
                  <c:v>2023-2024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Лист1!$B$2:$B$24</c:f>
              <c:strCache>
                <c:ptCount val="23"/>
                <c:pt idx="0">
                  <c:v>МКОУ Абанская ООШ №1</c:v>
                </c:pt>
                <c:pt idx="1">
                  <c:v>Абанская СОШ №3</c:v>
                </c:pt>
                <c:pt idx="2">
                  <c:v>Абанская СОШ №4</c:v>
                </c:pt>
                <c:pt idx="3">
                  <c:v>МКОУ Апаноключинская ООШ</c:v>
                </c:pt>
                <c:pt idx="4">
                  <c:v>МКОУ Березовская СОШ</c:v>
                </c:pt>
                <c:pt idx="5">
                  <c:v>МКОУ Вознесенская ООШ</c:v>
                </c:pt>
                <c:pt idx="6">
                  <c:v>МКОУ Долгомостовская СОШ </c:v>
                </c:pt>
                <c:pt idx="7">
                  <c:v>МКОУ Залипьевская ООШ</c:v>
                </c:pt>
                <c:pt idx="8">
                  <c:v>МКОУ Никольская СОШ</c:v>
                </c:pt>
                <c:pt idx="9">
                  <c:v>МКОУ Новоуспенская СОШ</c:v>
                </c:pt>
                <c:pt idx="10">
                  <c:v>МКОУ Покатеевская СОШ</c:v>
                </c:pt>
                <c:pt idx="11">
                  <c:v>МКОУ Почетская СОШ</c:v>
                </c:pt>
                <c:pt idx="12">
                  <c:v>МКОУ Самойловская СОШ</c:v>
                </c:pt>
                <c:pt idx="13">
                  <c:v>МКОУ Устьянская СОШ</c:v>
                </c:pt>
                <c:pt idx="14">
                  <c:v>МКОУ Хандальская СОШ</c:v>
                </c:pt>
                <c:pt idx="15">
                  <c:v>Чигашетская ООШ</c:v>
                </c:pt>
                <c:pt idx="16">
                  <c:v>МКДОУ Абанский д/с №1 "Росинка"</c:v>
                </c:pt>
                <c:pt idx="17">
                  <c:v>МКДОУ Абанский д/с № 4 "Умка"</c:v>
                </c:pt>
                <c:pt idx="18">
                  <c:v>МКДОУ Абанский д/с № 5 "Теремок"</c:v>
                </c:pt>
                <c:pt idx="19">
                  <c:v>МКДОУ Абанский д/с №3 "Светлячок"</c:v>
                </c:pt>
                <c:pt idx="20">
                  <c:v>МКДОУ Долгомостовский д/с</c:v>
                </c:pt>
                <c:pt idx="21">
                  <c:v>МБОУ ДО Абанский ЦДОиПО</c:v>
                </c:pt>
                <c:pt idx="22">
                  <c:v>МБОУ ЦДОиВ</c:v>
                </c:pt>
              </c:strCache>
            </c:strRef>
          </c:cat>
          <c:val>
            <c:numRef>
              <c:f>Лист1!$C$2:$C$24</c:f>
              <c:numCache>
                <c:formatCode>General</c:formatCode>
                <c:ptCount val="23"/>
                <c:pt idx="0">
                  <c:v>4</c:v>
                </c:pt>
                <c:pt idx="1">
                  <c:v>8</c:v>
                </c:pt>
                <c:pt idx="2">
                  <c:v>4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4</c:v>
                </c:pt>
                <c:pt idx="7">
                  <c:v>1</c:v>
                </c:pt>
                <c:pt idx="8">
                  <c:v>2</c:v>
                </c:pt>
                <c:pt idx="9">
                  <c:v>1</c:v>
                </c:pt>
                <c:pt idx="10">
                  <c:v>2</c:v>
                </c:pt>
                <c:pt idx="11">
                  <c:v>1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Лист1!$D$1</c:f>
              <c:strCache>
                <c:ptCount val="1"/>
                <c:pt idx="0">
                  <c:v>2024-2025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Лист1!$B$2:$B$24</c:f>
              <c:strCache>
                <c:ptCount val="23"/>
                <c:pt idx="0">
                  <c:v>МКОУ Абанская ООШ №1</c:v>
                </c:pt>
                <c:pt idx="1">
                  <c:v>Абанская СОШ №3</c:v>
                </c:pt>
                <c:pt idx="2">
                  <c:v>Абанская СОШ №4</c:v>
                </c:pt>
                <c:pt idx="3">
                  <c:v>МКОУ Апаноключинская ООШ</c:v>
                </c:pt>
                <c:pt idx="4">
                  <c:v>МКОУ Березовская СОШ</c:v>
                </c:pt>
                <c:pt idx="5">
                  <c:v>МКОУ Вознесенская ООШ</c:v>
                </c:pt>
                <c:pt idx="6">
                  <c:v>МКОУ Долгомостовская СОШ </c:v>
                </c:pt>
                <c:pt idx="7">
                  <c:v>МКОУ Залипьевская ООШ</c:v>
                </c:pt>
                <c:pt idx="8">
                  <c:v>МКОУ Никольская СОШ</c:v>
                </c:pt>
                <c:pt idx="9">
                  <c:v>МКОУ Новоуспенская СОШ</c:v>
                </c:pt>
                <c:pt idx="10">
                  <c:v>МКОУ Покатеевская СОШ</c:v>
                </c:pt>
                <c:pt idx="11">
                  <c:v>МКОУ Почетская СОШ</c:v>
                </c:pt>
                <c:pt idx="12">
                  <c:v>МКОУ Самойловская СОШ</c:v>
                </c:pt>
                <c:pt idx="13">
                  <c:v>МКОУ Устьянская СОШ</c:v>
                </c:pt>
                <c:pt idx="14">
                  <c:v>МКОУ Хандальская СОШ</c:v>
                </c:pt>
                <c:pt idx="15">
                  <c:v>Чигашетская ООШ</c:v>
                </c:pt>
                <c:pt idx="16">
                  <c:v>МКДОУ Абанский д/с №1 "Росинка"</c:v>
                </c:pt>
                <c:pt idx="17">
                  <c:v>МКДОУ Абанский д/с № 4 "Умка"</c:v>
                </c:pt>
                <c:pt idx="18">
                  <c:v>МКДОУ Абанский д/с № 5 "Теремок"</c:v>
                </c:pt>
                <c:pt idx="19">
                  <c:v>МКДОУ Абанский д/с №3 "Светлячок"</c:v>
                </c:pt>
                <c:pt idx="20">
                  <c:v>МКДОУ Долгомостовский д/с</c:v>
                </c:pt>
                <c:pt idx="21">
                  <c:v>МБОУ ДО Абанский ЦДОиПО</c:v>
                </c:pt>
                <c:pt idx="22">
                  <c:v>МБОУ ЦДОиВ</c:v>
                </c:pt>
              </c:strCache>
            </c:strRef>
          </c:cat>
          <c:val>
            <c:numRef>
              <c:f>Лист1!$D$2:$D$24</c:f>
              <c:numCache>
                <c:formatCode>General</c:formatCode>
                <c:ptCount val="23"/>
                <c:pt idx="0">
                  <c:v>4</c:v>
                </c:pt>
                <c:pt idx="1">
                  <c:v>7</c:v>
                </c:pt>
                <c:pt idx="2">
                  <c:v>8</c:v>
                </c:pt>
                <c:pt idx="3">
                  <c:v>1</c:v>
                </c:pt>
                <c:pt idx="4">
                  <c:v>2</c:v>
                </c:pt>
                <c:pt idx="5">
                  <c:v>1</c:v>
                </c:pt>
                <c:pt idx="6">
                  <c:v>4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5</c:v>
                </c:pt>
                <c:pt idx="11">
                  <c:v>4</c:v>
                </c:pt>
                <c:pt idx="12">
                  <c:v>3</c:v>
                </c:pt>
                <c:pt idx="13">
                  <c:v>0</c:v>
                </c:pt>
                <c:pt idx="14">
                  <c:v>1</c:v>
                </c:pt>
                <c:pt idx="15">
                  <c:v>3</c:v>
                </c:pt>
                <c:pt idx="16">
                  <c:v>1</c:v>
                </c:pt>
                <c:pt idx="17">
                  <c:v>2</c:v>
                </c:pt>
                <c:pt idx="18">
                  <c:v>2</c:v>
                </c:pt>
                <c:pt idx="19">
                  <c:v>1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97830656"/>
        <c:axId val="297840640"/>
      </c:barChart>
      <c:catAx>
        <c:axId val="2978306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297840640"/>
        <c:crosses val="autoZero"/>
        <c:auto val="1"/>
        <c:lblAlgn val="ctr"/>
        <c:lblOffset val="100"/>
        <c:noMultiLvlLbl val="0"/>
      </c:catAx>
      <c:valAx>
        <c:axId val="2978406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978306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583743515330861"/>
          <c:y val="1.3725384679480061E-2"/>
          <c:w val="0.16834580052493439"/>
          <c:h val="0.16743438320209975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'свод-номин.'!$A$2:$A$5</c:f>
              <c:strCache>
                <c:ptCount val="4"/>
                <c:pt idx="0">
                  <c:v>Культура 
организации</c:v>
                </c:pt>
                <c:pt idx="1">
                  <c:v>Личностное 
и профессиональное
 развитие педагогов</c:v>
                </c:pt>
                <c:pt idx="2">
                  <c:v>Пространственно
-предметная среда ОО</c:v>
                </c:pt>
                <c:pt idx="3">
                  <c:v>Содержание и организация 
образовательной деятельности</c:v>
                </c:pt>
              </c:strCache>
            </c:strRef>
          </c:cat>
          <c:val>
            <c:numRef>
              <c:f>'свод-номин.'!$B$2:$B$5</c:f>
              <c:numCache>
                <c:formatCode>General</c:formatCode>
                <c:ptCount val="4"/>
                <c:pt idx="0">
                  <c:v>7</c:v>
                </c:pt>
                <c:pt idx="1">
                  <c:v>6</c:v>
                </c:pt>
                <c:pt idx="2">
                  <c:v>4</c:v>
                </c:pt>
                <c:pt idx="3">
                  <c:v>27</c:v>
                </c:pt>
              </c:numCache>
            </c:numRef>
          </c:val>
        </c:ser>
        <c:ser>
          <c:idx val="1"/>
          <c:order val="1"/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'свод-номин.'!$A$2:$A$5</c:f>
              <c:strCache>
                <c:ptCount val="4"/>
                <c:pt idx="0">
                  <c:v>Культура 
организации</c:v>
                </c:pt>
                <c:pt idx="1">
                  <c:v>Личностное 
и профессиональное
 развитие педагогов</c:v>
                </c:pt>
                <c:pt idx="2">
                  <c:v>Пространственно
-предметная среда ОО</c:v>
                </c:pt>
                <c:pt idx="3">
                  <c:v>Содержание и организация 
образовательной деятельности</c:v>
                </c:pt>
              </c:strCache>
            </c:strRef>
          </c:cat>
          <c:val>
            <c:numRef>
              <c:f>'свод-номин.'!$C$2:$C$5</c:f>
              <c:numCache>
                <c:formatCode>General</c:formatCode>
                <c:ptCount val="4"/>
                <c:pt idx="0">
                  <c:v>4</c:v>
                </c:pt>
                <c:pt idx="1">
                  <c:v>7</c:v>
                </c:pt>
                <c:pt idx="2">
                  <c:v>3</c:v>
                </c:pt>
                <c:pt idx="3">
                  <c:v>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0545920"/>
        <c:axId val="300547456"/>
      </c:barChart>
      <c:catAx>
        <c:axId val="3005459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vert="horz"/>
          <a:lstStyle/>
          <a:p>
            <a:pPr>
              <a:defRPr sz="14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00547456"/>
        <c:crosses val="autoZero"/>
        <c:auto val="1"/>
        <c:lblAlgn val="ctr"/>
        <c:lblOffset val="100"/>
        <c:noMultiLvlLbl val="0"/>
      </c:catAx>
      <c:valAx>
        <c:axId val="3005474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005459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Лист2!$A$7:$A$11</c:f>
              <c:strCache>
                <c:ptCount val="5"/>
                <c:pt idx="0">
                  <c:v>Выступление-презентация о практике РЛП </c:v>
                </c:pt>
                <c:pt idx="1">
                  <c:v>Урок/занятие</c:v>
                </c:pt>
                <c:pt idx="2">
                  <c:v>Мастер-класс </c:v>
                </c:pt>
                <c:pt idx="3">
                  <c:v>Выступление-фоторепортаж о реализованной практике РЛП </c:v>
                </c:pt>
                <c:pt idx="4">
                  <c:v>Выступление-детский взгляд на практику РЛП </c:v>
                </c:pt>
              </c:strCache>
            </c:strRef>
          </c:cat>
          <c:val>
            <c:numRef>
              <c:f>Лист2!$B$7:$B$11</c:f>
              <c:numCache>
                <c:formatCode>General</c:formatCode>
                <c:ptCount val="5"/>
                <c:pt idx="0">
                  <c:v>45.3</c:v>
                </c:pt>
                <c:pt idx="1">
                  <c:v>22.6</c:v>
                </c:pt>
                <c:pt idx="2">
                  <c:v>20.8</c:v>
                </c:pt>
                <c:pt idx="3">
                  <c:v>9.4</c:v>
                </c:pt>
                <c:pt idx="4">
                  <c:v>1.9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0856064"/>
        <c:axId val="300841984"/>
      </c:barChart>
      <c:valAx>
        <c:axId val="30084198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00856064"/>
        <c:crosses val="autoZero"/>
        <c:crossBetween val="between"/>
      </c:valAx>
      <c:catAx>
        <c:axId val="30085606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300841984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550024-FF2A-4B44-B871-738DA408EA04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DCA908-3E23-4E2E-839D-92E801AF7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5679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err="1" smtClean="0"/>
              <a:t>Преедставлю</a:t>
            </a:r>
            <a:r>
              <a:rPr lang="ru-RU" dirty="0" smtClean="0"/>
              <a:t> лишь некоторые результаты реализации </a:t>
            </a:r>
            <a:r>
              <a:rPr lang="ru-RU" dirty="0" err="1" smtClean="0"/>
              <a:t>мп</a:t>
            </a:r>
            <a:r>
              <a:rPr lang="ru-RU" dirty="0" smtClean="0"/>
              <a:t> по построению</a:t>
            </a:r>
            <a:r>
              <a:rPr lang="ru-RU" baseline="0" dirty="0" smtClean="0"/>
              <a:t> единой образовательной среды. Проект реализуется уже 2 год. Следующий будет/должен быть совсем звездным, так как уже проект подходит к своему завершению и надо описывать и описывать результаты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DCA908-3E23-4E2E-839D-92E801AF793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5863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Наш проект- это одна большая практика, которая обеспечивает</a:t>
            </a:r>
            <a:r>
              <a:rPr lang="ru-RU" baseline="0" dirty="0" smtClean="0"/>
              <a:t> изменения на уровне всего района.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DCA908-3E23-4E2E-839D-92E801AF793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9245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</a:t>
            </a:r>
            <a:r>
              <a:rPr lang="ru-RU" baseline="0" dirty="0" smtClean="0"/>
              <a:t> прежнему в проекте удерживается два направления работа с педагогами и работа с родителями. Однако состав </a:t>
            </a:r>
            <a:r>
              <a:rPr lang="ru-RU" baseline="0" dirty="0" err="1" smtClean="0"/>
              <a:t>РПОСов</a:t>
            </a:r>
            <a:r>
              <a:rPr lang="ru-RU" baseline="0" dirty="0" smtClean="0"/>
              <a:t> претерпел изменения в как отклик к требованиям и направлениям образовательной политики. В каждом РПОС в этом учебном году поменялся координатор. В целях своего личностного </a:t>
            </a:r>
            <a:r>
              <a:rPr lang="ru-RU" baseline="0" dirty="0" err="1" smtClean="0"/>
              <a:t>рроста</a:t>
            </a:r>
            <a:r>
              <a:rPr lang="ru-RU" baseline="0" dirty="0" smtClean="0"/>
              <a:t>. Ну и сама структура сообществ изменилась. В направлении работы с педагогами появился в течение года РПОС, связанный с профориентацией на педагогическую деятельность. Свои </a:t>
            </a:r>
            <a:r>
              <a:rPr lang="ru-RU" baseline="0" dirty="0" err="1" smtClean="0"/>
              <a:t>профпробы</a:t>
            </a:r>
            <a:r>
              <a:rPr lang="ru-RU" baseline="0" dirty="0" smtClean="0"/>
              <a:t> в этом году и в частности сегодня проводят ученицы </a:t>
            </a:r>
            <a:r>
              <a:rPr lang="ru-RU" baseline="0" dirty="0" err="1" smtClean="0"/>
              <a:t>Долгомостовской</a:t>
            </a:r>
            <a:r>
              <a:rPr lang="ru-RU" baseline="0" dirty="0" smtClean="0"/>
              <a:t>, </a:t>
            </a:r>
            <a:r>
              <a:rPr lang="ru-RU" baseline="0" dirty="0" err="1" smtClean="0"/>
              <a:t>Абанской</a:t>
            </a:r>
            <a:r>
              <a:rPr lang="ru-RU" baseline="0" dirty="0" smtClean="0"/>
              <a:t> №4, </a:t>
            </a:r>
            <a:r>
              <a:rPr lang="ru-RU" baseline="0" dirty="0" err="1" smtClean="0"/>
              <a:t>Почетской</a:t>
            </a:r>
            <a:r>
              <a:rPr lang="ru-RU" baseline="0" dirty="0" smtClean="0"/>
              <a:t> школ. Большой им респект за смелость и решительность. В направлении работы с родителями наоборот произошло укрупнение: театральные ступеньки влились со своим ресурсом в ССС.  Каждая образовательная организация в районе входит хотя бы в один РПОС и в рамках каскадной модели методического сопровождения организует деятельность в направлении работы  своего РПОС.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DCA908-3E23-4E2E-839D-92E801AF793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88509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 smtClean="0">
                <a:latin typeface="Times New Roman"/>
                <a:ea typeface="Times New Roman"/>
              </a:rPr>
              <a:t>В основе:  методология </a:t>
            </a:r>
            <a:r>
              <a:rPr lang="ru-RU" sz="1200" b="1" dirty="0" smtClean="0">
                <a:latin typeface="Times New Roman"/>
                <a:ea typeface="Times New Roman"/>
              </a:rPr>
              <a:t>программы по развитию личностного потенциала </a:t>
            </a:r>
            <a:r>
              <a:rPr lang="ru-RU" sz="1200" dirty="0" smtClean="0">
                <a:latin typeface="Times New Roman"/>
                <a:ea typeface="Times New Roman"/>
              </a:rPr>
              <a:t>федерального проекта </a:t>
            </a:r>
            <a:r>
              <a:rPr lang="ru-RU" sz="1200" b="1" dirty="0" smtClean="0">
                <a:latin typeface="Times New Roman"/>
                <a:ea typeface="Times New Roman"/>
              </a:rPr>
              <a:t>«Вклад в будущее»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DCA908-3E23-4E2E-839D-92E801AF793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60217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Дни открытых дверей являются по прежнему</a:t>
            </a:r>
            <a:r>
              <a:rPr lang="ru-RU" baseline="0" dirty="0" smtClean="0"/>
              <a:t> основной формой предъявления наработанного опыта профессиональному </a:t>
            </a:r>
            <a:r>
              <a:rPr lang="ru-RU" baseline="0" dirty="0" err="1" smtClean="0"/>
              <a:t>сообщетсву</a:t>
            </a:r>
            <a:r>
              <a:rPr lang="ru-RU" baseline="0" dirty="0" smtClean="0"/>
              <a:t> </a:t>
            </a:r>
            <a:r>
              <a:rPr lang="ru-RU" baseline="0" dirty="0" err="1" smtClean="0"/>
              <a:t>Апбанского</a:t>
            </a:r>
            <a:r>
              <a:rPr lang="ru-RU" baseline="0" dirty="0" smtClean="0"/>
              <a:t> района. Предъявляется и раскрывается уникальность, развитие педагогов каждого РПОС. </a:t>
            </a:r>
            <a:r>
              <a:rPr lang="ru-RU" dirty="0" smtClean="0">
                <a:solidFill>
                  <a:prstClr val="black"/>
                </a:solidFill>
              </a:rPr>
              <a:t>100% образовательных организаций включены в предъявление опыта в рамках программы Дня. То, что было показано в рамках дней открытых дверей действительно является практикой, а не пробой пера. Заметно меняется предметно-</a:t>
            </a:r>
            <a:r>
              <a:rPr lang="ru-RU" dirty="0" err="1" smtClean="0">
                <a:solidFill>
                  <a:prstClr val="black"/>
                </a:solidFill>
              </a:rPr>
              <a:t>пространсвенная</a:t>
            </a:r>
            <a:r>
              <a:rPr lang="ru-RU" dirty="0" smtClean="0">
                <a:solidFill>
                  <a:prstClr val="black"/>
                </a:solidFill>
              </a:rPr>
              <a:t> среда, отношения детей, педагогов</a:t>
            </a: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DCA908-3E23-4E2E-839D-92E801AF7931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15639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Представление практик на зональном, краевом уровне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DCA908-3E23-4E2E-839D-92E801AF7931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09827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Представление практик на зональном, краевом уровне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DCA908-3E23-4E2E-839D-92E801AF7931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09827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Проект направлен в большей степени на </a:t>
            </a:r>
            <a:r>
              <a:rPr lang="ru-RU" dirty="0" smtClean="0"/>
              <a:t>технологичность образовательного процесса</a:t>
            </a:r>
            <a:r>
              <a:rPr lang="ru-RU" baseline="0" dirty="0" smtClean="0"/>
              <a:t>. </a:t>
            </a:r>
            <a:r>
              <a:rPr lang="ru-RU" baseline="0" dirty="0" smtClean="0"/>
              <a:t>А как же предметные результаты?</a:t>
            </a:r>
            <a:r>
              <a:rPr lang="ru-RU" dirty="0" smtClean="0"/>
              <a:t> Важно увидеть, влияет ли реализация проекта на образовательные результаты учеников! Надеемся, что на сегодняшнем мероприятии</a:t>
            </a:r>
            <a:r>
              <a:rPr lang="ru-RU" baseline="0" dirty="0" smtClean="0"/>
              <a:t> результативность практик будет представлена </a:t>
            </a:r>
            <a:r>
              <a:rPr lang="ru-RU" baseline="0" dirty="0" smtClean="0"/>
              <a:t>не только с позиций технологичности образовательного процесса, но с позиций роста образовательных результатов. Понятно, что в большей мере мы этот результат увидим через внешние процедуры в конце учебного года, но… Вопрос про предметность остается актуальным и для следующего года.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DCA908-3E23-4E2E-839D-92E801AF7931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95365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DCA908-3E23-4E2E-839D-92E801AF7931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125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8807" y="2021316"/>
            <a:ext cx="7772400" cy="3051770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Промежуточные результаты реализации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муниципального проекта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«Единое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образовательное пространство муниципалитета на основе развития кадрового потенциала и эффективном взаимодействии с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родителями</a:t>
            </a:r>
            <a:r>
              <a:rPr lang="ru-RU" sz="2800" i="1" dirty="0" smtClean="0"/>
              <a:t>»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1448781"/>
            <a:ext cx="6400800" cy="504056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Педагогический форум 2025г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554615" y="5049524"/>
            <a:ext cx="6400800" cy="936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С.А. </a:t>
            </a:r>
            <a:r>
              <a:rPr lang="ru-RU" sz="22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Килина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r"/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Руководитель МКУ «ИМС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endPara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3419872" y="5988719"/>
            <a:ext cx="2370271" cy="632793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п. Абан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12.03.2025г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9D9A2D1C-6957-5615-51A8-27AE5333885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7028" y="-30525"/>
            <a:ext cx="969547" cy="173133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4172224" y="202051"/>
            <a:ext cx="865566" cy="1076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643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25803" y="0"/>
            <a:ext cx="5987008" cy="54868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Результаты 2024-2025 года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836712"/>
            <a:ext cx="8712968" cy="5649491"/>
          </a:xfrm>
        </p:spPr>
        <p:txBody>
          <a:bodyPr>
            <a:normAutofit fontScale="92500" lnSpcReduction="10000"/>
          </a:bodyPr>
          <a:lstStyle/>
          <a:p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Муниципальный этап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35 практик (из них заявлено на окружной этап- 13 практик)</a:t>
            </a:r>
          </a:p>
          <a:p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Окружной этап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отобрано 5 практик (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Покатеевская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СОШ,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Абанская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СОШ№4,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Почетская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СОШ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Региональный этап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(в рамках конференции «Современная дидактика»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Площадка «Дидактические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средства «третьего учителя» – развивающей среды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ОО»-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Покатеевская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СОШ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Площадка «Матрица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индивидуального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выбора ….»- ученицы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педкласса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Долгомостовская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СОШ,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Результативные практики сопровождения школьных команд по внедрению технологии смешанного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обучения-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Абанская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СОШ№4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6758" r="31665" b="25892"/>
          <a:stretch/>
        </p:blipFill>
        <p:spPr bwMode="auto">
          <a:xfrm>
            <a:off x="395536" y="111454"/>
            <a:ext cx="2265528" cy="749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3313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8964488" cy="54868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Результаты 2024-2025 года. РАОП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836712"/>
            <a:ext cx="8712968" cy="564949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Муниципальный этап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описано и загружено для экспертизы 22 практики </a:t>
            </a:r>
          </a:p>
          <a:p>
            <a:pPr marL="0" indent="0">
              <a:spcBef>
                <a:spcPts val="0"/>
              </a:spcBef>
              <a:buNone/>
            </a:pPr>
            <a:endParaRPr lang="ru-RU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МКОУ </a:t>
            </a:r>
            <a:r>
              <a:rPr lang="ru-RU" sz="1900" b="1" dirty="0" err="1">
                <a:latin typeface="Times New Roman" pitchFamily="18" charset="0"/>
                <a:cs typeface="Times New Roman" pitchFamily="18" charset="0"/>
              </a:rPr>
              <a:t>Абанская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 ООШ №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1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pPr marL="96838" indent="188913">
              <a:spcBef>
                <a:spcPts val="0"/>
              </a:spcBef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«Организация системной деятельности педагогов и родителей по использованию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кинезиологических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упражнений в работе с детьми ограниченными возможностями здоровья»</a:t>
            </a:r>
          </a:p>
          <a:p>
            <a:pPr marL="96838" indent="188913">
              <a:spcBef>
                <a:spcPts val="0"/>
              </a:spcBef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«Профессиональное обучающееся сообщество как средство развития профессиональных компетенций педагогов по использованию подходов технологии «4К»»</a:t>
            </a:r>
          </a:p>
          <a:p>
            <a:pPr marL="96838" indent="188913">
              <a:spcBef>
                <a:spcPts val="0"/>
              </a:spcBef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«Реализация программы по сопровождению семьи, воспитывающей подростков с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девиантным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поведением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96838" indent="188913">
              <a:spcBef>
                <a:spcPts val="0"/>
              </a:spcBef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Палаточный театральный лагерь «Молодёжка» как способ развития театральной деятельности и коммуникативных навыков обучающихся.</a:t>
            </a:r>
          </a:p>
          <a:p>
            <a:pPr marL="0" indent="0">
              <a:spcBef>
                <a:spcPts val="0"/>
              </a:spcBef>
              <a:buNone/>
            </a:pPr>
            <a:endParaRPr lang="ru-RU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МКОУ </a:t>
            </a:r>
            <a:r>
              <a:rPr lang="ru-RU" sz="1900" b="1" dirty="0" err="1">
                <a:latin typeface="Times New Roman" pitchFamily="18" charset="0"/>
                <a:cs typeface="Times New Roman" pitchFamily="18" charset="0"/>
              </a:rPr>
              <a:t>Покатеевская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 СОШ</a:t>
            </a:r>
          </a:p>
          <a:p>
            <a:pPr marL="96838" indent="107950">
              <a:spcBef>
                <a:spcPts val="0"/>
              </a:spcBef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Мастерская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4К как элемент методической службы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школы</a:t>
            </a:r>
          </a:p>
          <a:p>
            <a:pPr marL="96838" indent="107950">
              <a:spcBef>
                <a:spcPts val="0"/>
              </a:spcBef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Подготовка к ОГЭ через решение практико-ориентированных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задач</a:t>
            </a:r>
          </a:p>
          <a:p>
            <a:pPr marL="0" indent="0">
              <a:spcBef>
                <a:spcPts val="0"/>
              </a:spcBef>
              <a:buNone/>
            </a:pPr>
            <a:endParaRPr lang="ru-RU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МКОУ </a:t>
            </a:r>
            <a:r>
              <a:rPr lang="ru-RU" sz="1900" b="1" dirty="0" err="1">
                <a:latin typeface="Times New Roman" pitchFamily="18" charset="0"/>
                <a:cs typeface="Times New Roman" pitchFamily="18" charset="0"/>
              </a:rPr>
              <a:t>Долгомостовская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 СОШ им. Александра </a:t>
            </a:r>
            <a:r>
              <a:rPr lang="ru-RU" sz="1900" b="1" dirty="0" err="1" smtClean="0">
                <a:latin typeface="Times New Roman" pitchFamily="18" charset="0"/>
                <a:cs typeface="Times New Roman" pitchFamily="18" charset="0"/>
              </a:rPr>
              <a:t>Помозова</a:t>
            </a:r>
            <a:endParaRPr lang="ru-RU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marL="96838" indent="188913">
              <a:spcBef>
                <a:spcPts val="0"/>
              </a:spcBef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Формирование 4К компетенций у обучающихся с ОВЗ (интеллектуальными нарушениями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96838" indent="188913">
              <a:spcBef>
                <a:spcPts val="0"/>
              </a:spcBef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Фестиваль авторского стихотворения «Октябрь уж наступил» как инструмент развития личностного потенциала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учащегося</a:t>
            </a:r>
          </a:p>
          <a:p>
            <a:pPr marL="96838" indent="188913">
              <a:spcBef>
                <a:spcPts val="0"/>
              </a:spcBef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Организация деятельности ПОС (профессиональных обучающихся сообществ) через технологию «исследования урока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96838" indent="188913">
              <a:spcBef>
                <a:spcPts val="0"/>
              </a:spcBef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Рабочая программа коррекционного курса «Развиваемся в мире профессий».</a:t>
            </a:r>
          </a:p>
          <a:p>
            <a:pPr marL="96838" indent="188913">
              <a:spcBef>
                <a:spcPts val="0"/>
              </a:spcBef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Тимбилдинг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как средство формирования коллектива"</a:t>
            </a:r>
          </a:p>
          <a:p>
            <a:pPr marL="96838" indent="188913">
              <a:spcBef>
                <a:spcPts val="0"/>
              </a:spcBef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ФПЗ (фронтально-парные занятия) как способ формирования кооперации и коммуникации на уроках истории.</a:t>
            </a:r>
          </a:p>
          <a:p>
            <a:pPr marL="96838" indent="188913">
              <a:spcBef>
                <a:spcPts val="0"/>
              </a:spcBef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Школа Гуманной педагогики (по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Ш.А.Амонашвили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) с мастерскими роста для родителей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/>
          </a:p>
          <a:p>
            <a:pPr>
              <a:spcBef>
                <a:spcPts val="0"/>
              </a:spcBef>
            </a:pPr>
            <a:endParaRPr lang="ru-RU" sz="1800" dirty="0"/>
          </a:p>
          <a:p>
            <a:pPr>
              <a:spcBef>
                <a:spcPts val="0"/>
              </a:spcBef>
            </a:pPr>
            <a:endParaRPr lang="ru-RU" sz="1800" dirty="0"/>
          </a:p>
          <a:p>
            <a:pPr marL="0" indent="0">
              <a:spcBef>
                <a:spcPts val="0"/>
              </a:spcBef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6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764704"/>
            <a:ext cx="8229600" cy="6093296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МКОУ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Почетская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СОШ</a:t>
            </a:r>
          </a:p>
          <a:p>
            <a:pPr>
              <a:spcBef>
                <a:spcPts val="0"/>
              </a:spcBef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Системные изменения в работе с высокомотивированными обучающимися (интеллектуальная одаренность) в МКОУ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Почетской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СОШ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Абанская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СОШ №3</a:t>
            </a:r>
          </a:p>
          <a:p>
            <a:pPr>
              <a:spcBef>
                <a:spcPts val="0"/>
              </a:spcBef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«Развитие семейной организационной культуры педагогического коллектива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Абанской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СОШ №3»</a:t>
            </a:r>
          </a:p>
          <a:p>
            <a:pPr>
              <a:spcBef>
                <a:spcPts val="0"/>
              </a:spcBef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"Оценка уровня ценностных ориентаций подростков, как составная часть мониторинга личностных результатов школьной системы оценки качества"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МКДОУ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Абанский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детский сад № 5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«Теремок»</a:t>
            </a:r>
          </a:p>
          <a:p>
            <a:pPr>
              <a:spcBef>
                <a:spcPts val="0"/>
              </a:spcBef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Создание личностно – развивающей образовательной среды творческого типа в ДОУ на основе использования эффективных форм взаимодействия с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родителями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Абанская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СОШ№4</a:t>
            </a:r>
          </a:p>
          <a:p>
            <a:pPr>
              <a:spcBef>
                <a:spcPts val="0"/>
              </a:spcBef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Семейный клуб "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Лад«</a:t>
            </a:r>
          </a:p>
          <a:p>
            <a:pPr>
              <a:spcBef>
                <a:spcPts val="0"/>
              </a:spcBef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Сетевая интенсивная школа "Академия юных" как форма организации деятельности по выявлению и развитию высокомотивированных обучающихся</a:t>
            </a:r>
          </a:p>
          <a:p>
            <a:pPr>
              <a:spcBef>
                <a:spcPts val="0"/>
              </a:spcBef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Модель создания мотивирующей образовательной среды, ориентированной на непрерывное развитие педагога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МКОУ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Апаноключинская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ООШ</a:t>
            </a:r>
          </a:p>
          <a:p>
            <a:pPr>
              <a:spcBef>
                <a:spcPts val="0"/>
              </a:spcBef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Мастер-класс «Мы вместе!» Коммуникация родителей и детей через приемы 4 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УО, ИМС</a:t>
            </a:r>
          </a:p>
          <a:p>
            <a:pPr>
              <a:spcBef>
                <a:spcPts val="0"/>
              </a:spcBef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Создание развивающей образовательной  среды на основе сетевого продуктивного взаимодействия образовательных организаций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Абанского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района</a:t>
            </a:r>
            <a:endParaRPr lang="ru-RU" sz="16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8964488" cy="54868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Результаты 2024-2025 года. РАОП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45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1354162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Личностный рост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педагогов, рост предметной компетентности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образовательных результатов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обучающихся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06508"/>
            <a:ext cx="8229600" cy="492514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планах на ближайшее будущее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Диагностика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сформированности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образовательной среды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образовательных организаций -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конец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апреля,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май 2025г.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Оценка эффективности проекта через показатели деятельности РПОС и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образовательные результаты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учеников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конец апреля, май 2025г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Собеседование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 управленческими командами,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начало апреля 2025 г.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073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Установка на работу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8882520"/>
              </p:ext>
            </p:extLst>
          </p:nvPr>
        </p:nvGraphicFramePr>
        <p:xfrm>
          <a:off x="179512" y="910069"/>
          <a:ext cx="8784976" cy="5669520"/>
        </p:xfrm>
        <a:graphic>
          <a:graphicData uri="http://schemas.openxmlformats.org/drawingml/2006/table">
            <a:tbl>
              <a:tblPr/>
              <a:tblGrid>
                <a:gridCol w="864096"/>
                <a:gridCol w="1080120"/>
                <a:gridCol w="4508465"/>
                <a:gridCol w="2332295"/>
              </a:tblGrid>
              <a:tr h="34549">
                <a:tc rowSpan="10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10.30-13.50</a:t>
                      </a:r>
                    </a:p>
                  </a:txBody>
                  <a:tcPr marL="13796" marR="137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17145">
                        <a:spcAft>
                          <a:spcPts val="0"/>
                        </a:spcAft>
                      </a:pPr>
                      <a:r>
                        <a:rPr lang="ru-RU" sz="200" b="1">
                          <a:effectLst/>
                          <a:latin typeface="Times New Roman"/>
                          <a:ea typeface="Times New Roman"/>
                        </a:rPr>
                        <a:t>Работа секций </a:t>
                      </a:r>
                      <a:endParaRPr lang="ru-RU" sz="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796" marR="137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00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Секция 1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796" marR="137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Пространственно-предметная среда  образовательной организации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796" marR="137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Актовый зал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796" marR="137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0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Личностное и профессиональное развитие педагогов</a:t>
                      </a:r>
                      <a:endParaRPr lang="ru-RU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796" marR="137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Актовый зал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796" marR="137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09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Секция 2</a:t>
                      </a:r>
                    </a:p>
                  </a:txBody>
                  <a:tcPr marL="13796" marR="137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Содержание</a:t>
                      </a:r>
                      <a:r>
                        <a:rPr lang="ru-RU" sz="1800" spc="-2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и</a:t>
                      </a:r>
                      <a:r>
                        <a:rPr lang="ru-RU" sz="1800" spc="-15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организация</a:t>
                      </a:r>
                      <a:r>
                        <a:rPr lang="ru-RU" sz="1800" spc="-2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образовательной</a:t>
                      </a:r>
                      <a:r>
                        <a:rPr lang="ru-RU" sz="1800" spc="-2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деятельности. </a:t>
                      </a:r>
                      <a:r>
                        <a:rPr lang="ru-RU" sz="1800" i="1" dirty="0">
                          <a:effectLst/>
                          <a:latin typeface="Times New Roman"/>
                          <a:ea typeface="Times New Roman"/>
                        </a:rPr>
                        <a:t>Дошкольники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796" marR="137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i="1" dirty="0" err="1">
                          <a:effectLst/>
                          <a:latin typeface="Times New Roman"/>
                          <a:ea typeface="Times New Roman"/>
                        </a:rPr>
                        <a:t>Абанский</a:t>
                      </a:r>
                      <a:r>
                        <a:rPr lang="ru-RU" sz="1800" i="1" dirty="0">
                          <a:effectLst/>
                          <a:latin typeface="Times New Roman"/>
                          <a:ea typeface="Times New Roman"/>
                        </a:rPr>
                        <a:t> д/с №4 «Умка»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796" marR="137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8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Секция 3</a:t>
                      </a:r>
                    </a:p>
                  </a:txBody>
                  <a:tcPr marL="13796" marR="137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Содержание</a:t>
                      </a:r>
                      <a:r>
                        <a:rPr lang="ru-RU" sz="1800" spc="-2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и</a:t>
                      </a:r>
                      <a:r>
                        <a:rPr lang="ru-RU" sz="1800" spc="-15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организация</a:t>
                      </a:r>
                      <a:r>
                        <a:rPr lang="ru-RU" sz="1800" spc="-2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образовательной</a:t>
                      </a:r>
                      <a:r>
                        <a:rPr lang="ru-RU" sz="1800" spc="-2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деятельности. </a:t>
                      </a:r>
                      <a:r>
                        <a:rPr lang="ru-RU" sz="1800" i="1" dirty="0">
                          <a:effectLst/>
                          <a:latin typeface="Times New Roman"/>
                          <a:ea typeface="Times New Roman"/>
                        </a:rPr>
                        <a:t>НОО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796" marR="137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Каб.</a:t>
                      </a:r>
                      <a:r>
                        <a:rPr lang="ru-RU" sz="1800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3-0</a:t>
                      </a:r>
                      <a:r>
                        <a:rPr lang="en-US" sz="1800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4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/1-02/1-02</a:t>
                      </a:r>
                    </a:p>
                  </a:txBody>
                  <a:tcPr marL="13796" marR="137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8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Секция 4</a:t>
                      </a:r>
                    </a:p>
                  </a:txBody>
                  <a:tcPr marL="13796" marR="137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Содержание</a:t>
                      </a:r>
                      <a:r>
                        <a:rPr lang="ru-RU" sz="1800" spc="-2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и</a:t>
                      </a:r>
                      <a:r>
                        <a:rPr lang="ru-RU" sz="1800" spc="-15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организация</a:t>
                      </a:r>
                      <a:r>
                        <a:rPr lang="ru-RU" sz="1800" spc="-2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образовательной</a:t>
                      </a:r>
                      <a:r>
                        <a:rPr lang="ru-RU" sz="1800" spc="-2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деятельности. </a:t>
                      </a:r>
                      <a:r>
                        <a:rPr lang="ru-RU" sz="1800" i="1" dirty="0">
                          <a:effectLst/>
                          <a:latin typeface="Times New Roman"/>
                          <a:ea typeface="Times New Roman"/>
                        </a:rPr>
                        <a:t>ООО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796" marR="137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Каб.3-14/2-05/2-05</a:t>
                      </a:r>
                    </a:p>
                  </a:txBody>
                  <a:tcPr marL="13796" marR="137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8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Секция 5</a:t>
                      </a:r>
                    </a:p>
                  </a:txBody>
                  <a:tcPr marL="13796" marR="137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Содержание</a:t>
                      </a:r>
                      <a:r>
                        <a:rPr lang="ru-RU" sz="1800" spc="-2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и</a:t>
                      </a:r>
                      <a:r>
                        <a:rPr lang="ru-RU" sz="1800" spc="-15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организация</a:t>
                      </a:r>
                      <a:r>
                        <a:rPr lang="ru-RU" sz="1800" spc="-2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образовательной</a:t>
                      </a:r>
                      <a:r>
                        <a:rPr lang="ru-RU" sz="1800" spc="-2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деятельности. </a:t>
                      </a:r>
                      <a:r>
                        <a:rPr lang="ru-RU" sz="1800" i="1" dirty="0">
                          <a:effectLst/>
                          <a:latin typeface="Times New Roman"/>
                          <a:ea typeface="Times New Roman"/>
                        </a:rPr>
                        <a:t>Психолого-педагогический класс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796" marR="137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Каб.2-02/2-04/2-02</a:t>
                      </a:r>
                    </a:p>
                  </a:txBody>
                  <a:tcPr marL="13796" marR="137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3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Секция 6</a:t>
                      </a:r>
                    </a:p>
                  </a:txBody>
                  <a:tcPr marL="13796" marR="137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Содержание</a:t>
                      </a:r>
                      <a:r>
                        <a:rPr lang="ru-RU" sz="1800" spc="-2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и</a:t>
                      </a:r>
                      <a:r>
                        <a:rPr lang="ru-RU" sz="1800" spc="-15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организация</a:t>
                      </a:r>
                      <a:r>
                        <a:rPr lang="ru-RU" sz="1800" spc="-2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образовательной</a:t>
                      </a:r>
                      <a:r>
                        <a:rPr lang="ru-RU" sz="1800" spc="-2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деятельности. </a:t>
                      </a:r>
                      <a:r>
                        <a:rPr lang="ru-RU" sz="1800" i="1" dirty="0">
                          <a:effectLst/>
                          <a:latin typeface="Times New Roman"/>
                          <a:ea typeface="Times New Roman"/>
                        </a:rPr>
                        <a:t>Цифровые технологии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13796" marR="137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Каб.2-11</a:t>
                      </a:r>
                    </a:p>
                  </a:txBody>
                  <a:tcPr marL="13796" marR="137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3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Культура</a:t>
                      </a:r>
                      <a:r>
                        <a:rPr lang="ru-RU" sz="1800" spc="-2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организации</a:t>
                      </a:r>
                    </a:p>
                  </a:txBody>
                  <a:tcPr marL="13796" marR="137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Каб.2-11</a:t>
                      </a:r>
                    </a:p>
                  </a:txBody>
                  <a:tcPr marL="13796" marR="137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1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Секция 7</a:t>
                      </a:r>
                    </a:p>
                  </a:txBody>
                  <a:tcPr marL="13796" marR="137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Содержание</a:t>
                      </a:r>
                      <a:r>
                        <a:rPr lang="ru-RU" sz="1800" spc="-2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и</a:t>
                      </a:r>
                      <a:r>
                        <a:rPr lang="ru-RU" sz="1800" spc="-15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организация</a:t>
                      </a:r>
                      <a:r>
                        <a:rPr lang="ru-RU" sz="1800" spc="-2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образовательной</a:t>
                      </a:r>
                      <a:r>
                        <a:rPr lang="ru-RU" sz="1800" spc="-2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деятельности. </a:t>
                      </a:r>
                      <a:r>
                        <a:rPr lang="ru-RU" sz="1800" i="1" dirty="0">
                          <a:effectLst/>
                          <a:latin typeface="Times New Roman"/>
                          <a:ea typeface="Times New Roman"/>
                        </a:rPr>
                        <a:t>ООО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796" marR="137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Каб.2-05/2-06</a:t>
                      </a:r>
                    </a:p>
                  </a:txBody>
                  <a:tcPr marL="13796" marR="137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49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12.30-13.30                                </a:t>
                      </a:r>
                      <a:r>
                        <a:rPr lang="ru-RU" sz="1800" b="1" dirty="0" smtClean="0">
                          <a:effectLst/>
                          <a:latin typeface="Times New Roman"/>
                          <a:ea typeface="Times New Roman"/>
                        </a:rPr>
                        <a:t>Кофе-пауза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796" marR="137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3346450" algn="just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796" marR="137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9099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14.00-14.30                        </a:t>
                      </a:r>
                      <a:r>
                        <a:rPr lang="ru-RU" sz="1800" b="1" dirty="0" smtClean="0">
                          <a:effectLst/>
                          <a:latin typeface="Times New Roman"/>
                          <a:ea typeface="Times New Roman"/>
                        </a:rPr>
                        <a:t>Подведение </a:t>
                      </a: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итогов форума. Награждение 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796" marR="137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3155950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796" marR="137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071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980728"/>
            <a:ext cx="8229600" cy="2160240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Позитива и плодотворной работы всем!</a:t>
            </a: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128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400" b="1" dirty="0"/>
              <a:t>Основной целью проекта является изменение методической деятельности и внедрение новой системы взаимодействия между образовательными организациями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u="sng" dirty="0"/>
              <a:t>Задачи: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dirty="0"/>
              <a:t>1.Инициировать запуск готовности к изменениям, инициативности и самостоятельности на уровне ОО и педагога через создание </a:t>
            </a:r>
            <a:r>
              <a:rPr lang="ru-RU" b="1" dirty="0"/>
              <a:t>возможностей для пробы нового действия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/>
              <a:t>2.Изменить муниципальную модель </a:t>
            </a:r>
            <a:r>
              <a:rPr lang="ru-RU" dirty="0"/>
              <a:t>методического сопровождения на </a:t>
            </a:r>
            <a:r>
              <a:rPr lang="ru-RU" sz="3100" dirty="0"/>
              <a:t>основе</a:t>
            </a:r>
            <a:r>
              <a:rPr lang="ru-RU" dirty="0"/>
              <a:t> сетевого </a:t>
            </a:r>
            <a:r>
              <a:rPr lang="ru-RU" sz="3100" dirty="0"/>
              <a:t>взаимодействия</a:t>
            </a:r>
            <a:r>
              <a:rPr lang="ru-RU" dirty="0"/>
              <a:t>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u-RU" dirty="0"/>
              <a:t>3.Обеспечить </a:t>
            </a:r>
            <a:r>
              <a:rPr lang="ru-RU" b="1" dirty="0"/>
              <a:t>освоение инструментария и методологии</a:t>
            </a:r>
            <a:r>
              <a:rPr lang="ru-RU" dirty="0"/>
              <a:t> средового и системно-</a:t>
            </a:r>
            <a:r>
              <a:rPr lang="ru-RU" dirty="0" err="1"/>
              <a:t>деятельностного</a:t>
            </a:r>
            <a:r>
              <a:rPr lang="ru-RU" dirty="0"/>
              <a:t> подходов как средств объединения участников образовательных отношений в районе для создания единой образовательной среды.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u-RU" b="1" dirty="0"/>
              <a:t>4.Совершенствовать систему управления </a:t>
            </a:r>
            <a:r>
              <a:rPr lang="ru-RU" dirty="0"/>
              <a:t>инновационными процессами для построения развивающей образовательной среды </a:t>
            </a:r>
            <a:r>
              <a:rPr lang="ru-RU" dirty="0" err="1"/>
              <a:t>Абанского</a:t>
            </a:r>
            <a:r>
              <a:rPr lang="ru-RU" dirty="0"/>
              <a:t> района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078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Результаты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76064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sz="4000" b="1" u="sng" dirty="0"/>
              <a:t>Задача 1:</a:t>
            </a: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/>
              <a:t>- создание районных и профессиональных обучающихся сообществ уровня образовательной организации (РПОС и ПОС), развитие культуры кооперации педагогов);</a:t>
            </a:r>
            <a:br>
              <a:rPr lang="ru-RU" sz="4000" dirty="0"/>
            </a:br>
            <a:r>
              <a:rPr lang="ru-RU" sz="4000" dirty="0"/>
              <a:t>-организация взаимодействия всех участников образовательных отношений, составление соглашений, дорожных карт.</a:t>
            </a:r>
            <a:br>
              <a:rPr lang="ru-RU" sz="4000" dirty="0"/>
            </a:br>
            <a:r>
              <a:rPr lang="ru-RU" sz="4000" b="1" u="sng" dirty="0"/>
              <a:t>Задача 2:</a:t>
            </a: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/>
              <a:t>-выстроена </a:t>
            </a:r>
            <a:r>
              <a:rPr lang="ru-RU" sz="4000" b="1" dirty="0"/>
              <a:t>каскадная модель методического сопровождения </a:t>
            </a:r>
            <a:r>
              <a:rPr lang="ru-RU" sz="4000" dirty="0" err="1"/>
              <a:t>педработников</a:t>
            </a:r>
            <a:r>
              <a:rPr lang="ru-RU" sz="4000" dirty="0"/>
              <a:t>;</a:t>
            </a:r>
            <a:br>
              <a:rPr lang="ru-RU" sz="4000" dirty="0"/>
            </a:br>
            <a:r>
              <a:rPr lang="ru-RU" sz="4000" dirty="0"/>
              <a:t>-обустроено </a:t>
            </a:r>
            <a:r>
              <a:rPr lang="ru-RU" sz="4000" b="1" dirty="0"/>
              <a:t>виртуальное </a:t>
            </a:r>
            <a:r>
              <a:rPr lang="ru-RU" sz="4000" b="1" dirty="0" smtClean="0"/>
              <a:t>пространство </a:t>
            </a:r>
            <a:r>
              <a:rPr lang="ru-RU" sz="4000" b="1" dirty="0"/>
              <a:t>для кооперации и взаимодействия </a:t>
            </a:r>
            <a:r>
              <a:rPr lang="ru-RU" sz="4000" dirty="0"/>
              <a:t>(разделы на сайте УО, ИМС, группы в </a:t>
            </a:r>
            <a:r>
              <a:rPr lang="ru-RU" sz="4000" dirty="0" err="1"/>
              <a:t>Сферуме</a:t>
            </a:r>
            <a:r>
              <a:rPr lang="ru-RU" sz="4000" dirty="0"/>
              <a:t>, система папок на Яндекс-Диске);</a:t>
            </a:r>
            <a:br>
              <a:rPr lang="ru-RU" sz="4000" dirty="0"/>
            </a:br>
            <a:r>
              <a:rPr lang="ru-RU" sz="4000" dirty="0"/>
              <a:t>-использование интеллектуального (педагоги, управленческие команды ОО, специалисты УО, ИМС, КИПК) и социального ресурсов (партнеры: учреждения и организации местного и краевого сообществ);</a:t>
            </a:r>
            <a:br>
              <a:rPr lang="ru-RU" sz="4000" dirty="0"/>
            </a:br>
            <a:r>
              <a:rPr lang="ru-RU" sz="4000" dirty="0"/>
              <a:t>- методическое сопровождение и поддержка кооперации педагогов через </a:t>
            </a:r>
            <a:r>
              <a:rPr lang="ru-RU" sz="4000" b="1" dirty="0"/>
              <a:t>использование технологий </a:t>
            </a:r>
            <a:r>
              <a:rPr lang="ru-RU" sz="4000" dirty="0"/>
              <a:t>- исследование урока, наставничество, </a:t>
            </a:r>
            <a:r>
              <a:rPr lang="ru-RU" sz="4000" dirty="0" err="1"/>
              <a:t>тьюторство</a:t>
            </a:r>
            <a:r>
              <a:rPr lang="ru-RU" sz="4000" dirty="0"/>
              <a:t>, кураторская методика и </a:t>
            </a:r>
            <a:r>
              <a:rPr lang="ru-RU" sz="4000" dirty="0" err="1"/>
              <a:t>оргдеятельностных</a:t>
            </a:r>
            <a:r>
              <a:rPr lang="ru-RU" sz="4000" dirty="0"/>
              <a:t> форм взаимодействия.</a:t>
            </a:r>
            <a:br>
              <a:rPr lang="ru-RU" sz="4000" dirty="0"/>
            </a:br>
            <a:r>
              <a:rPr lang="ru-RU" sz="4000" b="1" u="sng" dirty="0"/>
              <a:t>Задача 3:</a:t>
            </a: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/>
              <a:t>- </a:t>
            </a:r>
            <a:r>
              <a:rPr lang="ru-RU" sz="4000" b="1" dirty="0"/>
              <a:t>переход</a:t>
            </a:r>
            <a:r>
              <a:rPr lang="ru-RU" sz="4000" dirty="0"/>
              <a:t> от массового традиционного образования к индивидуальному</a:t>
            </a:r>
            <a:r>
              <a:rPr lang="ru-RU" sz="4000" b="1" dirty="0"/>
              <a:t>, к использованию УМК «Школа возможностей», разработке и проведению уроков, занятий в технологии 4К</a:t>
            </a:r>
            <a:r>
              <a:rPr lang="ru-RU" sz="4000" dirty="0"/>
              <a:t>;</a:t>
            </a:r>
            <a:br>
              <a:rPr lang="ru-RU" sz="4000" dirty="0"/>
            </a:br>
            <a:r>
              <a:rPr lang="ru-RU" sz="4000" dirty="0"/>
              <a:t>- </a:t>
            </a:r>
            <a:r>
              <a:rPr lang="ru-RU" sz="4000" b="1" dirty="0"/>
              <a:t>взаимодействие с родителями</a:t>
            </a:r>
            <a:r>
              <a:rPr lang="ru-RU" sz="4000" dirty="0"/>
              <a:t>: классно - семейное проектирование, </a:t>
            </a:r>
            <a:r>
              <a:rPr lang="ru-RU" sz="4000" dirty="0" err="1"/>
              <a:t>дебат</a:t>
            </a:r>
            <a:r>
              <a:rPr lang="ru-RU" sz="4000" dirty="0"/>
              <a:t> – клубы и т.д..</a:t>
            </a:r>
            <a:br>
              <a:rPr lang="ru-RU" sz="4000" dirty="0"/>
            </a:br>
            <a:r>
              <a:rPr lang="ru-RU" sz="4000" b="1" u="sng" dirty="0"/>
              <a:t>Задача 4:</a:t>
            </a: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/>
              <a:t>-расширение функций районного методического совета как переговорной площадки, в </a:t>
            </a:r>
            <a:r>
              <a:rPr lang="ru-RU" sz="4000" dirty="0" err="1"/>
              <a:t>т.ч</a:t>
            </a:r>
            <a:r>
              <a:rPr lang="ru-RU" sz="4000" dirty="0"/>
              <a:t>. рефлексивно-аналитическая, проектировочная;</a:t>
            </a:r>
            <a:br>
              <a:rPr lang="ru-RU" sz="4000" dirty="0"/>
            </a:br>
            <a:r>
              <a:rPr lang="ru-RU" sz="4000" dirty="0"/>
              <a:t>- </a:t>
            </a:r>
            <a:r>
              <a:rPr lang="ru-RU" sz="4000" b="1" dirty="0"/>
              <a:t>планирование сетевых мероприятий </a:t>
            </a:r>
            <a:r>
              <a:rPr lang="ru-RU" sz="4000" dirty="0"/>
              <a:t>(дни открытых дверей, стажерских площадок, </a:t>
            </a:r>
            <a:r>
              <a:rPr lang="ru-RU" sz="4000" dirty="0" err="1"/>
              <a:t>интенсивов</a:t>
            </a:r>
            <a:r>
              <a:rPr lang="ru-RU" sz="4000" dirty="0"/>
              <a:t>, рефлексивно-аналитических семинаров и т.д.);</a:t>
            </a:r>
            <a:br>
              <a:rPr lang="ru-RU" sz="4000" dirty="0"/>
            </a:br>
            <a:r>
              <a:rPr lang="ru-RU" sz="4000" dirty="0"/>
              <a:t>- </a:t>
            </a:r>
            <a:r>
              <a:rPr lang="ru-RU" sz="4000" b="1" dirty="0"/>
              <a:t>технологии управленческой деятельности </a:t>
            </a:r>
            <a:r>
              <a:rPr lang="ru-RU" sz="4000" dirty="0"/>
              <a:t>(экспертная оценка, сопричастное проектирование, поддержка и поощрение инициативы и социальной активности всех участников образовательных отношений).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800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856"/>
            <a:ext cx="8424936" cy="10968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Муниципальный проект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«Единое образовательное пространство муниципалитета на основе развития кадрового потенциала и эффективном взаимодействии с родителями»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1484784"/>
            <a:ext cx="4040188" cy="63976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Направление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Развитие кадрового потенциала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95536" y="2564904"/>
            <a:ext cx="4040188" cy="396044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РПОС «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4К-пространство активного взаимодействия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Координатор: 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Федорова С.В., </a:t>
            </a:r>
            <a:r>
              <a:rPr lang="ru-RU" sz="20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Самойловская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СОШ</a:t>
            </a:r>
          </a:p>
          <a:p>
            <a:pPr marL="0" indent="0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РПОС «Территория открытий»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Координатор: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Карасева Ю.А.,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Абанская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СОШ№4</a:t>
            </a:r>
          </a:p>
          <a:p>
            <a:pPr marL="0" indent="0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РПОС «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От сотрудничества к успеху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pPr marL="0" indent="0"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Координатор: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Загарина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О.В.,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Покатеевская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СОШ</a:t>
            </a:r>
          </a:p>
          <a:p>
            <a:pPr marL="0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РПОС «Профориентация»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(деятельность психолого-педагогических классов)</a:t>
            </a:r>
          </a:p>
          <a:p>
            <a:pPr marL="0" indent="0"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Координатор: Петрова И.П., УО</a:t>
            </a:r>
          </a:p>
          <a:p>
            <a:pPr marL="0" indent="0">
              <a:buNone/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484784"/>
            <a:ext cx="4041775" cy="63976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Направление </a:t>
            </a:r>
          </a:p>
          <a:p>
            <a:pPr algn="ctr">
              <a:spcBef>
                <a:spcPts val="0"/>
              </a:spcBef>
            </a:pPr>
            <a:r>
              <a:rPr lang="ru-RU" sz="1900" i="1" dirty="0" smtClean="0">
                <a:latin typeface="Times New Roman" pitchFamily="18" charset="0"/>
                <a:cs typeface="Times New Roman" pitchFamily="18" charset="0"/>
              </a:rPr>
              <a:t>Взаимодействие </a:t>
            </a:r>
            <a:r>
              <a:rPr lang="ru-RU" sz="1900" i="1" dirty="0">
                <a:latin typeface="Times New Roman" pitchFamily="18" charset="0"/>
                <a:cs typeface="Times New Roman" pitchFamily="18" charset="0"/>
              </a:rPr>
              <a:t>с родителями</a:t>
            </a:r>
          </a:p>
        </p:txBody>
      </p:sp>
      <p:sp>
        <p:nvSpPr>
          <p:cNvPr id="7" name="Объект 3"/>
          <p:cNvSpPr>
            <a:spLocks noGrp="1"/>
          </p:cNvSpPr>
          <p:nvPr>
            <p:ph sz="half" idx="2"/>
          </p:nvPr>
        </p:nvSpPr>
        <p:spPr>
          <a:xfrm>
            <a:off x="4788024" y="2564904"/>
            <a:ext cx="4040188" cy="259228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РПОС «Сотрудничество. Сотворчество.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Соуправление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(+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Театральные ступеньки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»)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Координатор: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Семенова М.Н., 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Абанский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д/с№5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РПОС «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МыВместе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Координатор: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Белова А.А., Никольская СОШ</a:t>
            </a:r>
          </a:p>
          <a:p>
            <a:pPr marL="0" indent="0"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grpSp>
        <p:nvGrpSpPr>
          <p:cNvPr id="12" name="Группа 11"/>
          <p:cNvGrpSpPr/>
          <p:nvPr/>
        </p:nvGrpSpPr>
        <p:grpSpPr>
          <a:xfrm>
            <a:off x="2267744" y="1124744"/>
            <a:ext cx="4428492" cy="1380252"/>
            <a:chOff x="2267744" y="1124744"/>
            <a:chExt cx="4428492" cy="1380252"/>
          </a:xfrm>
        </p:grpSpPr>
        <p:sp>
          <p:nvSpPr>
            <p:cNvPr id="8" name="Стрелка вниз 7"/>
            <p:cNvSpPr/>
            <p:nvPr/>
          </p:nvSpPr>
          <p:spPr>
            <a:xfrm>
              <a:off x="6444208" y="2132856"/>
              <a:ext cx="252028" cy="360040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Стрелка вниз 8"/>
            <p:cNvSpPr/>
            <p:nvPr/>
          </p:nvSpPr>
          <p:spPr>
            <a:xfrm>
              <a:off x="2267744" y="2144956"/>
              <a:ext cx="252028" cy="360040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Стрелка вниз 9"/>
            <p:cNvSpPr/>
            <p:nvPr/>
          </p:nvSpPr>
          <p:spPr>
            <a:xfrm>
              <a:off x="2267744" y="1124744"/>
              <a:ext cx="252028" cy="360040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Стрелка вниз 10"/>
            <p:cNvSpPr/>
            <p:nvPr/>
          </p:nvSpPr>
          <p:spPr>
            <a:xfrm>
              <a:off x="6444208" y="1124744"/>
              <a:ext cx="252028" cy="360040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3" name="Текст 4"/>
          <p:cNvSpPr txBox="1">
            <a:spLocks/>
          </p:cNvSpPr>
          <p:nvPr/>
        </p:nvSpPr>
        <p:spPr>
          <a:xfrm>
            <a:off x="4852946" y="5445224"/>
            <a:ext cx="4041775" cy="63976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r>
              <a:rPr lang="ru-RU" sz="1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!!!КАЖДАЯ образовательная организация входит в РПОС!!!</a:t>
            </a:r>
            <a:endParaRPr lang="ru-RU" sz="19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2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9636" y="0"/>
            <a:ext cx="9114364" cy="1143000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Какой ресурс программы по развитию личностного потенциала вы использовали?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какой ресурс в области цифровых технологий использовали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628800"/>
            <a:ext cx="8760414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1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Другое 15 /21.1%</a:t>
            </a:r>
          </a:p>
          <a:p>
            <a:pPr latinLnBrk="1"/>
            <a:r>
              <a:rPr lang="ru-RU" sz="1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УМК «Развитие личностного потенциала подростков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», 10/14.1%</a:t>
            </a:r>
          </a:p>
          <a:p>
            <a:pPr latinLnBrk="1"/>
            <a:r>
              <a:rPr lang="ru-RU" sz="1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УМК «Социально-эмоциональное развитие детей младшего школьного возраста</a:t>
            </a: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/12.7%</a:t>
            </a:r>
          </a:p>
          <a:p>
            <a:pPr latinLnBrk="1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Информационно-методический ресурс «Диагностика личностного потенциала», 6/8.5%</a:t>
            </a:r>
          </a:p>
          <a:p>
            <a:pPr latinLnBrk="1"/>
            <a:r>
              <a:rPr lang="ru-RU" sz="1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УМК «Социально-эмоциональное развитие детей дошкольного возраста»,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5/7%</a:t>
            </a:r>
          </a:p>
          <a:p>
            <a:pPr latinLnBrk="1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Хрестоматия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художественной литературы по развитию личностного потенциала, 4/5.6%</a:t>
            </a:r>
          </a:p>
          <a:p>
            <a:pPr latinLnBrk="1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Коллекция мультфильмов «Смотрим вместе», 3/4.2%</a:t>
            </a:r>
          </a:p>
          <a:p>
            <a:pPr latinLnBrk="1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Путеводитель для современной семьи, 2/2.8%</a:t>
            </a:r>
          </a:p>
          <a:p>
            <a:pPr latinLnBrk="1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Онлайн-курс для родителей «Семья на эмоциях», 2/2.8%</a:t>
            </a:r>
          </a:p>
          <a:p>
            <a:pPr latinLnBrk="1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Мобильное приложение для подростков, «Мой выбор», 1/1.4%</a:t>
            </a:r>
          </a:p>
          <a:p>
            <a:pPr latinLnBrk="1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Веб-игра «Город эмоций», 1/1.4%</a:t>
            </a:r>
          </a:p>
          <a:p>
            <a:pPr latinLnBrk="1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Практики соучаствующего проектирования, 1/1.4%</a:t>
            </a:r>
          </a:p>
          <a:p>
            <a:pPr latinLnBrk="1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Модульное решение «КУБРИК» 1/1.4%</a:t>
            </a:r>
          </a:p>
          <a:p>
            <a:pPr latinLnBrk="1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Цифровые помощники 1/1.4%</a:t>
            </a:r>
          </a:p>
          <a:p>
            <a:pPr latinLnBrk="1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Онлайн-гид по развитию навыков «4 сезона», 0/</a:t>
            </a:r>
          </a:p>
          <a:p>
            <a:pPr latinLnBrk="1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Инструкция для родителей подростков «К полёту готов!», 0</a:t>
            </a:r>
          </a:p>
          <a:p>
            <a:pPr latinLnBrk="1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ИКОП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Сферум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pPr latinLnBrk="1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ФГИС "Моя школа" 5/7%</a:t>
            </a:r>
          </a:p>
          <a:p>
            <a:pPr latinLnBrk="1"/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Искусственный интеллект 5/7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%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90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44624"/>
            <a:ext cx="9108504" cy="648072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Дни открытых дверей РПОС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«От сотрудничества к успеху» – 20 практик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15 в прошлом году)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Ученицы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педклассов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давали уроки.  </a:t>
            </a:r>
          </a:p>
          <a:p>
            <a:pPr marL="0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2. «4К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– территория активного взаимодействия»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22 практики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21 в прошлом году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 Интересная форма рефлексии.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800" b="1" dirty="0" smtClean="0">
                <a:solidFill>
                  <a:prstClr val="black"/>
                </a:solidFill>
                <a:latin typeface="Times New Roman" pitchFamily="18" charset="0"/>
                <a:ea typeface="Arial"/>
                <a:cs typeface="Times New Roman" pitchFamily="18" charset="0"/>
              </a:rPr>
              <a:t>3. «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Сотрудничество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. Сотворчество.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Соуправление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» СОВМЕСТНО с «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МыВместе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–15 практик  (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прошлом году)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родители- полноправные партнеры, совместно с педагогами разрабатывали и проводили мастер-классы, )</a:t>
            </a:r>
          </a:p>
          <a:p>
            <a:pPr marL="0" indent="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4. «</a:t>
            </a:r>
            <a:r>
              <a:rPr lang="ru-RU" sz="2800" b="1" dirty="0" smtClean="0">
                <a:solidFill>
                  <a:prstClr val="black"/>
                </a:solidFill>
                <a:latin typeface="Times New Roman" pitchFamily="18" charset="0"/>
                <a:ea typeface="Arial"/>
                <a:cs typeface="Times New Roman" pitchFamily="18" charset="0"/>
              </a:rPr>
              <a:t>Территория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открытий»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план на апрель </a:t>
            </a:r>
          </a:p>
          <a:p>
            <a:pPr marL="0" indent="0">
              <a:buNone/>
            </a:pP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03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150" y="0"/>
            <a:ext cx="9123850" cy="908720"/>
          </a:xfrm>
        </p:spPr>
        <p:txBody>
          <a:bodyPr>
            <a:normAutofit/>
          </a:bodyPr>
          <a:lstStyle/>
          <a:p>
            <a:r>
              <a:rPr lang="ru-RU" sz="2000" b="1" dirty="0"/>
              <a:t>Количество представленных практик образовательными организациями на Форум…: 52 (</a:t>
            </a:r>
            <a:r>
              <a:rPr lang="ru-RU" sz="2000" b="1" dirty="0">
                <a:solidFill>
                  <a:srgbClr val="FF0000"/>
                </a:solidFill>
              </a:rPr>
              <a:t>44)</a:t>
            </a:r>
            <a:r>
              <a:rPr lang="ru-RU" sz="2000" b="1" dirty="0"/>
              <a:t>, из них управленческих – 10 (</a:t>
            </a:r>
            <a:r>
              <a:rPr lang="ru-RU" sz="2000" b="1" dirty="0">
                <a:solidFill>
                  <a:srgbClr val="FF0000"/>
                </a:solidFill>
              </a:rPr>
              <a:t>11, 2дир. и 9 зав.</a:t>
            </a:r>
            <a:r>
              <a:rPr lang="ru-RU" sz="2000" b="1" dirty="0"/>
              <a:t>) 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0433289"/>
              </p:ext>
            </p:extLst>
          </p:nvPr>
        </p:nvGraphicFramePr>
        <p:xfrm>
          <a:off x="0" y="836712"/>
          <a:ext cx="8892480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4169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792088"/>
          </a:xfrm>
        </p:spPr>
        <p:txBody>
          <a:bodyPr/>
          <a:lstStyle/>
          <a:p>
            <a:r>
              <a:rPr lang="ru-RU" sz="29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Количество практик в разрезе номинаций Форума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598196"/>
              </p:ext>
            </p:extLst>
          </p:nvPr>
        </p:nvGraphicFramePr>
        <p:xfrm>
          <a:off x="539552" y="980728"/>
          <a:ext cx="8280920" cy="51454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9333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Формат представления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практики (%)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671574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4729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2130</TotalTime>
  <Words>1520</Words>
  <Application>Microsoft Office PowerPoint</Application>
  <PresentationFormat>Экран (4:3)</PresentationFormat>
  <Paragraphs>162</Paragraphs>
  <Slides>15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Промежуточные результаты реализации муниципального проекта «Единое образовательное пространство муниципалитета на основе развития кадрового потенциала и эффективном взаимодействии с родителями»</vt:lpstr>
      <vt:lpstr>Основной целью проекта является изменение методической деятельности и внедрение новой системы взаимодействия между образовательными организациями.</vt:lpstr>
      <vt:lpstr>Результаты</vt:lpstr>
      <vt:lpstr>Муниципальный проект «Единое образовательное пространство муниципалитета на основе развития кадрового потенциала и эффективном взаимодействии с родителями»</vt:lpstr>
      <vt:lpstr>Какой ресурс программы по развитию личностного потенциала вы использовали? Или какой ресурс в области цифровых технологий использовали?</vt:lpstr>
      <vt:lpstr>Дни открытых дверей РПОС</vt:lpstr>
      <vt:lpstr>Количество представленных практик образовательными организациями на Форум…: 52 (44), из них управленческих – 10 (11, 2дир. и 9 зав.) </vt:lpstr>
      <vt:lpstr>Количество практик в разрезе номинаций Форума</vt:lpstr>
      <vt:lpstr>Формат представления практики (%)</vt:lpstr>
      <vt:lpstr>Результаты 2024-2025 года</vt:lpstr>
      <vt:lpstr>Результаты 2024-2025 года. РАОП</vt:lpstr>
      <vt:lpstr>Результаты 2024-2025 года. РАОП</vt:lpstr>
      <vt:lpstr>Личностный рост педагогов, рост предметной компетентности и образовательных результатов обучающихся</vt:lpstr>
      <vt:lpstr>Установка на работу</vt:lpstr>
      <vt:lpstr>Позитива и плодотворной работы всем!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«Развивающая среда образовательных организаций как составляющая единого образовательного пространства  Абанского района»</dc:title>
  <dc:creator>User</dc:creator>
  <cp:lastModifiedBy>User</cp:lastModifiedBy>
  <cp:revision>288</cp:revision>
  <dcterms:created xsi:type="dcterms:W3CDTF">2023-08-22T03:23:15Z</dcterms:created>
  <dcterms:modified xsi:type="dcterms:W3CDTF">2025-03-12T02:16:59Z</dcterms:modified>
</cp:coreProperties>
</file>